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382" r:id="rId2"/>
    <p:sldId id="258" r:id="rId3"/>
    <p:sldId id="392" r:id="rId4"/>
    <p:sldId id="393" r:id="rId5"/>
    <p:sldId id="397" r:id="rId6"/>
    <p:sldId id="398" r:id="rId7"/>
    <p:sldId id="400" r:id="rId8"/>
    <p:sldId id="401" r:id="rId9"/>
    <p:sldId id="414" r:id="rId10"/>
    <p:sldId id="410" r:id="rId11"/>
    <p:sldId id="389" r:id="rId12"/>
    <p:sldId id="421" r:id="rId13"/>
    <p:sldId id="388" r:id="rId14"/>
    <p:sldId id="403" r:id="rId15"/>
    <p:sldId id="404" r:id="rId16"/>
    <p:sldId id="405" r:id="rId17"/>
    <p:sldId id="409" r:id="rId18"/>
    <p:sldId id="422" r:id="rId19"/>
    <p:sldId id="417" r:id="rId20"/>
    <p:sldId id="423" r:id="rId21"/>
    <p:sldId id="420" r:id="rId22"/>
    <p:sldId id="411" r:id="rId23"/>
    <p:sldId id="424" r:id="rId24"/>
    <p:sldId id="413" r:id="rId25"/>
    <p:sldId id="380" r:id="rId26"/>
    <p:sldId id="273" r:id="rId27"/>
    <p:sldId id="40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0FF"/>
    <a:srgbClr val="0C4B33"/>
    <a:srgbClr val="00FF00"/>
    <a:srgbClr val="FF40FF"/>
    <a:srgbClr val="D7AC08"/>
    <a:srgbClr val="09442A"/>
    <a:srgbClr val="00FDFF"/>
    <a:srgbClr val="FF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9"/>
    <p:restoredTop sz="86384"/>
  </p:normalViewPr>
  <p:slideViewPr>
    <p:cSldViewPr snapToGrid="0" snapToObjects="1">
      <p:cViewPr varScale="1">
        <p:scale>
          <a:sx n="91" d="100"/>
          <a:sy n="91" d="100"/>
        </p:scale>
        <p:origin x="200" y="368"/>
      </p:cViewPr>
      <p:guideLst/>
    </p:cSldViewPr>
  </p:slideViewPr>
  <p:outlineViewPr>
    <p:cViewPr>
      <p:scale>
        <a:sx n="33" d="100"/>
        <a:sy n="33" d="100"/>
      </p:scale>
      <p:origin x="0" y="-18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/>
              <a:t>/html/ - paste and then do a "Paste RTF"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970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08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53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94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82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3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73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82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4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71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10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75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45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827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2645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41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12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866775" y="571501"/>
            <a:ext cx="10449000" cy="13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891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783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674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566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642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dinnerseries/2357047509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29"/>
            <a:ext cx="10515600" cy="463503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This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deck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consists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used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3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lecture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videos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Week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5.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Below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a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list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shortcut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hyperlinks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for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you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jump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specific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sections.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/>
              </a:rPr>
              <a:t>Week 5: Owned Rows in Django - Overview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9)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/>
              </a:rPr>
              <a:t>Week 5: Owned Rows in Django - Generic Views Review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14)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/>
              </a:rPr>
              <a:t>Week 5: Owned Rows in Django - owner.py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5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2471" y="5157788"/>
            <a:ext cx="2725678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Edit Form Flow</a:t>
            </a:r>
          </a:p>
        </p:txBody>
      </p:sp>
      <p:sp>
        <p:nvSpPr>
          <p:cNvPr id="5" name="Rounded 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76163" y="500063"/>
            <a:ext cx="2181995" cy="559449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8225" y="486044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1540" y="1632532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0570" y="20700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7069" y="2478972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 with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4345" y="869664"/>
            <a:ext cx="112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5981" y="1180736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52573" y="2972346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Validate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57993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379" y="28945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82836" y="4211694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Store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6514" y="4620193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success URL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9" y="5057204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725230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page Yay!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5740" y="1175850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5740" y="3357002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3"/>
            <a:endCxn id="13" idx="0"/>
          </p:cNvCxnSpPr>
          <p:nvPr/>
        </p:nvCxnSpPr>
        <p:spPr>
          <a:xfrm>
            <a:off x="4685842" y="670710"/>
            <a:ext cx="2281317" cy="198954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" idx="1"/>
            <a:endCxn id="14" idx="3"/>
          </p:cNvCxnSpPr>
          <p:nvPr/>
        </p:nvCxnSpPr>
        <p:spPr>
          <a:xfrm rot="10800000" flipV="1">
            <a:off x="4808090" y="1360516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cxnSp>
        <p:nvCxnSpPr>
          <p:cNvPr id="34" name="Straight Arrow Connector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2" idx="2"/>
            <a:endCxn id="13" idx="3"/>
          </p:cNvCxnSpPr>
          <p:nvPr/>
        </p:nvCxnSpPr>
        <p:spPr>
          <a:xfrm flipH="1" flipV="1">
            <a:off x="7529973" y="1054330"/>
            <a:ext cx="1798238" cy="189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" idx="2"/>
            <a:endCxn id="8" idx="3"/>
          </p:cNvCxnSpPr>
          <p:nvPr/>
        </p:nvCxnSpPr>
        <p:spPr>
          <a:xfrm rot="5400000">
            <a:off x="5838835" y="688874"/>
            <a:ext cx="272016" cy="1984633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1"/>
            <a:endCxn id="9" idx="0"/>
          </p:cNvCxnSpPr>
          <p:nvPr/>
        </p:nvCxnSpPr>
        <p:spPr>
          <a:xfrm rot="10800000" flipV="1">
            <a:off x="2007700" y="1817198"/>
            <a:ext cx="101384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16200000" flipH="1">
            <a:off x="2490251" y="1956820"/>
            <a:ext cx="224266" cy="118937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23977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6" name="Straight Arrow Connector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1"/>
            <a:endCxn id="44" idx="3"/>
          </p:cNvCxnSpPr>
          <p:nvPr/>
        </p:nvCxnSpPr>
        <p:spPr>
          <a:xfrm flipH="1" flipV="1">
            <a:off x="2222704" y="1424440"/>
            <a:ext cx="798836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" idx="3"/>
            <a:endCxn id="15" idx="0"/>
          </p:cNvCxnSpPr>
          <p:nvPr/>
        </p:nvCxnSpPr>
        <p:spPr>
          <a:xfrm>
            <a:off x="4806998" y="2663638"/>
            <a:ext cx="2160162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" idx="1"/>
            <a:endCxn id="16" idx="3"/>
          </p:cNvCxnSpPr>
          <p:nvPr/>
        </p:nvCxnSpPr>
        <p:spPr>
          <a:xfrm rot="10800000" flipV="1">
            <a:off x="4982526" y="3541667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6" idx="1"/>
            <a:endCxn id="17" idx="2"/>
          </p:cNvCxnSpPr>
          <p:nvPr/>
        </p:nvCxnSpPr>
        <p:spPr>
          <a:xfrm rot="10800000">
            <a:off x="2020212" y="3263851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90650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3"/>
            <a:endCxn id="32" idx="2"/>
          </p:cNvCxnSpPr>
          <p:nvPr/>
        </p:nvCxnSpPr>
        <p:spPr>
          <a:xfrm flipV="1">
            <a:off x="7551489" y="2948033"/>
            <a:ext cx="1776722" cy="1448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2"/>
            <a:endCxn id="19" idx="3"/>
          </p:cNvCxnSpPr>
          <p:nvPr/>
        </p:nvCxnSpPr>
        <p:spPr>
          <a:xfrm rot="5400000">
            <a:off x="5970442" y="3808137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426536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0022" y="3804819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76" name="Straight Arrow Connector 7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6" idx="1"/>
          </p:cNvCxnSpPr>
          <p:nvPr/>
        </p:nvCxnSpPr>
        <p:spPr>
          <a:xfrm flipH="1">
            <a:off x="2076654" y="3542659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0" idx="1"/>
          </p:cNvCxnSpPr>
          <p:nvPr/>
        </p:nvCxnSpPr>
        <p:spPr>
          <a:xfrm rot="10800000" flipH="1" flipV="1">
            <a:off x="2806513" y="4819146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0" idx="3"/>
            <a:endCxn id="74" idx="0"/>
          </p:cNvCxnSpPr>
          <p:nvPr/>
        </p:nvCxnSpPr>
        <p:spPr>
          <a:xfrm>
            <a:off x="4868617" y="5241870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4" idx="2"/>
            <a:endCxn id="21" idx="3"/>
          </p:cNvCxnSpPr>
          <p:nvPr/>
        </p:nvCxnSpPr>
        <p:spPr>
          <a:xfrm rot="5400000">
            <a:off x="5878432" y="4842865"/>
            <a:ext cx="114028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3"/>
            <a:endCxn id="74" idx="3"/>
          </p:cNvCxnSpPr>
          <p:nvPr/>
        </p:nvCxnSpPr>
        <p:spPr>
          <a:xfrm flipH="1">
            <a:off x="7547711" y="4396360"/>
            <a:ext cx="3778" cy="1214842"/>
          </a:xfrm>
          <a:prstGeom prst="curvedConnector3">
            <a:avLst>
              <a:gd name="adj1" fmla="val -605082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831553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39217" y="3695046"/>
            <a:ext cx="112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Data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74472" y="3948433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64231" y="3943547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cxnSp>
        <p:nvCxnSpPr>
          <p:cNvPr id="48" name="Elbow Connector 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7" idx="1"/>
            <a:endCxn id="45" idx="3"/>
          </p:cNvCxnSpPr>
          <p:nvPr/>
        </p:nvCxnSpPr>
        <p:spPr>
          <a:xfrm rot="10800000" flipV="1">
            <a:off x="4786581" y="4128213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2" idx="2"/>
            <a:endCxn id="43" idx="3"/>
          </p:cNvCxnSpPr>
          <p:nvPr/>
        </p:nvCxnSpPr>
        <p:spPr>
          <a:xfrm flipH="1">
            <a:off x="7464845" y="2948033"/>
            <a:ext cx="1863366" cy="931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414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7192538-3ACA-F640-A28C-089ACCDFE84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Edit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baseline="0" dirty="0"/>
              <a:t> </a:t>
            </a:r>
            <a:r>
              <a:rPr lang="en-US" altLang="zh-CN" baseline="0" dirty="0"/>
              <a:t>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5821363"/>
            <a:ext cx="11192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/3.0/ref/class-based-views/generic-display/#</a:t>
            </a:r>
            <a:r>
              <a:rPr lang="en-US" dirty="0" err="1"/>
              <a:t>django.views.generic.list.ListView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1" y="711197"/>
            <a:ext cx="11192931" cy="470898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C4B33"/>
                </a:solidFill>
              </a:rPr>
              <a:t>class </a:t>
            </a:r>
            <a:r>
              <a:rPr lang="en-US" sz="2000" b="1" dirty="0" err="1">
                <a:solidFill>
                  <a:srgbClr val="0C4B33"/>
                </a:solidFill>
              </a:rPr>
              <a:t>django.views.generic.list.ListView</a:t>
            </a:r>
            <a:endParaRPr lang="en-US" sz="2000" b="1" dirty="0">
              <a:solidFill>
                <a:srgbClr val="0C4B33"/>
              </a:solidFill>
            </a:endParaRPr>
          </a:p>
          <a:p>
            <a:endParaRPr lang="en-US" sz="2000" b="1" dirty="0">
              <a:solidFill>
                <a:srgbClr val="0C4B33"/>
              </a:solidFill>
            </a:endParaRPr>
          </a:p>
          <a:p>
            <a:r>
              <a:rPr lang="en-US" sz="2000" dirty="0">
                <a:solidFill>
                  <a:srgbClr val="0C4B33"/>
                </a:solidFill>
              </a:rPr>
              <a:t>A page representing a list of objects. While this view is executing, </a:t>
            </a:r>
            <a:r>
              <a:rPr lang="en-US" sz="2000" dirty="0" err="1">
                <a:solidFill>
                  <a:srgbClr val="0C4B33"/>
                </a:solidFill>
              </a:rPr>
              <a:t>self.object_list</a:t>
            </a:r>
            <a:r>
              <a:rPr lang="en-US" sz="2000" dirty="0">
                <a:solidFill>
                  <a:srgbClr val="0C4B33"/>
                </a:solidFill>
              </a:rPr>
              <a:t> will contain the list of objects (usually, but not necessarily a </a:t>
            </a:r>
            <a:r>
              <a:rPr lang="en-US" sz="2000" dirty="0" err="1">
                <a:solidFill>
                  <a:srgbClr val="0C4B33"/>
                </a:solidFill>
              </a:rPr>
              <a:t>queryset</a:t>
            </a:r>
            <a:r>
              <a:rPr lang="en-US" sz="2000" dirty="0">
                <a:solidFill>
                  <a:srgbClr val="0C4B33"/>
                </a:solidFill>
              </a:rPr>
              <a:t>) that the view is operating upon.</a:t>
            </a:r>
          </a:p>
          <a:p>
            <a:endParaRPr lang="en-US" sz="2000" dirty="0">
              <a:solidFill>
                <a:srgbClr val="0C4B33"/>
              </a:solidFill>
            </a:endParaRPr>
          </a:p>
          <a:p>
            <a:r>
              <a:rPr lang="en-US" sz="2000" b="1" dirty="0">
                <a:solidFill>
                  <a:srgbClr val="0C4B33"/>
                </a:solidFill>
              </a:rPr>
              <a:t>Method Flowchart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C4B33"/>
                </a:solidFill>
              </a:rPr>
              <a:t>setup()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C4B33"/>
                </a:solidFill>
              </a:rPr>
              <a:t>dispatch()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http_method_not_allowed</a:t>
            </a:r>
            <a:r>
              <a:rPr lang="en-US" sz="2000" dirty="0">
                <a:solidFill>
                  <a:srgbClr val="0C4B33"/>
                </a:solidFill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get_template_names</a:t>
            </a:r>
            <a:r>
              <a:rPr lang="en-US" sz="2000" dirty="0">
                <a:solidFill>
                  <a:srgbClr val="0C4B33"/>
                </a:solidFill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get_queryset</a:t>
            </a:r>
            <a:r>
              <a:rPr lang="en-US" sz="2000" dirty="0">
                <a:solidFill>
                  <a:srgbClr val="0C4B33"/>
                </a:solidFill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get_context_object_name</a:t>
            </a:r>
            <a:r>
              <a:rPr lang="en-US" sz="2000" dirty="0">
                <a:solidFill>
                  <a:srgbClr val="0C4B33"/>
                </a:solidFill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get_context_data</a:t>
            </a:r>
            <a:r>
              <a:rPr lang="en-US" sz="2000" dirty="0">
                <a:solidFill>
                  <a:srgbClr val="0C4B33"/>
                </a:solidFill>
              </a:rPr>
              <a:t>()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C4B33"/>
                </a:solidFill>
              </a:rPr>
              <a:t>get()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render_to_response</a:t>
            </a:r>
            <a:r>
              <a:rPr lang="en-US" sz="2000" dirty="0">
                <a:solidFill>
                  <a:srgbClr val="0C4B33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2595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2471" y="5157788"/>
            <a:ext cx="2725678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Edit Form Flow</a:t>
            </a:r>
          </a:p>
        </p:txBody>
      </p:sp>
      <p:sp>
        <p:nvSpPr>
          <p:cNvPr id="5" name="Rounded 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76163" y="500063"/>
            <a:ext cx="2181995" cy="559449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8225" y="486044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1540" y="1632532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0570" y="20700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7069" y="2478972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 with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5981" y="1180736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52573" y="2972346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Validate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57993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379" y="28945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82836" y="4211694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Store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6514" y="4620193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success URL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9" y="5057204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725230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page Yay!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5740" y="1175850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5740" y="3357002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85842" y="670710"/>
            <a:ext cx="2281317" cy="198954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" idx="1"/>
            <a:endCxn id="14" idx="3"/>
          </p:cNvCxnSpPr>
          <p:nvPr/>
        </p:nvCxnSpPr>
        <p:spPr>
          <a:xfrm rot="10800000" flipV="1">
            <a:off x="4808090" y="1360516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cxnSp>
        <p:nvCxnSpPr>
          <p:cNvPr id="34" name="Straight Arrow Connector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2" idx="2"/>
          </p:cNvCxnSpPr>
          <p:nvPr/>
        </p:nvCxnSpPr>
        <p:spPr>
          <a:xfrm flipH="1" flipV="1">
            <a:off x="7529973" y="1054330"/>
            <a:ext cx="1798238" cy="189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" idx="2"/>
            <a:endCxn id="8" idx="3"/>
          </p:cNvCxnSpPr>
          <p:nvPr/>
        </p:nvCxnSpPr>
        <p:spPr>
          <a:xfrm rot="5400000">
            <a:off x="5838835" y="688874"/>
            <a:ext cx="272016" cy="1984633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1"/>
            <a:endCxn id="9" idx="0"/>
          </p:cNvCxnSpPr>
          <p:nvPr/>
        </p:nvCxnSpPr>
        <p:spPr>
          <a:xfrm rot="10800000" flipV="1">
            <a:off x="2007700" y="1817198"/>
            <a:ext cx="101384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16200000" flipH="1">
            <a:off x="2490251" y="1956820"/>
            <a:ext cx="224266" cy="118937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23977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6" name="Straight Arrow Connector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1"/>
            <a:endCxn id="44" idx="3"/>
          </p:cNvCxnSpPr>
          <p:nvPr/>
        </p:nvCxnSpPr>
        <p:spPr>
          <a:xfrm flipH="1" flipV="1">
            <a:off x="2222704" y="1424440"/>
            <a:ext cx="798836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" idx="3"/>
            <a:endCxn id="15" idx="0"/>
          </p:cNvCxnSpPr>
          <p:nvPr/>
        </p:nvCxnSpPr>
        <p:spPr>
          <a:xfrm>
            <a:off x="4806998" y="2663638"/>
            <a:ext cx="2160162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" idx="1"/>
            <a:endCxn id="16" idx="3"/>
          </p:cNvCxnSpPr>
          <p:nvPr/>
        </p:nvCxnSpPr>
        <p:spPr>
          <a:xfrm rot="10800000" flipV="1">
            <a:off x="4982526" y="3541667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6" idx="1"/>
            <a:endCxn id="17" idx="2"/>
          </p:cNvCxnSpPr>
          <p:nvPr/>
        </p:nvCxnSpPr>
        <p:spPr>
          <a:xfrm rot="10800000">
            <a:off x="2020212" y="3263851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90650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3"/>
            <a:endCxn id="32" idx="2"/>
          </p:cNvCxnSpPr>
          <p:nvPr/>
        </p:nvCxnSpPr>
        <p:spPr>
          <a:xfrm flipV="1">
            <a:off x="7551489" y="2948033"/>
            <a:ext cx="1776722" cy="1448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2"/>
            <a:endCxn id="19" idx="3"/>
          </p:cNvCxnSpPr>
          <p:nvPr/>
        </p:nvCxnSpPr>
        <p:spPr>
          <a:xfrm rot="5400000">
            <a:off x="5970442" y="3808137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426536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0022" y="3804819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76" name="Straight Arrow Connector 7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6" idx="1"/>
          </p:cNvCxnSpPr>
          <p:nvPr/>
        </p:nvCxnSpPr>
        <p:spPr>
          <a:xfrm flipH="1">
            <a:off x="2076654" y="3542659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0" idx="1"/>
          </p:cNvCxnSpPr>
          <p:nvPr/>
        </p:nvCxnSpPr>
        <p:spPr>
          <a:xfrm rot="10800000" flipH="1" flipV="1">
            <a:off x="2806513" y="4819146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0" idx="3"/>
            <a:endCxn id="74" idx="0"/>
          </p:cNvCxnSpPr>
          <p:nvPr/>
        </p:nvCxnSpPr>
        <p:spPr>
          <a:xfrm>
            <a:off x="4868617" y="5241870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4" idx="2"/>
            <a:endCxn id="21" idx="3"/>
          </p:cNvCxnSpPr>
          <p:nvPr/>
        </p:nvCxnSpPr>
        <p:spPr>
          <a:xfrm rot="5400000">
            <a:off x="5878432" y="4842865"/>
            <a:ext cx="114028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3"/>
            <a:endCxn id="74" idx="3"/>
          </p:cNvCxnSpPr>
          <p:nvPr/>
        </p:nvCxnSpPr>
        <p:spPr>
          <a:xfrm flipH="1">
            <a:off x="7547711" y="4396360"/>
            <a:ext cx="3778" cy="1214842"/>
          </a:xfrm>
          <a:prstGeom prst="curvedConnector3">
            <a:avLst>
              <a:gd name="adj1" fmla="val -605082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831553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74472" y="3948433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64231" y="3943547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cxnSp>
        <p:nvCxnSpPr>
          <p:cNvPr id="48" name="Elbow Connector 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7" idx="1"/>
            <a:endCxn id="45" idx="3"/>
          </p:cNvCxnSpPr>
          <p:nvPr/>
        </p:nvCxnSpPr>
        <p:spPr>
          <a:xfrm rot="10800000" flipV="1">
            <a:off x="4786581" y="4128213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7464845" y="2948033"/>
            <a:ext cx="1863366" cy="931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CC9C886-8FF5-AB40-9477-025F48713206}"/>
              </a:ext>
            </a:extLst>
          </p:cNvPr>
          <p:cNvSpPr txBox="1"/>
          <p:nvPr/>
        </p:nvSpPr>
        <p:spPr>
          <a:xfrm>
            <a:off x="3809851" y="3062773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get_context_data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B0CA19-9778-9749-8E43-397FD049C9BC}"/>
              </a:ext>
            </a:extLst>
          </p:cNvPr>
          <p:cNvSpPr txBox="1"/>
          <p:nvPr/>
        </p:nvSpPr>
        <p:spPr>
          <a:xfrm>
            <a:off x="3816870" y="1370436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get_context_data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BD87DA-72B2-9C48-B5A2-A9C5A043A2C9}"/>
              </a:ext>
            </a:extLst>
          </p:cNvPr>
          <p:cNvSpPr txBox="1"/>
          <p:nvPr/>
        </p:nvSpPr>
        <p:spPr>
          <a:xfrm>
            <a:off x="6127060" y="869664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get_query_set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8DB5D4-C5EF-734F-A613-E9025CDF406F}"/>
              </a:ext>
            </a:extLst>
          </p:cNvPr>
          <p:cNvSpPr txBox="1"/>
          <p:nvPr/>
        </p:nvSpPr>
        <p:spPr>
          <a:xfrm>
            <a:off x="6061929" y="3666470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get_query_set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3394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6E9AA4FD-A3BD-D14B-B8EF-F205F3C0497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Edit</a:t>
            </a:r>
            <a:r>
              <a:rPr lang="zh-CN" altLang="en-US" baseline="0" dirty="0"/>
              <a:t> </a:t>
            </a:r>
            <a:r>
              <a:rPr lang="en-US" altLang="zh-CN" baseline="0" dirty="0"/>
              <a:t>Form</a:t>
            </a:r>
            <a:r>
              <a:rPr lang="zh-CN" altLang="en-US" baseline="0" dirty="0"/>
              <a:t> </a:t>
            </a:r>
            <a:r>
              <a:rPr lang="en-US" altLang="zh-CN" baseline="0" dirty="0"/>
              <a:t>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3821" y="4123782"/>
            <a:ext cx="7192445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List of {{ </a:t>
            </a:r>
            <a:r>
              <a:rPr lang="en-US" sz="1400" b="1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crazy_thing</a:t>
            </a:r>
            <a:r>
              <a:rPr lang="en-US" sz="1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}}s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for xyz in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b="1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gview:horse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xyz.id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%}"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400" b="1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b="1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xyz.name</a:t>
            </a:r>
            <a:r>
              <a:rPr lang="mr-IN" sz="1400" b="1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b="1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b="1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400" b="1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915" y="3665064"/>
            <a:ext cx="5722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/templates/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wacky.html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14491" y="598563"/>
            <a:ext cx="3895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/wacky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4" y="747226"/>
            <a:ext cx="6354776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Lets explore how (badly) we can override things...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WackyEquinesView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generic.ListView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Car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wacky.html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**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crazy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Horse.objects.all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   </a:t>
            </a:r>
            <a:r>
              <a:rPr lang="en-US" sz="14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Convention: Car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crazy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get_context_data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**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context =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super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get_context_data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(**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context[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crazy_thing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'CRAZY THING'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context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4825" y="292166"/>
            <a:ext cx="295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pic>
        <p:nvPicPr>
          <p:cNvPr id="2" name="Picture 1" descr="Screenshot of a web page with title read as List of CRAZY THINGs and two bullet points read as Penny and Brav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91" y="1540789"/>
            <a:ext cx="4192988" cy="198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07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 List 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</a:p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github.com</a:t>
            </a:r>
            <a:r>
              <a:rPr lang="en-US" dirty="0">
                <a:solidFill>
                  <a:srgbClr val="FFFF00"/>
                </a:solidFill>
              </a:rPr>
              <a:t>/csev/dj4e-samples/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47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5EDE29C-F625-3240-8997-0C6500A7CAC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Owner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4825" y="1001227"/>
            <a:ext cx="6303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7" y="2775501"/>
            <a:ext cx="6290664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article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article_list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myarts:article_detail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article.owner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== user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myarts:article_update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Edit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|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myarts:article_delete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461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/templates/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article_list.html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3774" y="958104"/>
            <a:ext cx="4114801" cy="462989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myarts.views.ArticleListView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model = </a:t>
            </a:r>
            <a:r>
              <a:rPr lang="en-US" dirty="0" err="1"/>
              <a:t>myarts.models.Article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29537" y="2414594"/>
            <a:ext cx="3343275" cy="1000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myarts.owner.OwnerListView</a:t>
            </a:r>
            <a:endParaRPr lang="en-US" dirty="0"/>
          </a:p>
        </p:txBody>
      </p:sp>
      <p:cxnSp>
        <p:nvCxnSpPr>
          <p:cNvPr id="12" name="Straight Arrow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0"/>
          </p:cNvCxnSpPr>
          <p:nvPr/>
        </p:nvCxnSpPr>
        <p:spPr>
          <a:xfrm>
            <a:off x="9401175" y="1828800"/>
            <a:ext cx="0" cy="585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729537" y="4013162"/>
            <a:ext cx="3343275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django.views.generic.ListView</a:t>
            </a:r>
            <a:endParaRPr lang="en-US" dirty="0"/>
          </a:p>
        </p:txBody>
      </p:sp>
      <p:cxnSp>
        <p:nvCxnSpPr>
          <p:cNvPr id="13" name="Straight Arrow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9401175" y="3414719"/>
            <a:ext cx="0" cy="598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29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E530B79A-2463-B740-9E15-E682820CB04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Owner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4825" y="1001227"/>
            <a:ext cx="103394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django.core.validators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MinLengthValidator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User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settings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validators=[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MinLengthValidator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"Title must be greater than 2 characters"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)]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text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models.TextField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owner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settings.AUTH_USER_MODEL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auto_now_add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Shows up in the admin list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self.title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2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cxnSp>
        <p:nvCxnSpPr>
          <p:cNvPr id="5" name="Straight Arrow Connecto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186613" y="3757614"/>
            <a:ext cx="1685925" cy="728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1801" y="5257800"/>
            <a:ext cx="6925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 foreign key to a table that belongs to Django</a:t>
            </a:r>
          </a:p>
        </p:txBody>
      </p:sp>
    </p:spTree>
    <p:extLst>
      <p:ext uri="{BB962C8B-B14F-4D97-AF65-F5344CB8AC3E}">
        <p14:creationId xmlns:p14="http://schemas.microsoft.com/office/powerpoint/2010/main" val="1693550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5A7976A0-5D4C-0448-AC96-47C4E5E24ED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Owner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4825" y="1001227"/>
            <a:ext cx="1118236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OwnerListView,OwnerDetailView,OwnerCreateView,OwnerUpdateView,OwnerDeleteView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By convention: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 = "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article_list.html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ArticleDetailView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OwnerDetailView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fields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[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fields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[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3892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76163" y="700359"/>
            <a:ext cx="2181995" cy="5322765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12586" y="5157788"/>
            <a:ext cx="3155563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Create Form 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8225" y="828952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39385" y="1589674"/>
            <a:ext cx="132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Empty Form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3418" y="2027182"/>
            <a:ext cx="11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Enter </a:t>
            </a:r>
            <a:r>
              <a:rPr lang="en-US" dirty="0"/>
              <a:t>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7069" y="2436114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 with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52573" y="2929488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Validate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15135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379" y="285166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82836" y="3897371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Store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6514" y="4305870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success URL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9" y="4728593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468053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page Yay!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5740" y="3314144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3"/>
            <a:endCxn id="8" idx="3"/>
          </p:cNvCxnSpPr>
          <p:nvPr/>
        </p:nvCxnSpPr>
        <p:spPr>
          <a:xfrm flipH="1">
            <a:off x="4664684" y="1013618"/>
            <a:ext cx="21158" cy="760722"/>
          </a:xfrm>
          <a:prstGeom prst="bentConnector3">
            <a:avLst>
              <a:gd name="adj1" fmla="val -11074534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cxnSp>
        <p:nvCxnSpPr>
          <p:cNvPr id="38" name="Elbow Connector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1"/>
            <a:endCxn id="9" idx="0"/>
          </p:cNvCxnSpPr>
          <p:nvPr/>
        </p:nvCxnSpPr>
        <p:spPr>
          <a:xfrm rot="10800000" flipV="1">
            <a:off x="2021305" y="1774340"/>
            <a:ext cx="131808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16200000" flipH="1">
            <a:off x="2497053" y="1920764"/>
            <a:ext cx="224266" cy="117576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19691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6" name="Straight Arrow Connector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1"/>
            <a:endCxn id="44" idx="3"/>
          </p:cNvCxnSpPr>
          <p:nvPr/>
        </p:nvCxnSpPr>
        <p:spPr>
          <a:xfrm flipH="1" flipV="1">
            <a:off x="2222704" y="1381582"/>
            <a:ext cx="1116681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" idx="3"/>
            <a:endCxn id="15" idx="0"/>
          </p:cNvCxnSpPr>
          <p:nvPr/>
        </p:nvCxnSpPr>
        <p:spPr>
          <a:xfrm>
            <a:off x="4806998" y="2620780"/>
            <a:ext cx="2160162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" idx="1"/>
            <a:endCxn id="16" idx="3"/>
          </p:cNvCxnSpPr>
          <p:nvPr/>
        </p:nvCxnSpPr>
        <p:spPr>
          <a:xfrm rot="10800000" flipV="1">
            <a:off x="4982526" y="3498809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6" idx="1"/>
            <a:endCxn id="17" idx="2"/>
          </p:cNvCxnSpPr>
          <p:nvPr/>
        </p:nvCxnSpPr>
        <p:spPr>
          <a:xfrm rot="10800000">
            <a:off x="2020212" y="3220993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47792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3"/>
            <a:endCxn id="32" idx="2"/>
          </p:cNvCxnSpPr>
          <p:nvPr/>
        </p:nvCxnSpPr>
        <p:spPr>
          <a:xfrm flipV="1">
            <a:off x="7551489" y="2948033"/>
            <a:ext cx="1776722" cy="1134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8" idx="0"/>
          </p:cNvCxnSpPr>
          <p:nvPr/>
        </p:nvCxnSpPr>
        <p:spPr>
          <a:xfrm rot="16200000" flipH="1">
            <a:off x="6860186" y="3790393"/>
            <a:ext cx="213893" cy="62"/>
          </a:xfrm>
          <a:prstGeom prst="bentConnector3">
            <a:avLst>
              <a:gd name="adj1" fmla="val 50000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2"/>
            <a:endCxn id="19" idx="3"/>
          </p:cNvCxnSpPr>
          <p:nvPr/>
        </p:nvCxnSpPr>
        <p:spPr>
          <a:xfrm rot="5400000">
            <a:off x="5970442" y="3493814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097925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0022" y="3761961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76" name="Straight Arrow Connector 7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6" idx="1"/>
          </p:cNvCxnSpPr>
          <p:nvPr/>
        </p:nvCxnSpPr>
        <p:spPr>
          <a:xfrm flipH="1">
            <a:off x="2076654" y="3499801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9" idx="1"/>
            <a:endCxn id="20" idx="1"/>
          </p:cNvCxnSpPr>
          <p:nvPr/>
        </p:nvCxnSpPr>
        <p:spPr>
          <a:xfrm rot="10800000" flipH="1" flipV="1">
            <a:off x="2806513" y="4490535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0" idx="3"/>
            <a:endCxn id="74" idx="0"/>
          </p:cNvCxnSpPr>
          <p:nvPr/>
        </p:nvCxnSpPr>
        <p:spPr>
          <a:xfrm>
            <a:off x="4868617" y="4913259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4" idx="2"/>
            <a:endCxn id="21" idx="3"/>
          </p:cNvCxnSpPr>
          <p:nvPr/>
        </p:nvCxnSpPr>
        <p:spPr>
          <a:xfrm rot="5400000">
            <a:off x="5842715" y="4549971"/>
            <a:ext cx="185462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3"/>
            <a:endCxn id="74" idx="3"/>
          </p:cNvCxnSpPr>
          <p:nvPr/>
        </p:nvCxnSpPr>
        <p:spPr>
          <a:xfrm flipH="1">
            <a:off x="7547711" y="4082037"/>
            <a:ext cx="3778" cy="1200554"/>
          </a:xfrm>
          <a:prstGeom prst="curvedConnector3">
            <a:avLst>
              <a:gd name="adj1" fmla="val -907623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517230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59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5E3C93E-A1E6-BF43-B755-5DCCADDBEB4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baseline="0" dirty="0"/>
              <a:t> </a:t>
            </a:r>
            <a:r>
              <a:rPr lang="en-US" altLang="zh-CN" baseline="0" dirty="0"/>
              <a:t>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5821363"/>
            <a:ext cx="11192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/3.0/ref/class-based-views/</a:t>
            </a:r>
            <a:r>
              <a:rPr lang="en-US" dirty="0" err="1"/>
              <a:t>mixins</a:t>
            </a:r>
            <a:r>
              <a:rPr lang="en-US" dirty="0"/>
              <a:t>-editing/#</a:t>
            </a:r>
            <a:r>
              <a:rPr lang="en-US" dirty="0" err="1"/>
              <a:t>modelformmixin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1" y="711197"/>
            <a:ext cx="11192931" cy="40934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C4B33"/>
                </a:solidFill>
              </a:rPr>
              <a:t> class </a:t>
            </a:r>
            <a:r>
              <a:rPr lang="en-US" sz="2000" b="1" dirty="0" err="1">
                <a:solidFill>
                  <a:srgbClr val="0C4B33"/>
                </a:solidFill>
              </a:rPr>
              <a:t>django.views.generic.edit.ModelFormMixin</a:t>
            </a:r>
            <a:endParaRPr lang="en-US" sz="2000" b="1" dirty="0">
              <a:solidFill>
                <a:srgbClr val="0C4B33"/>
              </a:solidFill>
            </a:endParaRPr>
          </a:p>
          <a:p>
            <a:endParaRPr lang="en-US" sz="2000" b="1" dirty="0">
              <a:solidFill>
                <a:srgbClr val="0C4B33"/>
              </a:solidFill>
            </a:endParaRPr>
          </a:p>
          <a:p>
            <a:r>
              <a:rPr lang="en-US" sz="2000" dirty="0">
                <a:solidFill>
                  <a:srgbClr val="0C4B33"/>
                </a:solidFill>
              </a:rPr>
              <a:t>A form </a:t>
            </a:r>
            <a:r>
              <a:rPr lang="en-US" sz="2000" dirty="0" err="1">
                <a:solidFill>
                  <a:srgbClr val="0C4B33"/>
                </a:solidFill>
              </a:rPr>
              <a:t>mixin</a:t>
            </a:r>
            <a:r>
              <a:rPr lang="en-US" sz="2000" dirty="0">
                <a:solidFill>
                  <a:srgbClr val="0C4B33"/>
                </a:solidFill>
              </a:rPr>
              <a:t> that works on </a:t>
            </a:r>
            <a:r>
              <a:rPr lang="en-US" sz="2000" dirty="0" err="1">
                <a:solidFill>
                  <a:srgbClr val="0C4B33"/>
                </a:solidFill>
              </a:rPr>
              <a:t>ModelForms</a:t>
            </a:r>
            <a:r>
              <a:rPr lang="en-US" sz="2000" dirty="0">
                <a:solidFill>
                  <a:srgbClr val="0C4B33"/>
                </a:solidFill>
              </a:rPr>
              <a:t>, rather than a standalone form</a:t>
            </a:r>
          </a:p>
          <a:p>
            <a:endParaRPr lang="en-US" sz="2000" dirty="0">
              <a:solidFill>
                <a:srgbClr val="0C4B33"/>
              </a:solidFill>
            </a:endParaRPr>
          </a:p>
          <a:p>
            <a:r>
              <a:rPr lang="en-US" sz="2000" b="1" dirty="0" err="1">
                <a:solidFill>
                  <a:srgbClr val="0C4B33"/>
                </a:solidFill>
              </a:rPr>
              <a:t>get_success_url</a:t>
            </a:r>
            <a:r>
              <a:rPr lang="en-US" sz="2000" b="1" dirty="0">
                <a:solidFill>
                  <a:srgbClr val="0C4B33"/>
                </a:solidFill>
              </a:rPr>
              <a:t>()</a:t>
            </a:r>
          </a:p>
          <a:p>
            <a:r>
              <a:rPr lang="en-US" sz="2000" dirty="0">
                <a:solidFill>
                  <a:srgbClr val="0C4B33"/>
                </a:solidFill>
              </a:rPr>
              <a:t>Determine the URL to redirect to when the form is successfully validated. Returns </a:t>
            </a:r>
            <a:r>
              <a:rPr lang="en-US" sz="2000" dirty="0" err="1">
                <a:solidFill>
                  <a:srgbClr val="0C4B33"/>
                </a:solidFill>
              </a:rPr>
              <a:t>success_url</a:t>
            </a:r>
            <a:r>
              <a:rPr lang="en-US" sz="2000" dirty="0">
                <a:solidFill>
                  <a:srgbClr val="0C4B33"/>
                </a:solidFill>
              </a:rPr>
              <a:t> if it is provided; otherwise, attempts to use the </a:t>
            </a:r>
            <a:r>
              <a:rPr lang="en-US" sz="2000" dirty="0" err="1">
                <a:solidFill>
                  <a:srgbClr val="0C4B33"/>
                </a:solidFill>
              </a:rPr>
              <a:t>get_absolute_url</a:t>
            </a:r>
            <a:r>
              <a:rPr lang="en-US" sz="2000" dirty="0">
                <a:solidFill>
                  <a:srgbClr val="0C4B33"/>
                </a:solidFill>
              </a:rPr>
              <a:t>() method of the object.</a:t>
            </a:r>
          </a:p>
          <a:p>
            <a:endParaRPr lang="en-US" sz="2000" dirty="0">
              <a:solidFill>
                <a:srgbClr val="0C4B33"/>
              </a:solidFill>
            </a:endParaRPr>
          </a:p>
          <a:p>
            <a:r>
              <a:rPr lang="en-US" sz="2000" b="1" dirty="0" err="1">
                <a:solidFill>
                  <a:srgbClr val="0C4B33"/>
                </a:solidFill>
              </a:rPr>
              <a:t>form_valid</a:t>
            </a:r>
            <a:r>
              <a:rPr lang="en-US" sz="2000" b="1" dirty="0">
                <a:solidFill>
                  <a:srgbClr val="0C4B33"/>
                </a:solidFill>
              </a:rPr>
              <a:t>(form)</a:t>
            </a:r>
          </a:p>
          <a:p>
            <a:r>
              <a:rPr lang="en-US" sz="2000" dirty="0">
                <a:solidFill>
                  <a:srgbClr val="0C4B33"/>
                </a:solidFill>
              </a:rPr>
              <a:t>Saves the form instance, sets the current object for the view, and redirects to </a:t>
            </a:r>
            <a:r>
              <a:rPr lang="en-US" sz="2000" dirty="0" err="1">
                <a:solidFill>
                  <a:srgbClr val="0C4B33"/>
                </a:solidFill>
              </a:rPr>
              <a:t>get_success_url</a:t>
            </a:r>
            <a:r>
              <a:rPr lang="en-US" sz="2000" dirty="0">
                <a:solidFill>
                  <a:srgbClr val="0C4B33"/>
                </a:solidFill>
              </a:rPr>
              <a:t>().</a:t>
            </a:r>
          </a:p>
          <a:p>
            <a:endParaRPr lang="en-US" sz="2000" dirty="0">
              <a:solidFill>
                <a:srgbClr val="0C4B33"/>
              </a:solidFill>
            </a:endParaRPr>
          </a:p>
          <a:p>
            <a:r>
              <a:rPr lang="en-US" sz="2000" dirty="0" err="1">
                <a:solidFill>
                  <a:srgbClr val="0C4B33"/>
                </a:solidFill>
              </a:rPr>
              <a:t>f</a:t>
            </a:r>
            <a:r>
              <a:rPr lang="en-US" sz="2000" b="1" dirty="0" err="1">
                <a:solidFill>
                  <a:srgbClr val="0C4B33"/>
                </a:solidFill>
              </a:rPr>
              <a:t>orm_invalid</a:t>
            </a:r>
            <a:r>
              <a:rPr lang="en-US" sz="2000" b="1" dirty="0">
                <a:solidFill>
                  <a:srgbClr val="0C4B33"/>
                </a:solidFill>
              </a:rPr>
              <a:t>(form)</a:t>
            </a:r>
          </a:p>
          <a:p>
            <a:r>
              <a:rPr lang="en-US" sz="2000" dirty="0">
                <a:solidFill>
                  <a:srgbClr val="0C4B33"/>
                </a:solidFill>
              </a:rPr>
              <a:t> Renders a response, providing the invalid form as context.</a:t>
            </a:r>
          </a:p>
        </p:txBody>
      </p:sp>
    </p:spTree>
    <p:extLst>
      <p:ext uri="{BB962C8B-B14F-4D97-AF65-F5344CB8AC3E}">
        <p14:creationId xmlns:p14="http://schemas.microsoft.com/office/powerpoint/2010/main" val="175007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Django Owned Rows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 licen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16461" y="5242349"/>
            <a:ext cx="51056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https://samples.dj4e.com/</a:t>
            </a:r>
            <a:r>
              <a:rPr lang="en-US" sz="2400" dirty="0" err="1">
                <a:solidFill>
                  <a:srgbClr val="FFFF00"/>
                </a:solidFill>
              </a:rPr>
              <a:t>myarts</a:t>
            </a:r>
            <a:r>
              <a:rPr lang="en-US" sz="2400" dirty="0">
                <a:solidFill>
                  <a:srgbClr val="FFFF00"/>
                </a:solidFill>
              </a:rPr>
              <a:t>/</a:t>
            </a:r>
          </a:p>
          <a:p>
            <a:r>
              <a:rPr lang="en-US" sz="2400" dirty="0">
                <a:solidFill>
                  <a:srgbClr val="FFFF00"/>
                </a:solidFill>
              </a:rPr>
              <a:t>https://</a:t>
            </a:r>
            <a:r>
              <a:rPr lang="en-US" sz="2400" dirty="0" err="1">
                <a:solidFill>
                  <a:srgbClr val="FFFF00"/>
                </a:solidFill>
              </a:rPr>
              <a:t>github.com</a:t>
            </a:r>
            <a:r>
              <a:rPr lang="en-US" sz="2400" dirty="0">
                <a:solidFill>
                  <a:srgbClr val="FFFF00"/>
                </a:solidFill>
              </a:rPr>
              <a:t>/csev/dj4e-samples/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76163" y="700359"/>
            <a:ext cx="2181995" cy="5322765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12586" y="5157788"/>
            <a:ext cx="3155563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Create Form 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8225" y="828952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39385" y="1589674"/>
            <a:ext cx="132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Empty Form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3418" y="2027182"/>
            <a:ext cx="11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Enter </a:t>
            </a:r>
            <a:r>
              <a:rPr lang="en-US" dirty="0"/>
              <a:t>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7069" y="2436114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 with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52573" y="2929488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Validate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15135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379" y="285166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6514" y="4305870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success URL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9" y="4728593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468053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page Yay!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5740" y="3314144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3"/>
            <a:endCxn id="8" idx="3"/>
          </p:cNvCxnSpPr>
          <p:nvPr/>
        </p:nvCxnSpPr>
        <p:spPr>
          <a:xfrm flipH="1">
            <a:off x="4664684" y="1013618"/>
            <a:ext cx="21158" cy="760722"/>
          </a:xfrm>
          <a:prstGeom prst="bentConnector3">
            <a:avLst>
              <a:gd name="adj1" fmla="val -11074534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cxnSp>
        <p:nvCxnSpPr>
          <p:cNvPr id="38" name="Elbow Connector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1"/>
            <a:endCxn id="9" idx="0"/>
          </p:cNvCxnSpPr>
          <p:nvPr/>
        </p:nvCxnSpPr>
        <p:spPr>
          <a:xfrm rot="10800000" flipV="1">
            <a:off x="2021305" y="1774340"/>
            <a:ext cx="131808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16200000" flipH="1">
            <a:off x="2497053" y="1920764"/>
            <a:ext cx="224266" cy="117576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19691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6" name="Straight Arrow Connector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1"/>
            <a:endCxn id="44" idx="3"/>
          </p:cNvCxnSpPr>
          <p:nvPr/>
        </p:nvCxnSpPr>
        <p:spPr>
          <a:xfrm flipH="1" flipV="1">
            <a:off x="2222704" y="1381582"/>
            <a:ext cx="1116681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" idx="3"/>
            <a:endCxn id="15" idx="0"/>
          </p:cNvCxnSpPr>
          <p:nvPr/>
        </p:nvCxnSpPr>
        <p:spPr>
          <a:xfrm>
            <a:off x="4806998" y="2620780"/>
            <a:ext cx="2160162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" idx="1"/>
            <a:endCxn id="16" idx="3"/>
          </p:cNvCxnSpPr>
          <p:nvPr/>
        </p:nvCxnSpPr>
        <p:spPr>
          <a:xfrm rot="10800000" flipV="1">
            <a:off x="4982526" y="3498809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6" idx="1"/>
            <a:endCxn id="17" idx="2"/>
          </p:cNvCxnSpPr>
          <p:nvPr/>
        </p:nvCxnSpPr>
        <p:spPr>
          <a:xfrm rot="10800000">
            <a:off x="2020212" y="3220993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47792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7551489" y="2948033"/>
            <a:ext cx="1776722" cy="1134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6860186" y="3790393"/>
            <a:ext cx="213893" cy="62"/>
          </a:xfrm>
          <a:prstGeom prst="bentConnector3">
            <a:avLst>
              <a:gd name="adj1" fmla="val 50000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3"/>
          </p:cNvCxnSpPr>
          <p:nvPr/>
        </p:nvCxnSpPr>
        <p:spPr>
          <a:xfrm rot="5400000">
            <a:off x="5970442" y="3493814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097925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0022" y="3761961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76" name="Straight Arrow Connector 7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6" idx="1"/>
          </p:cNvCxnSpPr>
          <p:nvPr/>
        </p:nvCxnSpPr>
        <p:spPr>
          <a:xfrm flipH="1">
            <a:off x="2076654" y="3499801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9" idx="1"/>
            <a:endCxn id="20" idx="1"/>
          </p:cNvCxnSpPr>
          <p:nvPr/>
        </p:nvCxnSpPr>
        <p:spPr>
          <a:xfrm rot="10800000" flipH="1" flipV="1">
            <a:off x="2806513" y="4490535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0" idx="3"/>
            <a:endCxn id="74" idx="0"/>
          </p:cNvCxnSpPr>
          <p:nvPr/>
        </p:nvCxnSpPr>
        <p:spPr>
          <a:xfrm>
            <a:off x="4868617" y="4913259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4" idx="2"/>
            <a:endCxn id="21" idx="3"/>
          </p:cNvCxnSpPr>
          <p:nvPr/>
        </p:nvCxnSpPr>
        <p:spPr>
          <a:xfrm rot="5400000">
            <a:off x="5842715" y="4549971"/>
            <a:ext cx="185462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7547711" y="4082037"/>
            <a:ext cx="3778" cy="1200554"/>
          </a:xfrm>
          <a:prstGeom prst="curvedConnector3">
            <a:avLst>
              <a:gd name="adj1" fmla="val -907623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517230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02EDC9-4F68-0C48-B0F0-22F321A85F50}"/>
              </a:ext>
            </a:extLst>
          </p:cNvPr>
          <p:cNvSpPr txBox="1"/>
          <p:nvPr/>
        </p:nvSpPr>
        <p:spPr>
          <a:xfrm>
            <a:off x="6252573" y="3851317"/>
            <a:ext cx="133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form_valid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50976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C210789-E462-A244-AE1D-1075AEDA220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4825" y="1001227"/>
            <a:ext cx="103394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django.views.generic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DetailView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django.contrib.auth.mixins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OwnerCreateView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Sub-class of the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to automatically pass the Request to the Form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and add the owner to the saved object.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"""</a:t>
            </a:r>
            <a:endParaRPr lang="en-US" sz="1400" dirty="0">
              <a:solidFill>
                <a:srgbClr val="B42419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    # Saves the form instance, sets the current object for the</a:t>
            </a:r>
          </a:p>
          <a:p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    # view, and redirects to 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get_success_url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().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form_valid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form):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form_valid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called'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form.save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(commit=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self.request.user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.save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self).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form_valid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(form)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10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owner.py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0738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8164AB5E-F96F-744F-938E-2AAD8BA4A18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4825" y="1001227"/>
            <a:ext cx="10339400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django.views.generic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DetailView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django.contrib.auth.mixins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OwnerUpdateView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Sub-class the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to pass the request to the form and limit the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to the requesting user.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'update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called'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 Limit a User to only modifying their own data. """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qs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self).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qs.filter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(owner=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self.request.user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10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owner.py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9775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2471" y="5157788"/>
            <a:ext cx="2725678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Edit Form Flow</a:t>
            </a:r>
          </a:p>
        </p:txBody>
      </p:sp>
      <p:sp>
        <p:nvSpPr>
          <p:cNvPr id="5" name="Rounded 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76163" y="500063"/>
            <a:ext cx="2181995" cy="559449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8225" y="486044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1540" y="1632532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0570" y="20700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7069" y="2478972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 with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5981" y="1180736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57993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379" y="28945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6514" y="4620193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success URL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9" y="5057204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725230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page Yay!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5740" y="1175850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5740" y="3357002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85842" y="670710"/>
            <a:ext cx="2281317" cy="198954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" idx="1"/>
            <a:endCxn id="14" idx="3"/>
          </p:cNvCxnSpPr>
          <p:nvPr/>
        </p:nvCxnSpPr>
        <p:spPr>
          <a:xfrm rot="10800000" flipV="1">
            <a:off x="4808090" y="1360516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cxnSp>
        <p:nvCxnSpPr>
          <p:cNvPr id="34" name="Straight Arrow Connector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2" idx="2"/>
          </p:cNvCxnSpPr>
          <p:nvPr/>
        </p:nvCxnSpPr>
        <p:spPr>
          <a:xfrm flipH="1" flipV="1">
            <a:off x="7529973" y="1054330"/>
            <a:ext cx="1798238" cy="189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" idx="2"/>
            <a:endCxn id="8" idx="3"/>
          </p:cNvCxnSpPr>
          <p:nvPr/>
        </p:nvCxnSpPr>
        <p:spPr>
          <a:xfrm rot="5400000">
            <a:off x="5838835" y="688874"/>
            <a:ext cx="272016" cy="1984633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1"/>
            <a:endCxn id="9" idx="0"/>
          </p:cNvCxnSpPr>
          <p:nvPr/>
        </p:nvCxnSpPr>
        <p:spPr>
          <a:xfrm rot="10800000" flipV="1">
            <a:off x="2007700" y="1817198"/>
            <a:ext cx="101384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16200000" flipH="1">
            <a:off x="2490251" y="1956820"/>
            <a:ext cx="224266" cy="118937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23977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6" name="Straight Arrow Connector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1"/>
            <a:endCxn id="44" idx="3"/>
          </p:cNvCxnSpPr>
          <p:nvPr/>
        </p:nvCxnSpPr>
        <p:spPr>
          <a:xfrm flipH="1" flipV="1">
            <a:off x="2222704" y="1424440"/>
            <a:ext cx="798836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806998" y="2663638"/>
            <a:ext cx="2160162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" idx="1"/>
            <a:endCxn id="16" idx="3"/>
          </p:cNvCxnSpPr>
          <p:nvPr/>
        </p:nvCxnSpPr>
        <p:spPr>
          <a:xfrm rot="10800000" flipV="1">
            <a:off x="4982526" y="3541667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6" idx="1"/>
            <a:endCxn id="17" idx="2"/>
          </p:cNvCxnSpPr>
          <p:nvPr/>
        </p:nvCxnSpPr>
        <p:spPr>
          <a:xfrm rot="10800000">
            <a:off x="2020212" y="3263851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90650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7551489" y="2948033"/>
            <a:ext cx="1776722" cy="1448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3"/>
          </p:cNvCxnSpPr>
          <p:nvPr/>
        </p:nvCxnSpPr>
        <p:spPr>
          <a:xfrm rot="5400000">
            <a:off x="5970442" y="3808137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426536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0022" y="3804819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76" name="Straight Arrow Connector 7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6" idx="1"/>
          </p:cNvCxnSpPr>
          <p:nvPr/>
        </p:nvCxnSpPr>
        <p:spPr>
          <a:xfrm flipH="1">
            <a:off x="2076654" y="3542659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0" idx="1"/>
          </p:cNvCxnSpPr>
          <p:nvPr/>
        </p:nvCxnSpPr>
        <p:spPr>
          <a:xfrm rot="10800000" flipH="1" flipV="1">
            <a:off x="2806513" y="4819146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0" idx="3"/>
            <a:endCxn id="74" idx="0"/>
          </p:cNvCxnSpPr>
          <p:nvPr/>
        </p:nvCxnSpPr>
        <p:spPr>
          <a:xfrm>
            <a:off x="4868617" y="5241870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4" idx="2"/>
            <a:endCxn id="21" idx="3"/>
          </p:cNvCxnSpPr>
          <p:nvPr/>
        </p:nvCxnSpPr>
        <p:spPr>
          <a:xfrm rot="5400000">
            <a:off x="5878432" y="4842865"/>
            <a:ext cx="114028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7547711" y="4396360"/>
            <a:ext cx="3778" cy="1214842"/>
          </a:xfrm>
          <a:prstGeom prst="curvedConnector3">
            <a:avLst>
              <a:gd name="adj1" fmla="val -605082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831553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74472" y="3948433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64231" y="3943547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cxnSp>
        <p:nvCxnSpPr>
          <p:cNvPr id="48" name="Elbow Connector 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7" idx="1"/>
            <a:endCxn id="45" idx="3"/>
          </p:cNvCxnSpPr>
          <p:nvPr/>
        </p:nvCxnSpPr>
        <p:spPr>
          <a:xfrm rot="10800000" flipV="1">
            <a:off x="4786581" y="4128213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7464845" y="2948033"/>
            <a:ext cx="1863366" cy="931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CC9C886-8FF5-AB40-9477-025F48713206}"/>
              </a:ext>
            </a:extLst>
          </p:cNvPr>
          <p:cNvSpPr txBox="1"/>
          <p:nvPr/>
        </p:nvSpPr>
        <p:spPr>
          <a:xfrm>
            <a:off x="3809851" y="3062773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get_context_data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B0CA19-9778-9749-8E43-397FD049C9BC}"/>
              </a:ext>
            </a:extLst>
          </p:cNvPr>
          <p:cNvSpPr txBox="1"/>
          <p:nvPr/>
        </p:nvSpPr>
        <p:spPr>
          <a:xfrm>
            <a:off x="3816870" y="1370436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get_context_data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BD87DA-72B2-9C48-B5A2-A9C5A043A2C9}"/>
              </a:ext>
            </a:extLst>
          </p:cNvPr>
          <p:cNvSpPr txBox="1"/>
          <p:nvPr/>
        </p:nvSpPr>
        <p:spPr>
          <a:xfrm>
            <a:off x="6127060" y="869664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get_query_set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8DB5D4-C5EF-734F-A613-E9025CDF406F}"/>
              </a:ext>
            </a:extLst>
          </p:cNvPr>
          <p:cNvSpPr txBox="1"/>
          <p:nvPr/>
        </p:nvSpPr>
        <p:spPr>
          <a:xfrm>
            <a:off x="6061929" y="3666470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get_query_set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4EA24E-23C5-174F-8F6B-62C38E32D79B}"/>
              </a:ext>
            </a:extLst>
          </p:cNvPr>
          <p:cNvSpPr txBox="1"/>
          <p:nvPr/>
        </p:nvSpPr>
        <p:spPr>
          <a:xfrm>
            <a:off x="6555031" y="2972346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500FF"/>
                </a:solidFill>
              </a:rPr>
              <a:t>clean()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FC5105-A1E8-DC41-83EC-00975572FDFB}"/>
              </a:ext>
            </a:extLst>
          </p:cNvPr>
          <p:cNvSpPr txBox="1"/>
          <p:nvPr/>
        </p:nvSpPr>
        <p:spPr>
          <a:xfrm>
            <a:off x="6294189" y="4195892"/>
            <a:ext cx="133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form_valid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63964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897FF970-A98F-1E40-87A5-8BF96A9949B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Edit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4825" y="1001227"/>
            <a:ext cx="10339400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django.core.validators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MinLengthValidator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User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settings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...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text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models.TextField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owner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settings.AUTH_USER_MODEL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auto_now_add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2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1975" y="4173052"/>
            <a:ext cx="1029225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OwnerDeleteView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    # By convention, template='</a:t>
            </a:r>
            <a:r>
              <a:rPr lang="en-US" sz="1400" dirty="0" err="1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400" dirty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dirty="0" err="1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article_confirm_delete.html</a:t>
            </a:r>
            <a:r>
              <a:rPr lang="en-US" sz="1400" dirty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1975" y="3717992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9187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extend the generic edit views to support an owner field in our model that is automatically populated</a:t>
            </a:r>
          </a:p>
          <a:p>
            <a:r>
              <a:rPr lang="en-US" dirty="0"/>
              <a:t>By understanding and using Django in a a proper object oriented manner our code can be very simple and minimize repetition for common features</a:t>
            </a:r>
          </a:p>
          <a:p>
            <a:r>
              <a:rPr lang="en-US" dirty="0"/>
              <a:t>Avoids filling views </a:t>
            </a:r>
            <a:r>
              <a:rPr lang="en-US"/>
              <a:t>with boilerplate as the views get more 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09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2020-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</a:t>
            </a:r>
            <a:r>
              <a:rPr lang="en-US" altLang="x-none" sz="1400">
                <a:solidFill>
                  <a:schemeClr val="tx1"/>
                </a:solidFill>
              </a:rPr>
              <a:t>: Dr. Charles R. </a:t>
            </a:r>
            <a:r>
              <a:rPr lang="en-US" altLang="x-none" sz="1400" dirty="0">
                <a:solidFill>
                  <a:schemeClr val="tx1"/>
                </a:solidFill>
              </a:rPr>
              <a:t>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132418" y="640387"/>
            <a:ext cx="9927167" cy="714279"/>
          </a:xfrm>
        </p:spPr>
        <p:txBody>
          <a:bodyPr/>
          <a:lstStyle/>
          <a:p>
            <a:r>
              <a:rPr lang="en-US" altLang="en-US" sz="3733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132418" y="1498600"/>
            <a:ext cx="9927167" cy="4464051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467" dirty="0"/>
              <a:t>Snowman Cookie Cutter" by </a:t>
            </a:r>
            <a:r>
              <a:rPr lang="en-US" altLang="en-US" sz="1467" dirty="0" err="1"/>
              <a:t>Didriks</a:t>
            </a:r>
            <a:r>
              <a:rPr lang="en-US" altLang="en-US" sz="1467" dirty="0"/>
              <a:t> is licensed under CC BY</a:t>
            </a:r>
            <a:br>
              <a:rPr lang="en-US" altLang="en-US" sz="1467" dirty="0"/>
            </a:br>
            <a:r>
              <a:rPr lang="en-US" altLang="en-US" sz="1467" dirty="0">
                <a:hlinkClick r:id="rId2"/>
              </a:rPr>
              <a:t>https://www.flickr.com/photos/dinnerseries/23570475099</a:t>
            </a:r>
            <a:endParaRPr lang="en-US" altLang="en-US" sz="1467" dirty="0"/>
          </a:p>
        </p:txBody>
      </p:sp>
    </p:spTree>
    <p:extLst>
      <p:ext uri="{BB962C8B-B14F-4D97-AF65-F5344CB8AC3E}">
        <p14:creationId xmlns:p14="http://schemas.microsoft.com/office/powerpoint/2010/main" val="50328489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Can Edit Which Row?</a:t>
            </a:r>
          </a:p>
        </p:txBody>
      </p:sp>
      <p:pic>
        <p:nvPicPr>
          <p:cNvPr id="7" name="Picture 6" descr="Shows a list of two autos from Autos CRUD  (Neon 1 and Neon 3) and both have edit / update buttons" title="Autos Lis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5" b="13188"/>
          <a:stretch/>
        </p:blipFill>
        <p:spPr>
          <a:xfrm>
            <a:off x="973666" y="1964268"/>
            <a:ext cx="5274733" cy="1879600"/>
          </a:xfrm>
          <a:prstGeom prst="rect">
            <a:avLst/>
          </a:prstGeom>
        </p:spPr>
      </p:pic>
      <p:pic>
        <p:nvPicPr>
          <p:cNvPr id="8" name="Picture 7" descr="Shows a list of two autos from the Ads assignment (Neon 1 and Neon 3) and only Neon 1 has edit / update buttons" title="Ads 1.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164" y="1964268"/>
            <a:ext cx="3891736" cy="187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267" y="4351866"/>
            <a:ext cx="9351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our Autos CRUD assignment, any user could edit any row.  But in real systems, different users own  each row in a data model and we only allow a user to edit /modify the row(s) that "belong to them".</a:t>
            </a:r>
          </a:p>
        </p:txBody>
      </p:sp>
    </p:spTree>
    <p:extLst>
      <p:ext uri="{BB962C8B-B14F-4D97-AF65-F5344CB8AC3E}">
        <p14:creationId xmlns:p14="http://schemas.microsoft.com/office/powerpoint/2010/main" val="87923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8CE1ABD-B4D9-3E40-AEB2-B6499D11110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Rows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4825" y="1001227"/>
            <a:ext cx="6049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generic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gview.models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Horse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HorseListView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generic.ListView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Horse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295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5099" y="946737"/>
            <a:ext cx="3930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/horses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18136" y="2775501"/>
            <a:ext cx="6036665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 List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for horse in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gview:horse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horse.id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%}"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horse.name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There are no horses in the database.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CACACA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169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/templates/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horse_list.html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pic>
        <p:nvPicPr>
          <p:cNvPr id="4" name="Picture 3" descr="Screenshot of a web page showing a title read as Horse List and two bullet points read as Penny and Bravo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2" r="-4302"/>
          <a:stretch/>
        </p:blipFill>
        <p:spPr>
          <a:xfrm>
            <a:off x="7573513" y="1238289"/>
            <a:ext cx="483862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8FE052F4-BEDF-7F4A-8614-910AE1F3410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Rows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4825" y="1001227"/>
            <a:ext cx="6049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generic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gview.models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Horse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HorseListView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generic.ListView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Horse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295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6" y="2775501"/>
            <a:ext cx="6036665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 List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for horse in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gview:horse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horse.id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%}"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horse.name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There are no horses in the database.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CACACA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169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/templates/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horse_list.html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3774" y="958104"/>
            <a:ext cx="4114801" cy="284237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gview.views.HorseListView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model = </a:t>
            </a:r>
            <a:r>
              <a:rPr lang="en-US" dirty="0" err="1"/>
              <a:t>gviews.models.Horse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29537" y="2414594"/>
            <a:ext cx="3343275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django.views.generic.ListView</a:t>
            </a:r>
            <a:endParaRPr lang="en-US" dirty="0"/>
          </a:p>
        </p:txBody>
      </p:sp>
      <p:cxnSp>
        <p:nvCxnSpPr>
          <p:cNvPr id="12" name="Straight Arrow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394031" y="1857375"/>
            <a:ext cx="14287" cy="557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64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66F24D-8C4F-7448-BEE4-7B7880ADF66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Rows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4825" y="1001227"/>
            <a:ext cx="6303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7" y="2775501"/>
            <a:ext cx="6290664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article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article_list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myarts:article_detail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article.owner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== user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myarts:article_update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Edit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|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myarts:article_delete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461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/templates/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article_list.html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3774" y="958104"/>
            <a:ext cx="4114801" cy="462989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myarts.views.ArticleListView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model = </a:t>
            </a:r>
            <a:r>
              <a:rPr lang="en-US" dirty="0" err="1"/>
              <a:t>myarts.models.Article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29537" y="2414594"/>
            <a:ext cx="3343275" cy="1000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myarts.owner.OwnerListView</a:t>
            </a:r>
            <a:endParaRPr lang="en-US" dirty="0"/>
          </a:p>
        </p:txBody>
      </p:sp>
      <p:cxnSp>
        <p:nvCxnSpPr>
          <p:cNvPr id="12" name="Straight Arrow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0"/>
          </p:cNvCxnSpPr>
          <p:nvPr/>
        </p:nvCxnSpPr>
        <p:spPr>
          <a:xfrm>
            <a:off x="9401175" y="1828800"/>
            <a:ext cx="0" cy="585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729537" y="4013162"/>
            <a:ext cx="3343275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django.views.generic.ListView</a:t>
            </a:r>
            <a:endParaRPr lang="en-US" dirty="0"/>
          </a:p>
        </p:txBody>
      </p:sp>
      <p:cxnSp>
        <p:nvCxnSpPr>
          <p:cNvPr id="13" name="Straight Arrow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9401175" y="3414719"/>
            <a:ext cx="0" cy="598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0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067" tIns="28067" rIns="28067" bIns="280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9300"/>
              </a:buClr>
              <a:buSzPct val="25000"/>
            </a:pPr>
            <a:r>
              <a:rPr lang="en" sz="6267" dirty="0">
                <a:solidFill>
                  <a:srgbClr val="FFD966"/>
                </a:solidFill>
                <a:sym typeface="Cabin"/>
              </a:rPr>
              <a:t>Inheritance</a:t>
            </a:r>
            <a:r>
              <a:rPr lang="en-US" sz="6267" dirty="0">
                <a:solidFill>
                  <a:srgbClr val="FFD966"/>
                </a:solidFill>
                <a:sym typeface="Cabin"/>
              </a:rPr>
              <a:t> (Review)</a:t>
            </a:r>
            <a:endParaRPr lang="en" sz="6267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067" tIns="28067" rIns="28067" bIns="28067" rtlCol="0" anchor="ctr" anchorCtr="0">
            <a:noAutofit/>
          </a:bodyPr>
          <a:lstStyle/>
          <a:p>
            <a:pPr marL="609585" indent="-499521">
              <a:lnSpc>
                <a:spcPct val="100000"/>
              </a:lnSpc>
              <a:spcBef>
                <a:spcPts val="0"/>
              </a:spcBef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3067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3067" dirty="0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609585" indent="-499521">
              <a:lnSpc>
                <a:spcPct val="100000"/>
              </a:lnSpc>
              <a:spcBef>
                <a:spcPts val="1867"/>
              </a:spcBef>
              <a:buClr>
                <a:srgbClr val="FFFFFF"/>
              </a:buClr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609585" indent="-499521">
              <a:lnSpc>
                <a:spcPct val="100000"/>
              </a:lnSpc>
              <a:spcBef>
                <a:spcPts val="1867"/>
              </a:spcBef>
              <a:buClr>
                <a:srgbClr val="FFFFFF"/>
              </a:buClr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609585" indent="-499521">
              <a:lnSpc>
                <a:spcPct val="100000"/>
              </a:lnSpc>
              <a:spcBef>
                <a:spcPts val="1867"/>
              </a:spcBef>
              <a:buClr>
                <a:srgbClr val="FFFFFF"/>
              </a:buClr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  <p:extLst>
      <p:ext uri="{BB962C8B-B14F-4D97-AF65-F5344CB8AC3E}">
        <p14:creationId xmlns:p14="http://schemas.microsoft.com/office/powerpoint/2010/main" val="156902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866775" y="571501"/>
            <a:ext cx="8209492" cy="1333425"/>
          </a:xfrm>
          <a:prstGeom prst="rect">
            <a:avLst/>
          </a:prstGeom>
          <a:noFill/>
          <a:ln>
            <a:noFill/>
          </a:ln>
        </p:spPr>
        <p:txBody>
          <a:bodyPr vert="horz" lIns="28067" tIns="28067" rIns="28067" bIns="28067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SzPct val="25000"/>
            </a:pPr>
            <a:r>
              <a:rPr lang="en" sz="5333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5333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1212135" y="5580021"/>
            <a:ext cx="10133199" cy="470400"/>
          </a:xfrm>
          <a:prstGeom prst="rect">
            <a:avLst/>
          </a:prstGeom>
          <a:noFill/>
          <a:ln>
            <a:noFill/>
          </a:ln>
        </p:spPr>
        <p:txBody>
          <a:bodyPr lIns="28067" tIns="28067" rIns="28067" bIns="28067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067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3067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3067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3067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3067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564693" y="2885024"/>
            <a:ext cx="11045372" cy="1306285"/>
          </a:xfrm>
          <a:prstGeom prst="rect">
            <a:avLst/>
          </a:prstGeom>
          <a:noFill/>
          <a:ln>
            <a:noFill/>
          </a:ln>
        </p:spPr>
        <p:txBody>
          <a:bodyPr lIns="28067" tIns="28067" rIns="28067" bIns="28067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067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3067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3067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749041"/>
            <a:ext cx="1998133" cy="133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146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Generic Edit 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(review)</a:t>
            </a:r>
          </a:p>
        </p:txBody>
      </p:sp>
    </p:spTree>
    <p:extLst>
      <p:ext uri="{BB962C8B-B14F-4D97-AF65-F5344CB8AC3E}">
        <p14:creationId xmlns:p14="http://schemas.microsoft.com/office/powerpoint/2010/main" val="176486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5514</TotalTime>
  <Words>2709</Words>
  <Application>Microsoft Macintosh PowerPoint</Application>
  <PresentationFormat>Widescreen</PresentationFormat>
  <Paragraphs>457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Cabin</vt:lpstr>
      <vt:lpstr>Arial</vt:lpstr>
      <vt:lpstr>Calibri</vt:lpstr>
      <vt:lpstr>Calibri Light</vt:lpstr>
      <vt:lpstr>Courier</vt:lpstr>
      <vt:lpstr>Gill Sans</vt:lpstr>
      <vt:lpstr>Helvetica</vt:lpstr>
      <vt:lpstr>Office Theme</vt:lpstr>
      <vt:lpstr>Table of Contents</vt:lpstr>
      <vt:lpstr>Django Owned Rows</vt:lpstr>
      <vt:lpstr>Who Can Edit Which Row?</vt:lpstr>
      <vt:lpstr>Rows</vt:lpstr>
      <vt:lpstr>Rows</vt:lpstr>
      <vt:lpstr>Rows</vt:lpstr>
      <vt:lpstr>Inheritance (Review)</vt:lpstr>
      <vt:lpstr>Terminology: Inheritance</vt:lpstr>
      <vt:lpstr>Inside a Generic Edit View</vt:lpstr>
      <vt:lpstr>Edit Form Flow</vt:lpstr>
      <vt:lpstr>Edit Form Flow</vt:lpstr>
      <vt:lpstr>Edit Form Flow</vt:lpstr>
      <vt:lpstr>Edit Form Flow</vt:lpstr>
      <vt:lpstr>Owner List View</vt:lpstr>
      <vt:lpstr>Owner List View</vt:lpstr>
      <vt:lpstr>Owner List View</vt:lpstr>
      <vt:lpstr>Owner List View</vt:lpstr>
      <vt:lpstr>Create Form Flow</vt:lpstr>
      <vt:lpstr>Create Form Flow</vt:lpstr>
      <vt:lpstr>Create Form Flow</vt:lpstr>
      <vt:lpstr>Create Form Flow</vt:lpstr>
      <vt:lpstr>Create Form Flow</vt:lpstr>
      <vt:lpstr>Edit Form Flow</vt:lpstr>
      <vt:lpstr>Edit Form Flow</vt:lpstr>
      <vt:lpstr>Summary</vt:lpstr>
      <vt:lpstr>Acknowledgements / Contributions</vt:lpstr>
      <vt:lpstr>Additional Source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DJ-12-Owned-Rows</dc:title>
  <dc:subject>Django for Everybody</dc:subject>
  <dc:creator>Severance, Charles</dc:creator>
  <cp:keywords/>
  <dc:description/>
  <cp:lastModifiedBy>Tan, Yuanru</cp:lastModifiedBy>
  <cp:revision>241</cp:revision>
  <dcterms:created xsi:type="dcterms:W3CDTF">2019-01-19T02:12:54Z</dcterms:created>
  <dcterms:modified xsi:type="dcterms:W3CDTF">2020-07-10T03:40:53Z</dcterms:modified>
  <cp:category/>
</cp:coreProperties>
</file>