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330" r:id="rId2"/>
    <p:sldId id="258" r:id="rId3"/>
    <p:sldId id="331" r:id="rId4"/>
    <p:sldId id="334" r:id="rId5"/>
    <p:sldId id="335" r:id="rId6"/>
    <p:sldId id="336" r:id="rId7"/>
    <p:sldId id="324" r:id="rId8"/>
    <p:sldId id="339" r:id="rId9"/>
    <p:sldId id="338" r:id="rId10"/>
    <p:sldId id="340" r:id="rId11"/>
    <p:sldId id="341" r:id="rId12"/>
    <p:sldId id="315" r:id="rId13"/>
    <p:sldId id="343" r:id="rId14"/>
    <p:sldId id="316" r:id="rId15"/>
    <p:sldId id="326" r:id="rId16"/>
    <p:sldId id="342" r:id="rId17"/>
    <p:sldId id="344" r:id="rId18"/>
    <p:sldId id="345" r:id="rId19"/>
    <p:sldId id="349" r:id="rId20"/>
    <p:sldId id="346" r:id="rId21"/>
    <p:sldId id="347" r:id="rId22"/>
    <p:sldId id="348" r:id="rId23"/>
    <p:sldId id="350" r:id="rId24"/>
    <p:sldId id="351" r:id="rId25"/>
    <p:sldId id="352" r:id="rId26"/>
    <p:sldId id="353" r:id="rId27"/>
    <p:sldId id="354" r:id="rId28"/>
    <p:sldId id="355" r:id="rId29"/>
    <p:sldId id="357" r:id="rId30"/>
    <p:sldId id="356" r:id="rId31"/>
    <p:sldId id="358" r:id="rId32"/>
    <p:sldId id="359" r:id="rId33"/>
    <p:sldId id="360" r:id="rId34"/>
    <p:sldId id="361" r:id="rId35"/>
    <p:sldId id="362" r:id="rId36"/>
    <p:sldId id="27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FF7F00"/>
    <a:srgbClr val="0500FF"/>
    <a:srgbClr val="D7AC0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/>
    <p:restoredTop sz="86384"/>
  </p:normalViewPr>
  <p:slideViewPr>
    <p:cSldViewPr snapToGrid="0" snapToObjects="1">
      <p:cViewPr varScale="1">
        <p:scale>
          <a:sx n="89" d="100"/>
          <a:sy n="89" d="100"/>
        </p:scale>
        <p:origin x="176" y="400"/>
      </p:cViewPr>
      <p:guideLst/>
    </p:cSldViewPr>
  </p:slideViewPr>
  <p:outlineViewPr>
    <p:cViewPr>
      <p:scale>
        <a:sx n="33" d="100"/>
        <a:sy n="33" d="100"/>
      </p:scale>
      <p:origin x="0" y="-35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 dirty="0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ヒラギノ角ゴ ProN W3" panose="020B0300000000000000" pitchFamily="34" charset="-128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ヒラギノ角ゴ ProN W3" panose="020B0300000000000000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1979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06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07211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5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37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18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2914534-DA52-1942-8083-5F7F59C495FB}" type="slidenum">
              <a:rPr lang="en-US" altLang="x-none" sz="1200"/>
              <a:pPr/>
              <a:t>19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72274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586244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86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2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76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6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1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67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17748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86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393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3833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9818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3325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hape 79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2946" name="Shape 79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83488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642600" cy="46350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133" dirty="0">
                <a:solidFill>
                  <a:schemeClr val="bg1"/>
                </a:solidFill>
              </a:rPr>
              <a:t>This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slide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deck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consists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of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slides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used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in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2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lecture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videos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in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Week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1.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Below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is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a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list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of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shortcut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hyperlinks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for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you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to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jump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into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specific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sections.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endParaRPr lang="en-US" altLang="zh-CN" sz="2133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133" dirty="0">
                <a:solidFill>
                  <a:schemeClr val="bg1"/>
                </a:solidFill>
              </a:rPr>
              <a:t>(page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2)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  <a:hlinkClick r:id="rId3" action="ppaction://hlinksldjump"/>
              </a:rPr>
              <a:t>Week 1: Many-to-Many Overview</a:t>
            </a:r>
            <a:endParaRPr lang="en-US" altLang="zh-CN" sz="2133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133" dirty="0">
                <a:solidFill>
                  <a:schemeClr val="bg1"/>
                </a:solidFill>
              </a:rPr>
              <a:t>(page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11)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  <a:hlinkClick r:id="rId4" action="ppaction://hlinksldjump"/>
              </a:rPr>
              <a:t>Week 1: A Simple Many-To-Many Examples in Django</a:t>
            </a:r>
            <a:endParaRPr lang="en-US" altLang="zh-CN" sz="21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9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Raspberry Pi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genre_id_01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genre_id_01 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6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Genre Columns?</a:t>
            </a:r>
          </a:p>
        </p:txBody>
      </p:sp>
      <p:sp>
        <p:nvSpPr>
          <p:cNvPr id="36" name="Explosion 1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43137" y="492739"/>
            <a:ext cx="7686675" cy="5445185"/>
          </a:xfrm>
          <a:prstGeom prst="irregularSeal1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NO!!!!!!!</a:t>
            </a:r>
          </a:p>
        </p:txBody>
      </p:sp>
    </p:spTree>
    <p:extLst>
      <p:ext uri="{BB962C8B-B14F-4D97-AF65-F5344CB8AC3E}">
        <p14:creationId xmlns:p14="http://schemas.microsoft.com/office/powerpoint/2010/main" val="94980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one_to_many</a:t>
            </a:r>
            <a:r>
              <a:rPr lang="en-US" dirty="0"/>
              <a:t> + </a:t>
            </a:r>
            <a:r>
              <a:rPr lang="en-US" dirty="0" err="1"/>
              <a:t>one_to_many</a:t>
            </a:r>
            <a:r>
              <a:rPr lang="en-US" dirty="0"/>
              <a:t> = </a:t>
            </a:r>
            <a:r>
              <a:rPr lang="en-US" dirty="0" err="1"/>
              <a:t>many_to_many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2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hape 794"/>
          <p:cNvSpPr>
            <a:spLocks noGrp="1"/>
          </p:cNvSpPr>
          <p:nvPr>
            <p:ph type="title"/>
          </p:nvPr>
        </p:nvSpPr>
        <p:spPr>
          <a:xfrm>
            <a:off x="865717" y="179917"/>
            <a:ext cx="10107083" cy="1725083"/>
          </a:xfrm>
        </p:spPr>
        <p:txBody>
          <a:bodyPr/>
          <a:lstStyle/>
          <a:p>
            <a:pPr>
              <a:buClr>
                <a:srgbClr val="00FF00"/>
              </a:buClr>
              <a:buSzPct val="25000"/>
            </a:pPr>
            <a:r>
              <a:rPr lang="en-US" altLang="x-none">
                <a:solidFill>
                  <a:srgbClr val="FFCC66"/>
                </a:solidFill>
                <a:latin typeface="Gill Sans Regular" charset="0"/>
                <a:sym typeface="Cabin" charset="0"/>
              </a:rPr>
              <a:t>Many to Many</a:t>
            </a:r>
          </a:p>
        </p:txBody>
      </p:sp>
      <p:sp>
        <p:nvSpPr>
          <p:cNvPr id="81922" name="Shape 795"/>
          <p:cNvSpPr>
            <a:spLocks noGrp="1"/>
          </p:cNvSpPr>
          <p:nvPr>
            <p:ph type="body" idx="1"/>
          </p:nvPr>
        </p:nvSpPr>
        <p:spPr>
          <a:xfrm>
            <a:off x="865718" y="1953685"/>
            <a:ext cx="5228167" cy="3812116"/>
          </a:xfrm>
        </p:spPr>
        <p:txBody>
          <a:bodyPr>
            <a:normAutofit lnSpcReduction="10000"/>
          </a:bodyPr>
          <a:lstStyle/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Sometimes we need to model a relationship that is many to many.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to add a </a:t>
            </a:r>
            <a:r>
              <a:rPr lang="en-US" altLang="en-US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“</a:t>
            </a: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connection</a:t>
            </a:r>
            <a:r>
              <a:rPr lang="en-US" altLang="en-US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”</a:t>
            </a: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 table with two foreign keys.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There is usually no separate primary key.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two one-to-many relationships to capture a many-to-many</a:t>
            </a:r>
          </a:p>
        </p:txBody>
      </p:sp>
      <p:pic>
        <p:nvPicPr>
          <p:cNvPr id="81923" name="Picture 1" descr="An Author can write several Books, and a Book can be written by several Author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85" y="2120901"/>
            <a:ext cx="4762500" cy="10562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2" descr="The Author-Book many-to-many relationship as a pair of one-to-many relationships with a junction tab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1" y="3644366"/>
            <a:ext cx="5230284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11513" y="5657445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 dirty="0">
                <a:solidFill>
                  <a:srgbClr val="FFFF00"/>
                </a:solidFill>
              </a:rPr>
              <a:t>https://</a:t>
            </a:r>
            <a:r>
              <a:rPr lang="en-US" altLang="en-US" sz="2133" dirty="0" err="1">
                <a:solidFill>
                  <a:srgbClr val="FFFF00"/>
                </a:solidFill>
              </a:rPr>
              <a:t>en.wikipedia.org</a:t>
            </a:r>
            <a:r>
              <a:rPr lang="en-US" altLang="en-US" sz="2133" dirty="0">
                <a:solidFill>
                  <a:srgbClr val="FFFF00"/>
                </a:solidFill>
              </a:rPr>
              <a:t>/wiki/Many-to-many_(</a:t>
            </a:r>
            <a:r>
              <a:rPr lang="en-US" altLang="en-US" sz="2133" dirty="0" err="1">
                <a:solidFill>
                  <a:srgbClr val="FFFF00"/>
                </a:solidFill>
              </a:rPr>
              <a:t>data_model</a:t>
            </a:r>
            <a:r>
              <a:rPr lang="en-US" altLang="en-US" sz="2133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543765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in </a:t>
            </a:r>
            <a:r>
              <a:rPr lang="en-US" dirty="0" err="1"/>
              <a:t>Locallibrary</a:t>
            </a:r>
            <a:endParaRPr lang="en-US" dirty="0"/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81"/>
          <a:stretch/>
        </p:blipFill>
        <p:spPr bwMode="auto">
          <a:xfrm>
            <a:off x="838200" y="1690688"/>
            <a:ext cx="10487164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35793" y="5138547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1..*  Many with a minimum of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</a:p>
        </p:txBody>
      </p:sp>
    </p:spTree>
    <p:extLst>
      <p:ext uri="{BB962C8B-B14F-4D97-AF65-F5344CB8AC3E}">
        <p14:creationId xmlns:p14="http://schemas.microsoft.com/office/powerpoint/2010/main" val="190788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7376304-371A-5B4A-9951-FDEDB887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83969" name="Shape 6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1" y="579967"/>
            <a:ext cx="2336800" cy="1171149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Book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title</a:t>
            </a:r>
          </a:p>
        </p:txBody>
      </p:sp>
      <p:cxnSp>
        <p:nvCxnSpPr>
          <p:cNvPr id="83972" name="Shape 60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Authored</a:t>
            </a: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00FF"/>
                </a:solidFill>
                <a:latin typeface="Gill Sans Regular" charset="0"/>
                <a:sym typeface="Cabin" charset="0"/>
              </a:rPr>
              <a:t>book</a:t>
            </a: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00FF"/>
                </a:solidFill>
                <a:latin typeface="Gill Sans Regular" charset="0"/>
                <a:sym typeface="Cabin" charset="0"/>
              </a:rPr>
              <a:t>author</a:t>
            </a: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Author</a:t>
            </a: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</a:p>
        </p:txBody>
      </p:sp>
      <p:cxnSp>
        <p:nvCxnSpPr>
          <p:cNvPr id="83980" name="Shape 6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87061" idx="3"/>
            <a:endCxn id="87048" idx="1"/>
          </p:cNvCxnSpPr>
          <p:nvPr/>
        </p:nvCxnSpPr>
        <p:spPr bwMode="auto">
          <a:xfrm>
            <a:off x="2660652" y="3833284"/>
            <a:ext cx="2485492" cy="641351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Author</a:t>
            </a: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169459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Book</a:t>
            </a: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</a:p>
        </p:txBody>
      </p:sp>
      <p:cxnSp>
        <p:nvCxnSpPr>
          <p:cNvPr id="83990" name="Shape 6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87050" idx="1"/>
            <a:endCxn id="87047" idx="3"/>
          </p:cNvCxnSpPr>
          <p:nvPr/>
        </p:nvCxnSpPr>
        <p:spPr bwMode="auto">
          <a:xfrm flipH="1">
            <a:off x="6955893" y="3587751"/>
            <a:ext cx="2693991" cy="315384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3883018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46136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>
                <a:solidFill>
                  <a:srgbClr val="FF40FF"/>
                </a:solidFill>
                <a:latin typeface="Gill Sans Regular" charset="0"/>
                <a:sym typeface="Cabin" charset="0"/>
              </a:rPr>
              <a:t>authors</a:t>
            </a: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4451335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>
                <a:solidFill>
                  <a:srgbClr val="FF40FF"/>
                </a:solidFill>
                <a:latin typeface="Gill Sans Regular" charset="0"/>
                <a:sym typeface="Cabin" charset="0"/>
              </a:rPr>
              <a:t>books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5209" y="5469581"/>
            <a:ext cx="357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Django calls this the "through" table</a:t>
            </a:r>
          </a:p>
        </p:txBody>
      </p:sp>
    </p:spTree>
    <p:extLst>
      <p:ext uri="{BB962C8B-B14F-4D97-AF65-F5344CB8AC3E}">
        <p14:creationId xmlns:p14="http://schemas.microsoft.com/office/powerpoint/2010/main" val="792978564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99DC35A-550C-264F-BEB0-3ABB8051E9F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3498" y="742951"/>
            <a:ext cx="10341293" cy="40934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authors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through=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'Authored'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books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through=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'Authored'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Authored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(Book,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author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(Author,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3723" y="5433626"/>
            <a:ext cx="9651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/csev/dj4e-samples/blob/master/samples/</a:t>
            </a:r>
            <a:r>
              <a:rPr lang="en-US" dirty="0" err="1"/>
              <a:t>bookmany</a:t>
            </a:r>
            <a:r>
              <a:rPr lang="en-US" dirty="0"/>
              <a:t>/</a:t>
            </a:r>
            <a:r>
              <a:rPr lang="en-US" dirty="0" err="1"/>
              <a:t>models.py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76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B1F8EF2-2D80-B94D-839C-C72D1AA5087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2" name="Rectangle 1"/>
          <p:cNvSpPr/>
          <p:nvPr/>
        </p:nvSpPr>
        <p:spPr>
          <a:xfrm>
            <a:off x="376236" y="627133"/>
            <a:ext cx="9910763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sz="2000" dirty="0">
              <a:solidFill>
                <a:srgbClr val="00206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sz="20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':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Author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Authored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Book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book to authored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books to author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admin,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favs,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forums,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many,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pics, rest, sessions,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social_django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tracks, users</a:t>
            </a: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bookmany.0001_initial...</a:t>
            </a:r>
            <a:r>
              <a:rPr lang="en-US" sz="20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8038" y="1286709"/>
            <a:ext cx="4866370" cy="203132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Remember that </a:t>
            </a:r>
            <a:r>
              <a:rPr lang="en-US" dirty="0" err="1">
                <a:solidFill>
                  <a:srgbClr val="002060"/>
                </a:solidFill>
              </a:rPr>
              <a:t>makemigrations</a:t>
            </a:r>
            <a:r>
              <a:rPr lang="en-US" dirty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>
                <a:solidFill>
                  <a:srgbClr val="002060"/>
                </a:solidFill>
              </a:rPr>
              <a:t>models.py</a:t>
            </a:r>
            <a:r>
              <a:rPr lang="en-US" dirty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before these commands see the </a:t>
            </a:r>
            <a:r>
              <a:rPr lang="en-US" dirty="0" err="1">
                <a:solidFill>
                  <a:srgbClr val="002060"/>
                </a:solidFill>
              </a:rPr>
              <a:t>models.py</a:t>
            </a:r>
            <a:r>
              <a:rPr lang="en-US" dirty="0">
                <a:solidFill>
                  <a:srgbClr val="002060"/>
                </a:solidFill>
              </a:rPr>
              <a:t> file for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4227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BE5301A6-76CA-7E43-9E77-C703F8864E8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2" name="Rectangle 1"/>
          <p:cNvSpPr/>
          <p:nvPr/>
        </p:nvSpPr>
        <p:spPr>
          <a:xfrm>
            <a:off x="257176" y="301466"/>
            <a:ext cx="1092993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python3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from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bookmany.models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Author, Authored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b1 = Book(title='Networking')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b1.save()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b2 = Book(title='Raspberry')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b2.save()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a1 = Author(name='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Fontichiaro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a1.save()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a2 = Author(name='Severance')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a2.save()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Authored(book=b1, author=a2).save()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Authored(book=b2, author=a1).save()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Authored(book=b2, author=a2).save()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b1.authors.values()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'name': 'Severance'}]&gt;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b2.author_set.values()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'name':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Fontichiaro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'}, {'id': 2, 'name': 'Severance'}]&gt;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a1.books.values()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'title': 'Raspberry'}]&gt;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a2.book_set.values()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'title': 'Networking'}, {'id': 2, 'title': 'Raspberry'}]&gt;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3" name="Shape 651"/>
          <p:cNvSpPr/>
          <p:nvPr/>
        </p:nvSpPr>
        <p:spPr>
          <a:xfrm>
            <a:off x="7892234" y="1741137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Authored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654"/>
          <p:cNvSpPr/>
          <p:nvPr/>
        </p:nvSpPr>
        <p:spPr>
          <a:xfrm>
            <a:off x="5799747" y="1683631"/>
            <a:ext cx="1492619" cy="849494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authors</a:t>
            </a:r>
            <a:endParaRPr lang="en" sz="24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Shape 6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292366" y="2108378"/>
            <a:ext cx="599868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" name="Shape 651"/>
          <p:cNvSpPr/>
          <p:nvPr/>
        </p:nvSpPr>
        <p:spPr>
          <a:xfrm>
            <a:off x="10009358" y="1673577"/>
            <a:ext cx="1492619" cy="869602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books</a:t>
            </a:r>
            <a:endParaRPr lang="en" sz="24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hape 6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84853" y="2108378"/>
            <a:ext cx="624505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15564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of Many-Many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Educational Technology</a:t>
            </a:r>
          </a:p>
        </p:txBody>
      </p:sp>
    </p:spTree>
    <p:extLst>
      <p:ext uri="{BB962C8B-B14F-4D97-AF65-F5344CB8AC3E}">
        <p14:creationId xmlns:p14="http://schemas.microsoft.com/office/powerpoint/2010/main" val="1873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1" name="Group 1" descr=" Flowchart source: www.tsugi.org"/>
          <p:cNvGrpSpPr>
            <a:grpSpLocks/>
          </p:cNvGrpSpPr>
          <p:nvPr/>
        </p:nvGrpSpPr>
        <p:grpSpPr bwMode="auto">
          <a:xfrm>
            <a:off x="2457451" y="599018"/>
            <a:ext cx="7277100" cy="5659967"/>
            <a:chOff x="1400175" y="214313"/>
            <a:chExt cx="6129338" cy="4848225"/>
          </a:xfrm>
        </p:grpSpPr>
        <p:pic>
          <p:nvPicPr>
            <p:cNvPr id="97282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78" name="TextBox 4"/>
            <p:cNvSpPr txBox="1">
              <a:spLocks noChangeArrowheads="1"/>
            </p:cNvSpPr>
            <p:nvPr/>
          </p:nvSpPr>
          <p:spPr bwMode="auto">
            <a:xfrm>
              <a:off x="2912771" y="4585693"/>
              <a:ext cx="1836560" cy="43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41CD2DB-2A2D-7B44-9863-8BECB164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99693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Data Modelling</a:t>
            </a:r>
            <a:br>
              <a:rPr lang="en-US" sz="8000" dirty="0"/>
            </a:br>
            <a:r>
              <a:rPr lang="en-US" sz="8000" dirty="0"/>
              <a:t>Many to Many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 licen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E91759B-222E-ED4A-AAE9-CE8E1C3A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83969" name="Shape 6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1" y="579967"/>
            <a:ext cx="2336800" cy="1763184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Course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title</a:t>
            </a:r>
          </a:p>
        </p:txBody>
      </p:sp>
      <p:cxnSp>
        <p:nvCxnSpPr>
          <p:cNvPr id="83972" name="Shape 60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5" name="Shape 609"/>
          <p:cNvSpPr txBox="1">
            <a:spLocks noChangeArrowheads="1"/>
          </p:cNvSpPr>
          <p:nvPr/>
        </p:nvSpPr>
        <p:spPr bwMode="auto">
          <a:xfrm>
            <a:off x="4756151" y="313267"/>
            <a:ext cx="19050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member-of</a:t>
            </a:r>
          </a:p>
        </p:txBody>
      </p: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Member</a:t>
            </a: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00FF"/>
                </a:solidFill>
                <a:latin typeface="Gill Sans Regular" charset="0"/>
                <a:sym typeface="Cabin" charset="0"/>
              </a:rPr>
              <a:t>person</a:t>
            </a: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00FF"/>
                </a:solidFill>
                <a:latin typeface="Gill Sans Regular" charset="0"/>
                <a:sym typeface="Cabin" charset="0"/>
              </a:rPr>
              <a:t>course</a:t>
            </a: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Person</a:t>
            </a: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</a:p>
        </p:txBody>
      </p:sp>
      <p:sp>
        <p:nvSpPr>
          <p:cNvPr id="87051" name="Shape 615"/>
          <p:cNvSpPr txBox="1">
            <a:spLocks noChangeArrowheads="1"/>
          </p:cNvSpPr>
          <p:nvPr/>
        </p:nvSpPr>
        <p:spPr bwMode="auto">
          <a:xfrm>
            <a:off x="9649884" y="38735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FF00"/>
                </a:solidFill>
                <a:latin typeface="Gill Sans Regular" charset="0"/>
                <a:sym typeface="Cabin" charset="0"/>
              </a:rPr>
              <a:t>email</a:t>
            </a:r>
          </a:p>
        </p:txBody>
      </p:sp>
      <p:cxnSp>
        <p:nvCxnSpPr>
          <p:cNvPr id="83980" name="Shape 6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62251" y="3833285"/>
            <a:ext cx="2317749" cy="611716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Person</a:t>
            </a: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660525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Course</a:t>
            </a: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</a:p>
        </p:txBody>
      </p:sp>
      <p:cxnSp>
        <p:nvCxnSpPr>
          <p:cNvPr id="83990" name="Shape 6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87050" idx="1"/>
          </p:cNvCxnSpPr>
          <p:nvPr/>
        </p:nvCxnSpPr>
        <p:spPr bwMode="auto">
          <a:xfrm flipH="1">
            <a:off x="7112001" y="3587752"/>
            <a:ext cx="2537884" cy="247649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6" name="Shape 612"/>
          <p:cNvSpPr txBox="1">
            <a:spLocks noChangeArrowheads="1"/>
          </p:cNvSpPr>
          <p:nvPr/>
        </p:nvSpPr>
        <p:spPr bwMode="auto">
          <a:xfrm>
            <a:off x="5146143" y="4787901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role</a:t>
            </a:r>
          </a:p>
        </p:txBody>
      </p:sp>
      <p:sp>
        <p:nvSpPr>
          <p:cNvPr id="83996" name="Rectangle 2"/>
          <p:cNvSpPr>
            <a:spLocks noChangeArrowheads="1"/>
          </p:cNvSpPr>
          <p:nvPr/>
        </p:nvSpPr>
        <p:spPr bwMode="auto">
          <a:xfrm>
            <a:off x="2318745" y="6172200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>
                <a:solidFill>
                  <a:srgbClr val="FFFF00"/>
                </a:solidFill>
              </a:rPr>
              <a:t>https://en.wikipedia.org/wiki/Many-to-many_(data_model)</a:t>
            </a:r>
          </a:p>
        </p:txBody>
      </p:sp>
      <p:sp>
        <p:nvSpPr>
          <p:cNvPr id="28" name="Shape 627"/>
          <p:cNvSpPr txBox="1">
            <a:spLocks noChangeArrowheads="1"/>
          </p:cNvSpPr>
          <p:nvPr/>
        </p:nvSpPr>
        <p:spPr bwMode="auto">
          <a:xfrm>
            <a:off x="8599970" y="1227667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email</a:t>
            </a: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444024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60424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>
                <a:solidFill>
                  <a:srgbClr val="FF40FF"/>
                </a:solidFill>
                <a:latin typeface="Gill Sans Regular" charset="0"/>
                <a:sym typeface="Cabin" charset="0"/>
              </a:rPr>
              <a:t>members</a:t>
            </a: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5008562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>
                <a:solidFill>
                  <a:srgbClr val="FF40FF"/>
                </a:solidFill>
                <a:latin typeface="Gill Sans Regular" charset="0"/>
                <a:sym typeface="Cabin" charset="0"/>
              </a:rPr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1037484737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9C1AE37-9044-DC4B-9B1D-842AEE925EE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7602" y="728663"/>
            <a:ext cx="7220246" cy="280076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email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Course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members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through=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'Membership'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related_name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'courses'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0662" y="5362188"/>
            <a:ext cx="965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/csev/dj4e-samples/blob/master/samples/many/</a:t>
            </a:r>
            <a:r>
              <a:rPr lang="en-US" dirty="0" err="1"/>
              <a:t>models.py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hr-HR"/>
              <a:t>3.0</a:t>
            </a:r>
            <a:r>
              <a:rPr lang="en-US"/>
              <a:t>/ref/models/fields</a:t>
            </a:r>
            <a:r>
              <a:rPr lang="en-US" dirty="0"/>
              <a:t>/#choices</a:t>
            </a:r>
          </a:p>
        </p:txBody>
      </p:sp>
    </p:spTree>
    <p:extLst>
      <p:ext uri="{BB962C8B-B14F-4D97-AF65-F5344CB8AC3E}">
        <p14:creationId xmlns:p14="http://schemas.microsoft.com/office/powerpoint/2010/main" val="7560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A3107D9-1CE1-C94C-88B8-6C0933A398D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3377" y="514350"/>
            <a:ext cx="7058343" cy="48320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person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02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26E6817-0174-944E-B558-BC2F29E9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0782" y="581032"/>
            <a:ext cx="938910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from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many.models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import Person, Course, Membership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p = Person(email='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ted@umich.edu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')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p.save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c = Course(title='Woodcraft')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c.save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c.id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6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[]&gt;</a:t>
            </a:r>
            <a:endParaRPr lang="mr-IN" dirty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m = Membership(role=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Membership.INSTRUCTOR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, course=c, person=p)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m.save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m.id</a:t>
            </a:r>
            <a:endParaRPr lang="mr-IN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15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m.course_id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6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3, 'email': '</a:t>
            </a:r>
            <a:r>
              <a:rPr lang="en-US" dirty="0" err="1">
                <a:latin typeface="Menlo-Regular" charset="0"/>
              </a:rPr>
              <a:t>ted@umich.edu</a:t>
            </a:r>
            <a:r>
              <a:rPr lang="en-US" dirty="0">
                <a:latin typeface="Menlo-Regular" charset="0"/>
              </a:rPr>
              <a:t>', 'name': None}]&gt;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en-US" dirty="0"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p.courses.values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6, 'title': 'Woodcraft'}]&gt;</a:t>
            </a:r>
            <a:endParaRPr lang="mr-IN" dirty="0">
              <a:latin typeface="Menlo-Regular" charset="0"/>
            </a:endParaRPr>
          </a:p>
        </p:txBody>
      </p:sp>
      <p:sp>
        <p:nvSpPr>
          <p:cNvPr id="4" name="Shape 651"/>
          <p:cNvSpPr/>
          <p:nvPr/>
        </p:nvSpPr>
        <p:spPr>
          <a:xfrm>
            <a:off x="7379074" y="3750251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54"/>
          <p:cNvSpPr/>
          <p:nvPr/>
        </p:nvSpPr>
        <p:spPr>
          <a:xfrm>
            <a:off x="4343401" y="3770359"/>
            <a:ext cx="1492619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hape 6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36020" y="4117492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56"/>
          <p:cNvSpPr/>
          <p:nvPr/>
        </p:nvSpPr>
        <p:spPr>
          <a:xfrm>
            <a:off x="5836020" y="4300134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56"/>
          <p:cNvSpPr/>
          <p:nvPr/>
        </p:nvSpPr>
        <p:spPr>
          <a:xfrm>
            <a:off x="6764990" y="4280026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651"/>
          <p:cNvSpPr/>
          <p:nvPr/>
        </p:nvSpPr>
        <p:spPr>
          <a:xfrm>
            <a:off x="10427334" y="3730143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hape 6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84280" y="4097384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" name="Shape 656"/>
          <p:cNvSpPr/>
          <p:nvPr/>
        </p:nvSpPr>
        <p:spPr>
          <a:xfrm>
            <a:off x="8884280" y="4280026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656"/>
          <p:cNvSpPr/>
          <p:nvPr/>
        </p:nvSpPr>
        <p:spPr>
          <a:xfrm>
            <a:off x="9813250" y="4259918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643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Batch Loading from CSV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/csev/dj4e-samples/tree/master/samples/scripts</a:t>
            </a:r>
          </a:p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21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From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275"/>
          </a:xfrm>
        </p:spPr>
        <p:txBody>
          <a:bodyPr/>
          <a:lstStyle/>
          <a:p>
            <a:r>
              <a:rPr lang="en-US" dirty="0"/>
              <a:t>Sometimes we need to pre-load data into our Django database</a:t>
            </a:r>
          </a:p>
          <a:p>
            <a:r>
              <a:rPr lang="en-US" dirty="0"/>
              <a:t>This data might come from an API or file</a:t>
            </a:r>
          </a:p>
          <a:p>
            <a:r>
              <a:rPr lang="en-US" dirty="0"/>
              <a:t>We need to write a Python program to function like the Django shell</a:t>
            </a:r>
          </a:p>
        </p:txBody>
      </p:sp>
      <p:sp>
        <p:nvSpPr>
          <p:cNvPr id="7" name="Rectangle 6"/>
          <p:cNvSpPr/>
          <p:nvPr/>
        </p:nvSpPr>
        <p:spPr>
          <a:xfrm>
            <a:off x="923926" y="3861473"/>
            <a:ext cx="27241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Menlo" charset="0"/>
              </a:rPr>
              <a:t>many/</a:t>
            </a:r>
            <a:r>
              <a:rPr lang="en-US" sz="1200" dirty="0" err="1">
                <a:solidFill>
                  <a:srgbClr val="FFFF00"/>
                </a:solidFill>
                <a:latin typeface="Menlo" charset="0"/>
              </a:rPr>
              <a:t>load.csv</a:t>
            </a:r>
            <a:endParaRPr lang="en-US" sz="1200" dirty="0">
              <a:solidFill>
                <a:srgbClr val="FFFF00"/>
              </a:solidFill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jane@tsugi.org,I,Python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ed@tsugi.org,L,Python</a:t>
            </a:r>
            <a:endParaRPr lang="en-US" sz="1200" dirty="0">
              <a:latin typeface="Menlo" charset="0"/>
            </a:endParaRPr>
          </a:p>
          <a:p>
            <a:r>
              <a:rPr lang="en-US" sz="1400" dirty="0" err="1">
                <a:latin typeface="Menlo" charset="0"/>
              </a:rPr>
              <a:t>sue@tsugi.org,L,Python</a:t>
            </a:r>
            <a:endParaRPr lang="en-US" sz="14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ed@tsugi.org,I,Django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sue@tsugi.org,L,Django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ed@tsugi.org,I,SQL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jane@tsugi.org,L,SQL</a:t>
            </a:r>
            <a:endParaRPr lang="en-US" sz="1200" dirty="0">
              <a:latin typeface="Menl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7721" y="39068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scripts/</a:t>
            </a:r>
            <a:r>
              <a:rPr lang="en-US" dirty="0" err="1">
                <a:solidFill>
                  <a:srgbClr val="FFFF00"/>
                </a:solidFill>
              </a:rPr>
              <a:t>many_load.py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7721" y="49736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many/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8429625" y="3777265"/>
            <a:ext cx="2571750" cy="884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db.sqlite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5772152" y="4606924"/>
            <a:ext cx="0" cy="366713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648077" y="4256881"/>
            <a:ext cx="959644" cy="404811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3"/>
            <a:endCxn id="10" idx="2"/>
          </p:cNvCxnSpPr>
          <p:nvPr/>
        </p:nvCxnSpPr>
        <p:spPr>
          <a:xfrm flipV="1">
            <a:off x="6936583" y="4219479"/>
            <a:ext cx="1493042" cy="3740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60133" y="5139014"/>
            <a:ext cx="379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206690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django</a:t>
            </a:r>
            <a:r>
              <a:rPr lang="en-US" dirty="0"/>
              <a:t>-extensions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24313" y="5205293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10410"/>
            <a:ext cx="107418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pip3 install </a:t>
            </a:r>
            <a:r>
              <a:rPr lang="en-US" sz="17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-extensions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-extensions in /Library/Frameworks/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six&gt;=1.2 in /Library/Frameworks/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</a:p>
          <a:p>
            <a:r>
              <a:rPr lang="en-US" sz="17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38713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Note that this is installed already in dj4e-samples but for a new project you will need to install it yourself and edit </a:t>
            </a:r>
            <a:r>
              <a:rPr lang="en-US" b="1" dirty="0" err="1"/>
              <a:t>settings.py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5905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56811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Menlo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Menlo" charset="0"/>
              </a:rPr>
              <a:t>settings.py</a:t>
            </a:r>
            <a:endParaRPr lang="en-US" dirty="0">
              <a:solidFill>
                <a:srgbClr val="FFFF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912" y="47148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Extensions - see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requirements.txt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django_extensions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crispy_forms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home.apps.HomeConfig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Sample Applications - don't copy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hello.apps.HelloConfig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getpost.apps.GetpostConfig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users.apps.UsersConfig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0913" cy="1778000"/>
          </a:xfrm>
        </p:spPr>
        <p:txBody>
          <a:bodyPr>
            <a:normAutofit fontScale="90000"/>
          </a:bodyPr>
          <a:lstStyle/>
          <a:p>
            <a:r>
              <a:rPr lang="en-US" dirty="0"/>
              <a:t>Include Extensions in Project Settings</a:t>
            </a:r>
          </a:p>
        </p:txBody>
      </p:sp>
    </p:spTree>
    <p:extLst>
      <p:ext uri="{BB962C8B-B14F-4D97-AF65-F5344CB8AC3E}">
        <p14:creationId xmlns:p14="http://schemas.microsoft.com/office/powerpoint/2010/main" val="1430972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scripts folder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537618" y="19795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mkdir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 scripts</a:t>
            </a:r>
          </a:p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touch scripts/__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__.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py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5373172"/>
            <a:ext cx="507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effbot.org</a:t>
            </a:r>
            <a:r>
              <a:rPr lang="en-US" dirty="0"/>
              <a:t>/</a:t>
            </a:r>
            <a:r>
              <a:rPr lang="en-US" dirty="0" err="1"/>
              <a:t>pyfaq</a:t>
            </a:r>
            <a:r>
              <a:rPr lang="en-US" dirty="0"/>
              <a:t>/what-is-</a:t>
            </a:r>
            <a:r>
              <a:rPr lang="en-US" dirty="0" err="1"/>
              <a:t>init</a:t>
            </a:r>
            <a:r>
              <a:rPr lang="en-US" dirty="0"/>
              <a:t>-</a:t>
            </a:r>
            <a:r>
              <a:rPr lang="en-US" dirty="0" err="1"/>
              <a:t>py</a:t>
            </a:r>
            <a:r>
              <a:rPr lang="en-US" dirty="0"/>
              <a:t>-used-</a:t>
            </a:r>
            <a:r>
              <a:rPr lang="en-US" dirty="0" err="1"/>
              <a:t>for.htm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075" y="3214686"/>
            <a:ext cx="1057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We place empty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files in folders to indicate to Python that they contain files that hold modules and as such are suitable for importing into a Python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20296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28813" y="1738313"/>
            <a:ext cx="85439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DFF"/>
                </a:solidFill>
                <a:latin typeface="Menlo" charset="0"/>
              </a:rPr>
              <a:t>dj4e-samples$ </a:t>
            </a:r>
            <a:r>
              <a:rPr lang="en-US" sz="2000" dirty="0">
                <a:solidFill>
                  <a:srgbClr val="FFFF00"/>
                </a:solidFill>
                <a:latin typeface="Menlo" charset="0"/>
              </a:rPr>
              <a:t>cat many/</a:t>
            </a:r>
            <a:r>
              <a:rPr lang="en-US" sz="2000" dirty="0" err="1">
                <a:solidFill>
                  <a:srgbClr val="FFFF00"/>
                </a:solidFill>
                <a:latin typeface="Menlo" charset="0"/>
              </a:rPr>
              <a:t>load.csv</a:t>
            </a:r>
            <a:r>
              <a:rPr lang="en-US" sz="2000" dirty="0">
                <a:latin typeface="Menlo" charset="0"/>
              </a:rPr>
              <a:t> </a:t>
            </a:r>
          </a:p>
          <a:p>
            <a:r>
              <a:rPr lang="en-US" sz="2000" dirty="0" err="1">
                <a:latin typeface="Menlo" charset="0"/>
              </a:rPr>
              <a:t>jane@tsugi.org,I,Python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ed@tsugi.org,L,Python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sue@tsugi.org,L,Python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ed@tsugi.org,I,Django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sue@tsugi.org,L,Django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ed@tsugi.org,I,SQL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jane@tsugi.org,L,SQL</a:t>
            </a:r>
            <a:endParaRPr lang="en-US" sz="2000" dirty="0">
              <a:latin typeface="Menlo" charset="0"/>
            </a:endParaRPr>
          </a:p>
          <a:p>
            <a:r>
              <a:rPr lang="en-US" sz="2000" dirty="0">
                <a:solidFill>
                  <a:srgbClr val="00FDFF"/>
                </a:solidFill>
                <a:latin typeface="Menlo" charset="0"/>
              </a:rPr>
              <a:t>dj4e-samples$</a:t>
            </a:r>
            <a:endParaRPr lang="en-US" sz="2000" dirty="0">
              <a:solidFill>
                <a:srgbClr val="00FDFF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2929" y="5015984"/>
            <a:ext cx="400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/wiki/Cat_(Unix)</a:t>
            </a:r>
          </a:p>
        </p:txBody>
      </p:sp>
    </p:spTree>
    <p:extLst>
      <p:ext uri="{BB962C8B-B14F-4D97-AF65-F5344CB8AC3E}">
        <p14:creationId xmlns:p14="http://schemas.microsoft.com/office/powerpoint/2010/main" val="184707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5EE61F4-AC13-5B41-9E2A-3002B7F57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</p:txBody>
      </p:sp>
      <p:pic>
        <p:nvPicPr>
          <p:cNvPr id="81" name="Picture 8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3"/>
            <a:endCxn id="13" idx="2"/>
          </p:cNvCxnSpPr>
          <p:nvPr/>
        </p:nvCxnSpPr>
        <p:spPr>
          <a:xfrm flipV="1">
            <a:off x="9815644" y="3421029"/>
            <a:ext cx="957940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4" idx="2"/>
          </p:cNvCxnSpPr>
          <p:nvPr/>
        </p:nvCxnSpPr>
        <p:spPr>
          <a:xfrm flipV="1">
            <a:off x="8664626" y="3966793"/>
            <a:ext cx="473108" cy="43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97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B9A78C-1E4D-7D4F-83AF-F4616582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Data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0849" y="479424"/>
            <a:ext cx="8896351" cy="584775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csv  </a:t>
            </a:r>
            <a:r>
              <a:rPr lang="en-US" sz="17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https://</a:t>
            </a:r>
            <a:r>
              <a:rPr lang="en-US" sz="17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docs.python.org</a:t>
            </a:r>
            <a:r>
              <a:rPr lang="en-US" sz="17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/3/library/</a:t>
            </a:r>
            <a:r>
              <a:rPr lang="en-US" sz="17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csv.html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many.models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Person, Course, Membership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7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'many/</a:t>
            </a:r>
            <a:r>
              <a:rPr lang="en-US" sz="17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load.csv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reader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csv.reader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p,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(email=row[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(title=row[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Membership.LEARNER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== 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'I'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Membership.INSTRUCTOR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m = Membership(role=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r,person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=p, course=c)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m.save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3" y="971550"/>
            <a:ext cx="22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scripts/</a:t>
            </a:r>
            <a:r>
              <a:rPr lang="en-US" dirty="0" err="1">
                <a:solidFill>
                  <a:srgbClr val="FFFF00"/>
                </a:solidFill>
              </a:rPr>
              <a:t>many_load.py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22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6666994-19D7-A944-8A89-BB8FDF69641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The Data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6139" y="257175"/>
            <a:ext cx="9313768" cy="54784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person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"Person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self.person.id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&lt;--&gt; Course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self.course.id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99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A5B19D2-72A0-4D4B-9F6D-18A232054A1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The Data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47687" y="569086"/>
            <a:ext cx="76247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runscript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many_load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'Django']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'Django']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'SQL']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'SQL']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dirty="0">
              <a:solidFill>
                <a:srgbClr val="00FD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3711" y="3122612"/>
            <a:ext cx="8896351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7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p,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(email=row[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(title=row[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Membership.LEARNER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== 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'I'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Membership.INSTRUCTOR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m = Membership(role=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r,person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=p, course=c)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m.save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545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9299" y="1506915"/>
            <a:ext cx="882491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many.models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Person, Course, Membership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Person.objects.values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{'id': 2,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{'id': 3,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Person.objects.get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x.email</a:t>
            </a:r>
            <a:endParaRPr lang="mr-IN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x.courses.values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[{'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1,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Python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{'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3,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'SQL'}]&gt;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Course.objects.get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=2)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y.title</a:t>
            </a:r>
            <a:endParaRPr lang="mr-IN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'Django'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y.members.values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{'id': 3,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0325" cy="1325563"/>
          </a:xfrm>
        </p:spPr>
        <p:txBody>
          <a:bodyPr/>
          <a:lstStyle/>
          <a:p>
            <a:r>
              <a:rPr lang="en-US" dirty="0"/>
              <a:t>Many-to-Many in the Django Shell</a:t>
            </a:r>
          </a:p>
        </p:txBody>
      </p:sp>
    </p:spTree>
    <p:extLst>
      <p:ext uri="{BB962C8B-B14F-4D97-AF65-F5344CB8AC3E}">
        <p14:creationId xmlns:p14="http://schemas.microsoft.com/office/powerpoint/2010/main" val="345760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4812" y="572044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/questions/2005953/access-fields-in-</a:t>
            </a:r>
            <a:r>
              <a:rPr lang="en-US" dirty="0" err="1"/>
              <a:t>django</a:t>
            </a:r>
            <a:r>
              <a:rPr lang="en-US" dirty="0"/>
              <a:t>-intermediate-model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0723" y="1864102"/>
            <a:ext cx="88249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Course.objects.get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=2)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y.membership_set.all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{'id': 4,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person_id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course_id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2, 'role': 5000},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{'id': 5,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person_id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3,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course_id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</a:t>
            </a:r>
            <a:r>
              <a:rPr lang="en-US" sz="1600">
                <a:latin typeface="Courier" charset="0"/>
                <a:ea typeface="Courier" charset="0"/>
                <a:cs typeface="Courier" charset="0"/>
              </a:rPr>
              <a:t>, 'role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1}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"through" table</a:t>
            </a:r>
          </a:p>
        </p:txBody>
      </p:sp>
    </p:spTree>
    <p:extLst>
      <p:ext uri="{BB962C8B-B14F-4D97-AF65-F5344CB8AC3E}">
        <p14:creationId xmlns:p14="http://schemas.microsoft.com/office/powerpoint/2010/main" val="1636558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1900"/>
              <a:t>Data modelling is both simple and complex</a:t>
            </a:r>
          </a:p>
          <a:p>
            <a:r>
              <a:rPr lang="en-US" sz="1900"/>
              <a:t>"Don't allow string data to be replicated"</a:t>
            </a:r>
          </a:p>
          <a:p>
            <a:r>
              <a:rPr lang="en-US" sz="1900"/>
              <a:t>We use keys and relationships</a:t>
            </a:r>
          </a:p>
          <a:p>
            <a:pPr lvl="1"/>
            <a:r>
              <a:rPr lang="en-US" sz="1900"/>
              <a:t>Primary key</a:t>
            </a:r>
          </a:p>
          <a:p>
            <a:pPr lvl="1"/>
            <a:r>
              <a:rPr lang="en-US" sz="1900"/>
              <a:t>Foreign key</a:t>
            </a:r>
          </a:p>
          <a:p>
            <a:r>
              <a:rPr lang="en-US" sz="1900"/>
              <a:t>Relationships</a:t>
            </a:r>
          </a:p>
          <a:p>
            <a:pPr lvl="1"/>
            <a:r>
              <a:rPr lang="en-US" sz="1900"/>
              <a:t>One-to-Many</a:t>
            </a:r>
          </a:p>
          <a:p>
            <a:pPr lvl="1"/>
            <a:r>
              <a:rPr lang="en-US" sz="1900"/>
              <a:t>Many-to-Many</a:t>
            </a: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37253"/>
            <a:ext cx="6250769" cy="422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69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dirty="0"/>
              <a:t>Many-to-Many</a:t>
            </a:r>
          </a:p>
        </p:txBody>
      </p:sp>
      <p:pic>
        <p:nvPicPr>
          <p:cNvPr id="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0524" y="5521418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186" y="4081115"/>
            <a:ext cx="269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"The relationships between Book / Genre and Book / Author are many-to-many"</a:t>
            </a:r>
          </a:p>
        </p:txBody>
      </p:sp>
      <p:cxnSp>
        <p:nvCxnSpPr>
          <p:cNvPr id="9" name="Straight Arrow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3"/>
          </p:cNvCxnSpPr>
          <p:nvPr/>
        </p:nvCxnSpPr>
        <p:spPr>
          <a:xfrm flipV="1">
            <a:off x="3814762" y="1871664"/>
            <a:ext cx="3586163" cy="2809616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814762" y="1042988"/>
            <a:ext cx="3586163" cy="3243262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0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64FAE0B-3A31-624C-A92C-33625272B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pic>
        <p:nvPicPr>
          <p:cNvPr id="3" name="Picture 2" descr="Screenshot of an Excel sheet has columns including Title, ISBN, Lang, Genre, and Autho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163" y="-1"/>
            <a:ext cx="12701587" cy="66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1090"/>
              </p:ext>
            </p:extLst>
          </p:nvPr>
        </p:nvGraphicFramePr>
        <p:xfrm>
          <a:off x="2903545" y="1991252"/>
          <a:ext cx="6502400" cy="2717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Title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ISBN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Genre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Author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Wisdom of Crowds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385721706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Think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James Surowiecki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Introduction to Networking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9781511654944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Charles Severance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Introducción a las Redes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9781523627516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Fernando Tardio, Charles Severance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Raspberry PI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9781624311390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Tech, Kids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Kristen </a:t>
                      </a:r>
                      <a:r>
                        <a:rPr lang="en-US" sz="1600" u="none" strike="noStrike" dirty="0" err="1">
                          <a:effectLst/>
                        </a:rPr>
                        <a:t>Fontichiaro</a:t>
                      </a:r>
                      <a:r>
                        <a:rPr lang="en-US" sz="1600" u="none" strike="noStrike" dirty="0">
                          <a:effectLst/>
                        </a:rPr>
                        <a:t>, Charles Severance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Where Wizards Stay Up Late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0684812010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Tech, Think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Katy </a:t>
                      </a:r>
                      <a:r>
                        <a:rPr lang="en-US" sz="1600" u="none" strike="noStrike" dirty="0" err="1">
                          <a:effectLst/>
                        </a:rPr>
                        <a:t>Hafner</a:t>
                      </a:r>
                      <a:r>
                        <a:rPr lang="en-US" sz="1600" u="none" strike="noStrike" dirty="0">
                          <a:effectLst/>
                        </a:rPr>
                        <a:t>, Matthew Lyon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9336" y="3800472"/>
            <a:ext cx="885823" cy="40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9335" y="4295665"/>
            <a:ext cx="1042988" cy="40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58903" y="3714749"/>
            <a:ext cx="1629569" cy="499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58903" y="3219556"/>
            <a:ext cx="1629569" cy="495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58902" y="4213858"/>
            <a:ext cx="1629569" cy="495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69425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/>
        </p:nvSpPr>
        <p:spPr>
          <a:xfrm>
            <a:off x="2157413" y="1069973"/>
            <a:ext cx="2296933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66" idx="3"/>
            <a:endCxn id="18" idx="1"/>
          </p:cNvCxnSpPr>
          <p:nvPr/>
        </p:nvCxnSpPr>
        <p:spPr>
          <a:xfrm>
            <a:off x="4454346" y="1699418"/>
            <a:ext cx="254793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9" name="Shape 669"/>
          <p:cNvSpPr txBox="1"/>
          <p:nvPr/>
        </p:nvSpPr>
        <p:spPr>
          <a:xfrm>
            <a:off x="4881563" y="291941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81563" y="35194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81563" y="40909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805988" y="3200399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805988" y="38004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805988" y="43719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805988" y="49550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70" idx="3"/>
            <a:endCxn id="678" idx="1"/>
          </p:cNvCxnSpPr>
          <p:nvPr/>
        </p:nvCxnSpPr>
        <p:spPr>
          <a:xfrm>
            <a:off x="6691311" y="3805237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" name="Shape 666"/>
          <p:cNvSpPr txBox="1"/>
          <p:nvPr/>
        </p:nvSpPr>
        <p:spPr>
          <a:xfrm>
            <a:off x="7002285" y="1069973"/>
            <a:ext cx="3441878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4086225"/>
            <a:ext cx="4043363" cy="1325563"/>
          </a:xfrm>
        </p:spPr>
        <p:txBody>
          <a:bodyPr/>
          <a:lstStyle/>
          <a:p>
            <a:r>
              <a:rPr lang="en-US" dirty="0"/>
              <a:t>One-To-Many?</a:t>
            </a:r>
          </a:p>
        </p:txBody>
      </p:sp>
    </p:spTree>
    <p:extLst>
      <p:ext uri="{BB962C8B-B14F-4D97-AF65-F5344CB8AC3E}">
        <p14:creationId xmlns:p14="http://schemas.microsoft.com/office/powerpoint/2010/main" val="278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22D10AA-595A-D54E-B9A4-5E39C4F8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Wisdom of Crowds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err="1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0367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Raspberry Pi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genre_id_01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genre_id_01 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Genre Columns?</a:t>
            </a:r>
          </a:p>
        </p:txBody>
      </p:sp>
      <p:cxnSp>
        <p:nvCxnSpPr>
          <p:cNvPr id="35" name="Shape 6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6039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1083</TotalTime>
  <Words>3006</Words>
  <Application>Microsoft Macintosh PowerPoint</Application>
  <PresentationFormat>Widescreen</PresentationFormat>
  <Paragraphs>542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Cabin</vt:lpstr>
      <vt:lpstr>Arial</vt:lpstr>
      <vt:lpstr>Calibri</vt:lpstr>
      <vt:lpstr>Calibri Light</vt:lpstr>
      <vt:lpstr>Courier</vt:lpstr>
      <vt:lpstr>Gill Sans</vt:lpstr>
      <vt:lpstr>Gill Sans Regular</vt:lpstr>
      <vt:lpstr>Helvetica</vt:lpstr>
      <vt:lpstr>Menlo</vt:lpstr>
      <vt:lpstr>Menlo-Regular</vt:lpstr>
      <vt:lpstr>Office Theme</vt:lpstr>
      <vt:lpstr>Table of Contents</vt:lpstr>
      <vt:lpstr>Data Modelling Many to Many</vt:lpstr>
      <vt:lpstr>Modeling</vt:lpstr>
      <vt:lpstr>Many-to-Many</vt:lpstr>
      <vt:lpstr>Many-to-Many</vt:lpstr>
      <vt:lpstr>Many-To-Many</vt:lpstr>
      <vt:lpstr>One-To-Many?</vt:lpstr>
      <vt:lpstr>One-To-Many</vt:lpstr>
      <vt:lpstr>Multiple Genre Columns?</vt:lpstr>
      <vt:lpstr>Multiple Genre Columns?</vt:lpstr>
      <vt:lpstr>Many-To-Many</vt:lpstr>
      <vt:lpstr>Many to Many</vt:lpstr>
      <vt:lpstr>Many-to-Many in Locallibrary</vt:lpstr>
      <vt:lpstr>Many-to-Many</vt:lpstr>
      <vt:lpstr>Many-to-Many</vt:lpstr>
      <vt:lpstr>Many-to-Many</vt:lpstr>
      <vt:lpstr>Many-to-Many</vt:lpstr>
      <vt:lpstr>Another Example of Many-Many</vt:lpstr>
      <vt:lpstr>Many-to-Many</vt:lpstr>
      <vt:lpstr>Many-to-Many</vt:lpstr>
      <vt:lpstr>Many-to-Many</vt:lpstr>
      <vt:lpstr>Many-to-Many</vt:lpstr>
      <vt:lpstr>Many-to-Many</vt:lpstr>
      <vt:lpstr>Demo Batch Loading from CSV</vt:lpstr>
      <vt:lpstr>Loading Data From A File</vt:lpstr>
      <vt:lpstr>Installing django-extensions</vt:lpstr>
      <vt:lpstr>Include Extensions in Project Settings</vt:lpstr>
      <vt:lpstr>Make a scripts folder</vt:lpstr>
      <vt:lpstr>The Data File</vt:lpstr>
      <vt:lpstr>The Data File</vt:lpstr>
      <vt:lpstr>The Data File</vt:lpstr>
      <vt:lpstr>The Data File</vt:lpstr>
      <vt:lpstr>Many-to-Many in the Django Shell</vt:lpstr>
      <vt:lpstr>Looking at the "through" table</vt:lpstr>
      <vt:lpstr>Summary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DJ-04-Many-To-Many</dc:title>
  <dc:subject>Django for Everybody</dc:subject>
  <dc:creator>Severance, Charles</dc:creator>
  <cp:keywords/>
  <dc:description/>
  <cp:lastModifiedBy>Tan, Yuanru</cp:lastModifiedBy>
  <cp:revision>115</cp:revision>
  <dcterms:created xsi:type="dcterms:W3CDTF">2019-01-19T02:12:54Z</dcterms:created>
  <dcterms:modified xsi:type="dcterms:W3CDTF">2020-07-10T03:38:11Z</dcterms:modified>
  <cp:category/>
</cp:coreProperties>
</file>