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71" r:id="rId4"/>
    <p:sldId id="268" r:id="rId5"/>
    <p:sldId id="257" r:id="rId6"/>
    <p:sldId id="258" r:id="rId7"/>
    <p:sldId id="272" r:id="rId8"/>
    <p:sldId id="281" r:id="rId9"/>
    <p:sldId id="269" r:id="rId10"/>
    <p:sldId id="273" r:id="rId11"/>
    <p:sldId id="274" r:id="rId12"/>
    <p:sldId id="278" r:id="rId13"/>
    <p:sldId id="279" r:id="rId14"/>
    <p:sldId id="275" r:id="rId15"/>
    <p:sldId id="280" r:id="rId16"/>
    <p:sldId id="276" r:id="rId17"/>
    <p:sldId id="277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00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CD181-084E-4AB9-A70A-0D7984E6938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1F9B-7FC1-4B87-8230-0813BE8A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D1F9B-7FC1-4B87-8230-0813BE8AAC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4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0E9-D6C1-4D5A-A65B-447DE6588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9A5AC-B207-4CF9-BBAA-0D523C8A0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C96F-5D94-406E-8FF1-FE2F7D4E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085B-0EE8-47CB-AAB5-53605C12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FFAF-5508-4CA6-8538-EE2F8E82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676C-9C96-40DB-B8C7-18DF3E77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A9FF1-4048-4628-AE7C-5D13EBEB9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99403-42B4-4D47-AD05-8B7C2571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2D5D-449C-4219-ADF1-66094265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41B46-8A73-4E1F-9341-307C4C75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B814D-CD4A-447F-909E-362A0D877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C741F-B494-4A11-A795-CCB894A9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47D5-C0C3-45B7-AEC9-C104CDF5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B6AC-2BB2-445D-8188-0245FC42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33B6-F47C-48D0-9309-5FB988EF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57DE-2BF8-444C-AC3E-432F9754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8070-ABBC-48BD-8339-7D57CBF8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BEED-8231-4471-A5FB-3C93C4F7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A9A6-06E8-48C7-927B-33E7C56E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A1F1-3CA7-4422-A026-2172F3D6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9213-E674-4675-8760-386F469F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49FAE-E2DA-4D12-AF39-912E88F0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99F4-A871-4A6A-8214-642761C2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34E8-D09C-4EA4-95FF-0AF51C05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1299F-B781-4763-A0D1-56932088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79F-AE17-45B7-B929-398D054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B701-45E6-49FE-BB61-52E1E60A6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21A03-383D-4FC0-847F-037AF3B0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C0E7B-C6EB-4B58-BFA3-13DF87D0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6EDCB-6051-4DBF-BD28-034F27DC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487C-E677-4621-B39F-993619A4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5750-FBED-4EA9-84D9-32BFA17B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5129-1EB9-46E9-8043-E5B89392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D8616-29B6-45AE-A6E2-784B88EDF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CCD67-EA67-461E-A09A-6930ED53C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B894D-3512-4711-A964-B4004CDB6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FB296-29DD-42DD-B31D-FF67912D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1D307-323C-4093-94F0-747F5939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91D0A-17E8-4E39-88C8-A5E5FAC8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F931-A504-4488-96A1-90FFAFCA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BA456-9A15-47EE-AEDD-3634ADC2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469EE-122F-423F-B379-AA2F496D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5DC52-8B8A-4DBC-B654-BA0185CD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0AAF9-5F15-4D64-8458-4DEBFF9C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D4936-C37D-4C1A-B1B3-007A4E63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A0501-9782-4ADF-9792-8324AB29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5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808E-C713-49AD-AE83-0A859BD0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8D03-55E0-401A-B699-E414C19C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E0EF5-6152-4F3E-A39C-CC56926A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D4E6B-C1BA-49F8-8A9F-D274A367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5969E-6E3C-47F7-846E-3C41C345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BAA9-AD48-4BE6-B5D4-902F4EE6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0770-C296-4772-9C7E-5A897ECD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40592-70FC-4DD3-858E-69791ACA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36D04-5496-4B6D-98A2-214E20ED8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1B34C-4884-4ECA-BEAF-2873163A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CDB3F-99B7-4478-9404-A2738862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DB8CC-47CE-493C-8736-9F7638C4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5CFB0-37EF-4B4C-8171-723E3F88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E4A06-C6BB-43C0-8AAD-4C769406C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2AEA-0948-47F2-A559-8882E4696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E03F-E599-4DCF-86B9-0579F3D984E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E53F-3FCA-4551-9538-B1375007C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35B5-CEA0-4C15-BE34-0D45860A8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F970-BBB6-4CF9-9F22-27BADED1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311A-9D5F-42C1-BF80-90EBBCBAF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tagging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35DE7-8E5E-4248-8163-A9FD3B590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Lybarger, PhD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412055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3612-115B-4D0E-80D7-759CC8F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vs.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6B5A-B0E6-49E2-9323-A58BD018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Begin-inside-outside (BIO) tags</a:t>
            </a:r>
          </a:p>
          <a:p>
            <a:pPr lvl="1"/>
            <a:r>
              <a:rPr lang="en-US" dirty="0"/>
              <a:t>Other versions, BIOE, BIOES, …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912A71-CA06-4985-AD78-9636D808B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6" y="2871473"/>
            <a:ext cx="11666018" cy="32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1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B334-F52D-4CDE-8A77-44EBFB59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A218-2167-4F1B-8199-B733E5A2B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Conditional random fields (CRF)</a:t>
            </a:r>
          </a:p>
          <a:p>
            <a:pPr lvl="1"/>
            <a:r>
              <a:rPr lang="en-US" dirty="0"/>
              <a:t>By far the most popular</a:t>
            </a:r>
          </a:p>
          <a:p>
            <a:r>
              <a:rPr lang="en-US" dirty="0"/>
              <a:t>Hidden Markov model (HMM)</a:t>
            </a:r>
          </a:p>
          <a:p>
            <a:r>
              <a:rPr lang="en-US" dirty="0"/>
              <a:t>Support Vector machines (SVM)</a:t>
            </a:r>
          </a:p>
          <a:p>
            <a:r>
              <a:rPr lang="en-US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424195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C518-34A8-409B-95F2-17865A2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random fields (CRF)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B0C6-3A2A-4F24-A422-E76700F8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497" cy="4351338"/>
          </a:xfrm>
        </p:spPr>
        <p:txBody>
          <a:bodyPr/>
          <a:lstStyle/>
          <a:p>
            <a:r>
              <a:rPr lang="en-US" dirty="0"/>
              <a:t>Predicts labels based on current observation(s) and previous predictions</a:t>
            </a:r>
          </a:p>
          <a:p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8AFF93-D7CF-4966-9C85-DC962DDCA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2828328"/>
            <a:ext cx="9438853" cy="35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7E5ACA-62CA-410B-BC7A-B34DCEC5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59" y="2049937"/>
            <a:ext cx="7637190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4C518-34A8-409B-95F2-17865A2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B0C6-3A2A-4F24-A422-E76700F8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250"/>
            <a:ext cx="10822497" cy="4811713"/>
          </a:xfrm>
        </p:spPr>
        <p:txBody>
          <a:bodyPr/>
          <a:lstStyle/>
          <a:p>
            <a:r>
              <a:rPr lang="en-US" dirty="0"/>
              <a:t>Discriminative undirected probabilistic graphical model</a:t>
            </a:r>
          </a:p>
          <a:p>
            <a:r>
              <a:rPr lang="en-US" dirty="0"/>
              <a:t>p(</a:t>
            </a:r>
            <a:r>
              <a:rPr lang="en-US" dirty="0" err="1"/>
              <a:t>labels|observations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p(</a:t>
            </a:r>
            <a:r>
              <a:rPr lang="en-US" b="1" dirty="0" err="1">
                <a:sym typeface="Wingdings" panose="05000000000000000000" pitchFamily="2" charset="2"/>
              </a:rPr>
              <a:t>y</a:t>
            </a:r>
            <a:r>
              <a:rPr lang="en-US" dirty="0" err="1">
                <a:sym typeface="Wingdings" panose="05000000000000000000" pitchFamily="2" charset="2"/>
              </a:rPr>
              <a:t>|</a:t>
            </a:r>
            <a:r>
              <a:rPr lang="en-US" b="1" dirty="0" err="1">
                <a:sym typeface="Wingdings" panose="05000000000000000000" pitchFamily="2" charset="2"/>
              </a:rPr>
              <a:t>x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7F9571-9CB1-4D91-B6AB-6D2E9A020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8" y="3101282"/>
            <a:ext cx="7377046" cy="2775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2EA535-8D67-494B-9B36-8AF15889AE30}"/>
              </a:ext>
            </a:extLst>
          </p:cNvPr>
          <p:cNvSpPr txBox="1"/>
          <p:nvPr/>
        </p:nvSpPr>
        <p:spPr>
          <a:xfrm>
            <a:off x="5695951" y="5969655"/>
            <a:ext cx="596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Sutton C, McCallum A. An introduction to conditional random fields for relational learning. Introduction to statistical relational learning. 2006;2:93-128.</a:t>
            </a:r>
          </a:p>
        </p:txBody>
      </p:sp>
    </p:spTree>
    <p:extLst>
      <p:ext uri="{BB962C8B-B14F-4D97-AF65-F5344CB8AC3E}">
        <p14:creationId xmlns:p14="http://schemas.microsoft.com/office/powerpoint/2010/main" val="428201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A594-CF57-4076-8F56-0D9E976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(Shallower)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0E4B-A575-4612-B80B-84057FCD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Recurrent neural networks (RNN)</a:t>
            </a:r>
          </a:p>
          <a:p>
            <a:r>
              <a:rPr lang="en-US" sz="2800" dirty="0"/>
              <a:t>Long short-term memory networks (LSTM)</a:t>
            </a:r>
          </a:p>
          <a:p>
            <a:r>
              <a:rPr lang="en-US" dirty="0"/>
              <a:t>Bidirectional LSTM (</a:t>
            </a:r>
            <a:r>
              <a:rPr lang="en-US" dirty="0" err="1"/>
              <a:t>biLSTM</a:t>
            </a:r>
            <a:r>
              <a:rPr lang="en-US" dirty="0"/>
              <a:t>)</a:t>
            </a:r>
          </a:p>
          <a:p>
            <a:r>
              <a:rPr lang="en-US" sz="2800" b="1" dirty="0" err="1"/>
              <a:t>biLSTM+CR</a:t>
            </a:r>
            <a:r>
              <a:rPr lang="en-US" b="1" dirty="0" err="1"/>
              <a:t>F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4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D07A-98AC-4033-AC7E-10FB17A7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LSTM+CRF</a:t>
            </a:r>
          </a:p>
        </p:txBody>
      </p:sp>
      <p:pic>
        <p:nvPicPr>
          <p:cNvPr id="9" name="Content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E1DEEB3-E708-4C90-8E43-D2D2BBA9F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" y="1428750"/>
            <a:ext cx="11354753" cy="4767263"/>
          </a:xfrm>
        </p:spPr>
      </p:pic>
    </p:spTree>
    <p:extLst>
      <p:ext uri="{BB962C8B-B14F-4D97-AF65-F5344CB8AC3E}">
        <p14:creationId xmlns:p14="http://schemas.microsoft.com/office/powerpoint/2010/main" val="341653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A594-CF57-4076-8F56-0D9E976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A0E4B-A575-4612-B80B-84057FCD2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BERT</a:t>
                </a:r>
              </a:p>
              <a:p>
                <a:pPr lvl="1"/>
                <a:r>
                  <a:rPr lang="en-US" dirty="0"/>
                  <a:t>Add linear layer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W has dim. (|y|, |T|)</a:t>
                </a:r>
              </a:p>
              <a:p>
                <a:pPr lvl="1"/>
                <a:r>
                  <a:rPr lang="en-US" dirty="0"/>
                  <a:t>b has dim. (|y|)</a:t>
                </a:r>
              </a:p>
              <a:p>
                <a:r>
                  <a:rPr lang="en-US" dirty="0"/>
                  <a:t>BERT+CRF</a:t>
                </a:r>
              </a:p>
              <a:p>
                <a:r>
                  <a:rPr lang="en-US" dirty="0"/>
                  <a:t>BERT+LSTM</a:t>
                </a:r>
              </a:p>
              <a:p>
                <a:r>
                  <a:rPr lang="en-US" dirty="0"/>
                  <a:t>and many more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A0E4B-A575-4612-B80B-84057FCD2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F81345F-B5D8-443F-AAB8-14C00DC24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43" y="1132871"/>
            <a:ext cx="5546857" cy="4811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CDBD1-9AD8-460C-B027-1E1DFC68AC49}"/>
              </a:ext>
            </a:extLst>
          </p:cNvPr>
          <p:cNvSpPr txBox="1"/>
          <p:nvPr/>
        </p:nvSpPr>
        <p:spPr>
          <a:xfrm>
            <a:off x="5774772" y="6011425"/>
            <a:ext cx="609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Devlin J, Chang MW, Lee K, Toutanova K. BERT: Pre-training of Deep Bidirectional Transformers for Language Understanding.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InNAACL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-HLT (1) 2019 Jan 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091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A594-CF57-4076-8F56-0D9E976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case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A0E4B-A575-4612-B80B-84057FCD2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</a:t>
                </a:r>
              </a:p>
              <a:p>
                <a:pPr lvl="1"/>
                <a:r>
                  <a:rPr lang="en-US" sz="2000" dirty="0"/>
                  <a:t>Training vocab,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|=20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Annotated label set, </a:t>
                </a:r>
                <a:r>
                  <a:rPr lang="en-US" sz="2000" i="0" dirty="0"/>
                  <a:t>{Finding, Anatomy}</a:t>
                </a:r>
                <a:endParaRPr lang="en-US" sz="2000" dirty="0"/>
              </a:p>
              <a:p>
                <a:pPr lvl="1"/>
                <a:r>
                  <a:rPr lang="en-US" sz="2000" dirty="0"/>
                  <a:t>BIO label set, </a:t>
                </a:r>
                <a:r>
                  <a:rPr lang="en-US" sz="2000" i="0" dirty="0"/>
                  <a:t>y∈{O, B</a:t>
                </a:r>
                <a:r>
                  <a:rPr lang="en-US" sz="2000" b="0" i="0" dirty="0"/>
                  <a:t>-</a:t>
                </a:r>
                <a:r>
                  <a:rPr lang="en-US" sz="2000" i="0" dirty="0"/>
                  <a:t>Finding, I-Finding, B-Anatomy, I-Anatomy}</a:t>
                </a:r>
                <a:r>
                  <a:rPr lang="en-US" sz="2000" dirty="0"/>
                  <a:t> </a:t>
                </a:r>
                <a:r>
                  <a:rPr lang="en-US" sz="2000" b="0" i="0" dirty="0"/>
                  <a:t>(</a:t>
                </a:r>
                <a:r>
                  <a:rPr lang="en-US" sz="2000" i="0" dirty="0"/>
                  <a:t>|y|=5</a:t>
                </a:r>
                <a:r>
                  <a:rPr lang="en-US" sz="2000" dirty="0"/>
                  <a:t>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A0E4B-A575-4612-B80B-84057FCD2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87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DEAF-CD41-4A51-93E9-DE83708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D79F4A-03CA-4378-95BB-18513DD2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indicates the 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, y</a:t>
            </a:r>
            <a:r>
              <a:rPr lang="en-US" baseline="-25000" dirty="0"/>
              <a:t>t-1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 combination</a:t>
            </a:r>
          </a:p>
          <a:p>
            <a:r>
              <a:rPr lang="en-US" dirty="0"/>
              <a:t># of 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, y</a:t>
            </a:r>
            <a:r>
              <a:rPr lang="en-US" baseline="-25000" dirty="0"/>
              <a:t>t-1</a:t>
            </a:r>
            <a:r>
              <a:rPr lang="en-US" dirty="0"/>
              <a:t>) = |y|</a:t>
            </a:r>
            <a:r>
              <a:rPr lang="en-US" baseline="30000" dirty="0"/>
              <a:t>2</a:t>
            </a:r>
            <a:r>
              <a:rPr lang="en-US" dirty="0"/>
              <a:t> = 25</a:t>
            </a:r>
          </a:p>
          <a:p>
            <a:r>
              <a:rPr lang="en-US" dirty="0"/>
              <a:t># of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|V| = 20k</a:t>
            </a:r>
          </a:p>
          <a:p>
            <a:r>
              <a:rPr lang="en-US" dirty="0"/>
              <a:t># of k = 25*20k = 500k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|λ|=500k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500k learned parameters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 pretraining</a:t>
            </a:r>
          </a:p>
        </p:txBody>
      </p:sp>
      <p:pic>
        <p:nvPicPr>
          <p:cNvPr id="9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CF829EC-AE27-4CDB-BEE4-D369BA2C0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47"/>
          <a:stretch/>
        </p:blipFill>
        <p:spPr>
          <a:xfrm>
            <a:off x="5084805" y="4122730"/>
            <a:ext cx="6560514" cy="1169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E9D49-EE5F-4922-BCAD-53388FF2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30" y="2730617"/>
            <a:ext cx="6736288" cy="11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79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E413-1550-4571-B259-921700D8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LSTM+CRF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6F9A-B31E-4DC1-860B-BCDA53A3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11" y="1140903"/>
            <a:ext cx="10904989" cy="5036060"/>
          </a:xfrm>
        </p:spPr>
        <p:txBody>
          <a:bodyPr>
            <a:normAutofit/>
          </a:bodyPr>
          <a:lstStyle/>
          <a:p>
            <a:r>
              <a:rPr lang="en-US" sz="2400" dirty="0"/>
              <a:t>Word embeddings</a:t>
            </a:r>
          </a:p>
          <a:p>
            <a:pPr lvl="1"/>
            <a:r>
              <a:rPr lang="en-US" sz="2000" dirty="0"/>
              <a:t>Pre-trained on unlabeled corpora</a:t>
            </a:r>
          </a:p>
          <a:p>
            <a:pPr marL="7429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 ~100-500</a:t>
            </a:r>
          </a:p>
          <a:p>
            <a:pPr marL="742950" lvl="1" indent="-285750"/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millions of parameters, but pre-defined</a:t>
            </a:r>
            <a:endParaRPr lang="en-US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2400" dirty="0" err="1"/>
              <a:t>BiLSTM</a:t>
            </a:r>
            <a:endParaRPr lang="en-US" sz="2400" dirty="0"/>
          </a:p>
          <a:p>
            <a:pPr lvl="1"/>
            <a:r>
              <a:rPr lang="en-US" sz="2000" dirty="0"/>
              <a:t>Hundreds of thousands-millions of parameters </a:t>
            </a:r>
          </a:p>
          <a:p>
            <a:pPr lvl="2"/>
            <a:r>
              <a:rPr lang="en-US" sz="1800" b="1" dirty="0"/>
              <a:t>NO pre-training</a:t>
            </a:r>
          </a:p>
          <a:p>
            <a:pPr lvl="2"/>
            <a:r>
              <a:rPr lang="en-US" sz="1800" dirty="0"/>
              <a:t>Must be learned on training set</a:t>
            </a:r>
            <a:endParaRPr lang="en-US" sz="1800" b="1" dirty="0"/>
          </a:p>
          <a:p>
            <a:r>
              <a:rPr lang="en-US" sz="2400" dirty="0"/>
              <a:t>CRF</a:t>
            </a:r>
          </a:p>
          <a:p>
            <a:pPr lvl="1"/>
            <a:r>
              <a:rPr lang="en-US" sz="2000" dirty="0"/>
              <a:t># of </a:t>
            </a:r>
            <a:r>
              <a:rPr lang="en-US" sz="2000" dirty="0" err="1"/>
              <a:t>x</a:t>
            </a:r>
            <a:r>
              <a:rPr lang="en-US" sz="2000" baseline="-25000" dirty="0" err="1"/>
              <a:t>t</a:t>
            </a:r>
            <a:r>
              <a:rPr lang="en-US" sz="2000" dirty="0"/>
              <a:t> = |h|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≈</a:t>
            </a:r>
            <a:r>
              <a:rPr lang="en-US" sz="2000" dirty="0"/>
              <a:t>100-500</a:t>
            </a:r>
          </a:p>
          <a:p>
            <a:pPr lvl="1"/>
            <a:r>
              <a:rPr lang="en-US" sz="2000" dirty="0"/>
              <a:t># of 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≈ 2.5k-12.5k</a:t>
            </a:r>
          </a:p>
          <a:p>
            <a:pPr lvl="2"/>
            <a:r>
              <a:rPr lang="en-US" sz="1800" b="1" dirty="0"/>
              <a:t>NO pre-training</a:t>
            </a:r>
          </a:p>
          <a:p>
            <a:pPr lvl="2"/>
            <a:r>
              <a:rPr lang="en-US" sz="1800" dirty="0"/>
              <a:t>Must be learned on training set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Content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320F8E-9678-4F25-AF61-BA3B80FBA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37" y="3370276"/>
            <a:ext cx="7176209" cy="3012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86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AAE0-8DE0-49D8-97F4-76D05088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2F39B-D2D7-4861-AA7A-CF75D86C4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6157"/>
                <a:ext cx="953578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= typically a sentence but could be a paragraph or document</a:t>
                </a:r>
              </a:p>
              <a:p>
                <a:pPr lvl="1"/>
                <a:r>
                  <a:rPr lang="en-US" sz="2000" b="1" dirty="0"/>
                  <a:t>Variable length</a:t>
                </a:r>
                <a:r>
                  <a:rPr lang="en-US" sz="2000" dirty="0"/>
                  <a:t> sequence of words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Labels are assigned to each token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2F39B-D2D7-4861-AA7A-CF75D86C4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6157"/>
                <a:ext cx="9535787" cy="4351338"/>
              </a:xfrm>
              <a:blipFill>
                <a:blip r:embed="rId2"/>
                <a:stretch>
                  <a:fillRect l="-831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CF01-FB9C-4280-B35D-7BACA783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330F-222D-4903-B59F-A52892F899F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9C3C7-5A54-4D7D-9811-A98F10026244}"/>
              </a:ext>
            </a:extLst>
          </p:cNvPr>
          <p:cNvSpPr txBox="1"/>
          <p:nvPr/>
        </p:nvSpPr>
        <p:spPr>
          <a:xfrm>
            <a:off x="4270023" y="6094576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reports new, frequent dry cough.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2A263-62C1-4DF1-9BED-B30A03B52D73}"/>
              </a:ext>
            </a:extLst>
          </p:cNvPr>
          <p:cNvSpPr txBox="1"/>
          <p:nvPr/>
        </p:nvSpPr>
        <p:spPr>
          <a:xfrm>
            <a:off x="1444694" y="5203966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EC22C-F719-464D-9860-96FB86626901}"/>
              </a:ext>
            </a:extLst>
          </p:cNvPr>
          <p:cNvSpPr txBox="1"/>
          <p:nvPr/>
        </p:nvSpPr>
        <p:spPr>
          <a:xfrm>
            <a:off x="2664338" y="5203966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C74FF-ECEC-49A4-975C-B4CFAD29524C}"/>
              </a:ext>
            </a:extLst>
          </p:cNvPr>
          <p:cNvSpPr txBox="1"/>
          <p:nvPr/>
        </p:nvSpPr>
        <p:spPr>
          <a:xfrm>
            <a:off x="3883982" y="5203966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CC4D4-924F-4BB8-A3ED-9807084C57AC}"/>
              </a:ext>
            </a:extLst>
          </p:cNvPr>
          <p:cNvSpPr txBox="1"/>
          <p:nvPr/>
        </p:nvSpPr>
        <p:spPr>
          <a:xfrm>
            <a:off x="5103626" y="5203966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FD47D-54F9-4EEF-AC95-3DB3FEEA6D16}"/>
              </a:ext>
            </a:extLst>
          </p:cNvPr>
          <p:cNvSpPr txBox="1"/>
          <p:nvPr/>
        </p:nvSpPr>
        <p:spPr>
          <a:xfrm>
            <a:off x="6323270" y="5203966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1CC5E-8C06-4FBA-8364-22F82C5F654D}"/>
              </a:ext>
            </a:extLst>
          </p:cNvPr>
          <p:cNvSpPr txBox="1"/>
          <p:nvPr/>
        </p:nvSpPr>
        <p:spPr>
          <a:xfrm>
            <a:off x="7542914" y="5203966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37708-C2E0-45B4-BC7A-B04F5F02AD33}"/>
              </a:ext>
            </a:extLst>
          </p:cNvPr>
          <p:cNvSpPr txBox="1"/>
          <p:nvPr/>
        </p:nvSpPr>
        <p:spPr>
          <a:xfrm>
            <a:off x="8762558" y="5203966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9564B-315E-4518-819D-029E43E240BE}"/>
              </a:ext>
            </a:extLst>
          </p:cNvPr>
          <p:cNvSpPr txBox="1"/>
          <p:nvPr/>
        </p:nvSpPr>
        <p:spPr>
          <a:xfrm>
            <a:off x="9982200" y="5203966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7DDDC-7E3F-40B4-A2FD-0A503E085A29}"/>
              </a:ext>
            </a:extLst>
          </p:cNvPr>
          <p:cNvSpPr txBox="1"/>
          <p:nvPr/>
        </p:nvSpPr>
        <p:spPr>
          <a:xfrm>
            <a:off x="1444694" y="3641201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E9BD7-0830-49F1-B65E-BFA6EFDECDED}"/>
              </a:ext>
            </a:extLst>
          </p:cNvPr>
          <p:cNvSpPr txBox="1"/>
          <p:nvPr/>
        </p:nvSpPr>
        <p:spPr>
          <a:xfrm>
            <a:off x="2664338" y="364120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155204-1564-4192-A1FD-9B9311D4F15C}"/>
              </a:ext>
            </a:extLst>
          </p:cNvPr>
          <p:cNvSpPr txBox="1"/>
          <p:nvPr/>
        </p:nvSpPr>
        <p:spPr>
          <a:xfrm>
            <a:off x="3883982" y="3641201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62C4DB-D92D-444B-A5EC-FD90DFC8BD69}"/>
              </a:ext>
            </a:extLst>
          </p:cNvPr>
          <p:cNvSpPr txBox="1"/>
          <p:nvPr/>
        </p:nvSpPr>
        <p:spPr>
          <a:xfrm>
            <a:off x="5103626" y="3641201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B5BE4-697F-48F9-A73C-86FD1370D71D}"/>
              </a:ext>
            </a:extLst>
          </p:cNvPr>
          <p:cNvSpPr txBox="1"/>
          <p:nvPr/>
        </p:nvSpPr>
        <p:spPr>
          <a:xfrm>
            <a:off x="6323270" y="3641201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F69DD-6FB8-49FD-A4AE-F802136C8731}"/>
              </a:ext>
            </a:extLst>
          </p:cNvPr>
          <p:cNvSpPr txBox="1"/>
          <p:nvPr/>
        </p:nvSpPr>
        <p:spPr>
          <a:xfrm>
            <a:off x="7542914" y="3641201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Characteristic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7023F0-2F07-4DAF-8ABE-E45365FFC02B}"/>
              </a:ext>
            </a:extLst>
          </p:cNvPr>
          <p:cNvSpPr txBox="1"/>
          <p:nvPr/>
        </p:nvSpPr>
        <p:spPr>
          <a:xfrm>
            <a:off x="8762558" y="3641201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Symptom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B8EF1F-C0C4-4CC3-B823-64FE9150DF10}"/>
              </a:ext>
            </a:extLst>
          </p:cNvPr>
          <p:cNvSpPr txBox="1"/>
          <p:nvPr/>
        </p:nvSpPr>
        <p:spPr>
          <a:xfrm>
            <a:off x="9982200" y="3641201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3BFBEA-9D3C-41D2-91BF-7772D23255B0}"/>
              </a:ext>
            </a:extLst>
          </p:cNvPr>
          <p:cNvSpPr/>
          <p:nvPr/>
        </p:nvSpPr>
        <p:spPr>
          <a:xfrm>
            <a:off x="1414214" y="4340531"/>
            <a:ext cx="9909106" cy="5262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D2A34D-BA7A-4702-9693-D1FEF96D5B61}"/>
              </a:ext>
            </a:extLst>
          </p:cNvPr>
          <p:cNvCxnSpPr>
            <a:cxnSpLocks/>
          </p:cNvCxnSpPr>
          <p:nvPr/>
        </p:nvCxnSpPr>
        <p:spPr>
          <a:xfrm flipV="1">
            <a:off x="2176214" y="4866823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6C3ED2-E54A-42B9-8C3C-7B3389817EBE}"/>
              </a:ext>
            </a:extLst>
          </p:cNvPr>
          <p:cNvCxnSpPr>
            <a:cxnSpLocks/>
          </p:cNvCxnSpPr>
          <p:nvPr/>
        </p:nvCxnSpPr>
        <p:spPr>
          <a:xfrm flipV="1">
            <a:off x="2176214" y="4002024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5136CB-0138-4FD4-9C8A-11BBD986EC8B}"/>
              </a:ext>
            </a:extLst>
          </p:cNvPr>
          <p:cNvCxnSpPr>
            <a:cxnSpLocks/>
          </p:cNvCxnSpPr>
          <p:nvPr/>
        </p:nvCxnSpPr>
        <p:spPr>
          <a:xfrm flipV="1">
            <a:off x="3325564" y="4866823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F5627D-A4D4-46AF-81E6-A5AC3FB5D3E4}"/>
              </a:ext>
            </a:extLst>
          </p:cNvPr>
          <p:cNvCxnSpPr>
            <a:cxnSpLocks/>
          </p:cNvCxnSpPr>
          <p:nvPr/>
        </p:nvCxnSpPr>
        <p:spPr>
          <a:xfrm flipV="1">
            <a:off x="3325564" y="4002024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456926-0B5B-4CDA-9BC8-DE137C596A76}"/>
              </a:ext>
            </a:extLst>
          </p:cNvPr>
          <p:cNvCxnSpPr>
            <a:cxnSpLocks/>
          </p:cNvCxnSpPr>
          <p:nvPr/>
        </p:nvCxnSpPr>
        <p:spPr>
          <a:xfrm flipV="1">
            <a:off x="4627314" y="4866823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FF5089-87B9-4D39-B903-DE1524D9CD14}"/>
              </a:ext>
            </a:extLst>
          </p:cNvPr>
          <p:cNvCxnSpPr>
            <a:cxnSpLocks/>
          </p:cNvCxnSpPr>
          <p:nvPr/>
        </p:nvCxnSpPr>
        <p:spPr>
          <a:xfrm flipV="1">
            <a:off x="4627314" y="4002024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431DC8-C4E1-4F98-A967-DD6073AE878F}"/>
              </a:ext>
            </a:extLst>
          </p:cNvPr>
          <p:cNvCxnSpPr>
            <a:cxnSpLocks/>
          </p:cNvCxnSpPr>
          <p:nvPr/>
        </p:nvCxnSpPr>
        <p:spPr>
          <a:xfrm flipV="1">
            <a:off x="5852864" y="4865459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DB61C8-77D3-427A-A4A2-97CE9207768B}"/>
              </a:ext>
            </a:extLst>
          </p:cNvPr>
          <p:cNvCxnSpPr>
            <a:cxnSpLocks/>
          </p:cNvCxnSpPr>
          <p:nvPr/>
        </p:nvCxnSpPr>
        <p:spPr>
          <a:xfrm flipV="1">
            <a:off x="5852864" y="4000660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9D1DE0-848A-4288-B4FF-B1370C587E67}"/>
              </a:ext>
            </a:extLst>
          </p:cNvPr>
          <p:cNvCxnSpPr>
            <a:cxnSpLocks/>
          </p:cNvCxnSpPr>
          <p:nvPr/>
        </p:nvCxnSpPr>
        <p:spPr>
          <a:xfrm flipV="1">
            <a:off x="6995864" y="4865459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FDC8BA-31A1-4AC8-A486-9FFCEB30DA82}"/>
              </a:ext>
            </a:extLst>
          </p:cNvPr>
          <p:cNvCxnSpPr>
            <a:cxnSpLocks/>
          </p:cNvCxnSpPr>
          <p:nvPr/>
        </p:nvCxnSpPr>
        <p:spPr>
          <a:xfrm flipV="1">
            <a:off x="6995864" y="4000660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BFCB48-8300-4038-A44B-2D572F3211E4}"/>
              </a:ext>
            </a:extLst>
          </p:cNvPr>
          <p:cNvCxnSpPr>
            <a:cxnSpLocks/>
          </p:cNvCxnSpPr>
          <p:nvPr/>
        </p:nvCxnSpPr>
        <p:spPr>
          <a:xfrm flipV="1">
            <a:off x="8291264" y="4865459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D886F8-0DB6-4E52-96BC-B3932CA58853}"/>
              </a:ext>
            </a:extLst>
          </p:cNvPr>
          <p:cNvCxnSpPr>
            <a:cxnSpLocks/>
          </p:cNvCxnSpPr>
          <p:nvPr/>
        </p:nvCxnSpPr>
        <p:spPr>
          <a:xfrm flipV="1">
            <a:off x="8291264" y="4000660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F8AA1-B7B2-4DE0-BCC9-586FADB09A2F}"/>
              </a:ext>
            </a:extLst>
          </p:cNvPr>
          <p:cNvCxnSpPr>
            <a:cxnSpLocks/>
          </p:cNvCxnSpPr>
          <p:nvPr/>
        </p:nvCxnSpPr>
        <p:spPr>
          <a:xfrm flipV="1">
            <a:off x="9459664" y="4865459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4D5DF8-B565-4D7B-8AC3-D0DEAEAC8A98}"/>
              </a:ext>
            </a:extLst>
          </p:cNvPr>
          <p:cNvCxnSpPr>
            <a:cxnSpLocks/>
          </p:cNvCxnSpPr>
          <p:nvPr/>
        </p:nvCxnSpPr>
        <p:spPr>
          <a:xfrm flipV="1">
            <a:off x="9459664" y="4000660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0A7C31-995C-44D0-BEA3-B8A56B5E1C66}"/>
              </a:ext>
            </a:extLst>
          </p:cNvPr>
          <p:cNvCxnSpPr>
            <a:cxnSpLocks/>
          </p:cNvCxnSpPr>
          <p:nvPr/>
        </p:nvCxnSpPr>
        <p:spPr>
          <a:xfrm flipV="1">
            <a:off x="10697914" y="4865459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81AE633-BF18-4A72-8F4C-203CCFDB226A}"/>
              </a:ext>
            </a:extLst>
          </p:cNvPr>
          <p:cNvCxnSpPr>
            <a:cxnSpLocks/>
          </p:cNvCxnSpPr>
          <p:nvPr/>
        </p:nvCxnSpPr>
        <p:spPr>
          <a:xfrm flipV="1">
            <a:off x="10697914" y="4000660"/>
            <a:ext cx="0" cy="3385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3921814-6949-4754-BBD8-B4038FCB7936}"/>
              </a:ext>
            </a:extLst>
          </p:cNvPr>
          <p:cNvSpPr/>
          <p:nvPr/>
        </p:nvSpPr>
        <p:spPr>
          <a:xfrm rot="16200000">
            <a:off x="5844136" y="5671765"/>
            <a:ext cx="575734" cy="3657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0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1572-B6F7-4B89-81CD-CDD89265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EF480-F770-470E-80EC-89624F17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202" y="1825625"/>
                <a:ext cx="1074559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BERT</a:t>
                </a:r>
              </a:p>
              <a:p>
                <a:pPr lvl="1"/>
                <a:r>
                  <a:rPr lang="en-US" dirty="0"/>
                  <a:t>Hundreds of millions of parameters</a:t>
                </a:r>
              </a:p>
              <a:p>
                <a:pPr lvl="1"/>
                <a:r>
                  <a:rPr lang="en-US" b="1" dirty="0"/>
                  <a:t>All pretrained</a:t>
                </a:r>
              </a:p>
              <a:p>
                <a:r>
                  <a:rPr lang="en-US" dirty="0"/>
                  <a:t>Linear layer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No pre-training</a:t>
                </a:r>
              </a:p>
              <a:p>
                <a:pPr lvl="1"/>
                <a:r>
                  <a:rPr lang="en-US" dirty="0"/>
                  <a:t>Must be learned</a:t>
                </a:r>
              </a:p>
              <a:p>
                <a:pPr lvl="1"/>
                <a:r>
                  <a:rPr lang="en-US" dirty="0"/>
                  <a:t>W has dim. (|y|, |T|)</a:t>
                </a:r>
              </a:p>
              <a:p>
                <a:pPr lvl="2"/>
                <a:r>
                  <a:rPr lang="en-US" dirty="0"/>
                  <a:t># params = 5×768=3.8k</a:t>
                </a:r>
              </a:p>
              <a:p>
                <a:pPr lvl="1"/>
                <a:r>
                  <a:rPr lang="en-US" dirty="0"/>
                  <a:t>b has dim. (|y|)</a:t>
                </a:r>
              </a:p>
              <a:p>
                <a:pPr lvl="2"/>
                <a:r>
                  <a:rPr lang="en-US" dirty="0"/>
                  <a:t># params = 5</a:t>
                </a:r>
              </a:p>
              <a:p>
                <a:r>
                  <a:rPr lang="en-US" b="1" dirty="0"/>
                  <a:t>&gt; 99.99% of parameters pretrained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EF480-F770-470E-80EC-89624F17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202" y="1825625"/>
                <a:ext cx="10745598" cy="4351338"/>
              </a:xfrm>
              <a:blipFill>
                <a:blip r:embed="rId2"/>
                <a:stretch>
                  <a:fillRect l="-908" t="-28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DFB70B-9AA9-4875-8C41-D6D79126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6240"/>
            <a:ext cx="5546857" cy="48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2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5AA8-508C-4D8C-8084-6B411D9D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6FCD-7933-400C-8053-7C9F5281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F8F42C1-0B92-469A-BFE3-CDD0FBFF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3" y="3460333"/>
            <a:ext cx="10000436" cy="203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BBEF2E-078D-4ECE-975A-17F38E26EEB8}"/>
              </a:ext>
            </a:extLst>
          </p:cNvPr>
          <p:cNvSpPr txBox="1"/>
          <p:nvPr/>
        </p:nvSpPr>
        <p:spPr>
          <a:xfrm>
            <a:off x="2665141" y="5204756"/>
            <a:ext cx="719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https://www.johnsnowlabs.com/named-entity-recognition-ner-with-bert-in-spark-nlp/</a:t>
            </a:r>
          </a:p>
        </p:txBody>
      </p:sp>
      <p:pic>
        <p:nvPicPr>
          <p:cNvPr id="3078" name="Picture 6" descr="A text about the development of the company Apple highlighted and classified by NER">
            <a:extLst>
              <a:ext uri="{FF2B5EF4-FFF2-40B4-BE49-F238E27FC236}">
                <a16:creationId xmlns:a16="http://schemas.microsoft.com/office/drawing/2014/main" id="{673808F3-6548-4CCB-A932-52A3AB7B3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12181" y="1804602"/>
            <a:ext cx="10791802" cy="97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79F337-DFDF-48C2-B872-23CF021678C6}"/>
              </a:ext>
            </a:extLst>
          </p:cNvPr>
          <p:cNvSpPr txBox="1"/>
          <p:nvPr/>
        </p:nvSpPr>
        <p:spPr>
          <a:xfrm>
            <a:off x="3048465" y="2893961"/>
            <a:ext cx="6096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https://www.innoplexus.com/blog/what-is-named-entity-recognition/</a:t>
            </a:r>
          </a:p>
        </p:txBody>
      </p:sp>
    </p:spTree>
    <p:extLst>
      <p:ext uri="{BB962C8B-B14F-4D97-AF65-F5344CB8AC3E}">
        <p14:creationId xmlns:p14="http://schemas.microsoft.com/office/powerpoint/2010/main" val="412582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E6E0-CA88-41C7-ACE8-4E34E210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(POS) Tagging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CC78FE-7AA5-4831-A288-AABA66DE1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747769"/>
              </p:ext>
            </p:extLst>
          </p:nvPr>
        </p:nvGraphicFramePr>
        <p:xfrm>
          <a:off x="3362089" y="5084744"/>
          <a:ext cx="3640877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052">
                  <a:extLst>
                    <a:ext uri="{9D8B030D-6E8A-4147-A177-3AD203B41FA5}">
                      <a16:colId xmlns:a16="http://schemas.microsoft.com/office/drawing/2014/main" val="1773254487"/>
                    </a:ext>
                  </a:extLst>
                </a:gridCol>
                <a:gridCol w="3194825">
                  <a:extLst>
                    <a:ext uri="{9D8B030D-6E8A-4147-A177-3AD203B41FA5}">
                      <a16:colId xmlns:a16="http://schemas.microsoft.com/office/drawing/2014/main" val="25813074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Personal pronoun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43997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VBZ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Verb, 3rd person singular present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2935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Noun, plural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085934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47212F4-E783-4E89-B0AA-5CE537EC2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1"/>
          <a:stretch/>
        </p:blipFill>
        <p:spPr bwMode="auto">
          <a:xfrm>
            <a:off x="4997604" y="2767435"/>
            <a:ext cx="6356196" cy="17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53385-A127-436F-BDC6-F0B05AB880E9}"/>
              </a:ext>
            </a:extLst>
          </p:cNvPr>
          <p:cNvSpPr txBox="1"/>
          <p:nvPr/>
        </p:nvSpPr>
        <p:spPr>
          <a:xfrm>
            <a:off x="5057079" y="4530858"/>
            <a:ext cx="6195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https://nlpforhackers.io/wp-content/uploads/2016/08/Intro-POS-Tagging.png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338D236-DD4B-4ACD-AED5-E4A58C339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103673"/>
              </p:ext>
            </p:extLst>
          </p:nvPr>
        </p:nvGraphicFramePr>
        <p:xfrm>
          <a:off x="7216693" y="5087638"/>
          <a:ext cx="4263487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985">
                  <a:extLst>
                    <a:ext uri="{9D8B030D-6E8A-4147-A177-3AD203B41FA5}">
                      <a16:colId xmlns:a16="http://schemas.microsoft.com/office/drawing/2014/main" val="1773254487"/>
                    </a:ext>
                  </a:extLst>
                </a:gridCol>
                <a:gridCol w="3908502">
                  <a:extLst>
                    <a:ext uri="{9D8B030D-6E8A-4147-A177-3AD203B41FA5}">
                      <a16:colId xmlns:a16="http://schemas.microsoft.com/office/drawing/2014/main" val="25813074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Preposition or subordinating conjunction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55971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Determiner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4307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Noun, singular or mass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34756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22E7C0-1143-4063-97F7-4891045318B8}"/>
              </a:ext>
            </a:extLst>
          </p:cNvPr>
          <p:cNvSpPr txBox="1"/>
          <p:nvPr/>
        </p:nvSpPr>
        <p:spPr>
          <a:xfrm>
            <a:off x="838200" y="1589841"/>
            <a:ext cx="5980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Multi-class classification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Incorporate POS in other classification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Utility less clear with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91018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68FE-468A-444D-BFDA-CE6F42B6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Concept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1492-B6B1-4692-8E91-547A3ECE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label spans (phrases)</a:t>
            </a:r>
          </a:p>
          <a:p>
            <a:r>
              <a:rPr lang="en-US" dirty="0"/>
              <a:t>Labels often mapped to ontologies</a:t>
            </a:r>
          </a:p>
          <a:p>
            <a:endParaRPr lang="en-US" dirty="0"/>
          </a:p>
        </p:txBody>
      </p:sp>
      <p:pic>
        <p:nvPicPr>
          <p:cNvPr id="2050" name="Picture 2" descr="Health NER">
            <a:extLst>
              <a:ext uri="{FF2B5EF4-FFF2-40B4-BE49-F238E27FC236}">
                <a16:creationId xmlns:a16="http://schemas.microsoft.com/office/drawing/2014/main" id="{8FC3F4CC-66C8-484A-A75D-628F258D5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99"/>
          <a:stretch/>
        </p:blipFill>
        <p:spPr bwMode="auto">
          <a:xfrm>
            <a:off x="788108" y="2850092"/>
            <a:ext cx="10565692" cy="28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2866F-4808-41D0-848C-E0063744D4EF}"/>
              </a:ext>
            </a:extLst>
          </p:cNvPr>
          <p:cNvSpPr txBox="1"/>
          <p:nvPr/>
        </p:nvSpPr>
        <p:spPr>
          <a:xfrm>
            <a:off x="2899782" y="6038463"/>
            <a:ext cx="84540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https://docs.microsoft.com/en-us/azure/cognitive-services/text-analytics/how-tos/text-analytics-for-health?tabs=ner</a:t>
            </a:r>
          </a:p>
        </p:txBody>
      </p:sp>
    </p:spTree>
    <p:extLst>
      <p:ext uri="{BB962C8B-B14F-4D97-AF65-F5344CB8AC3E}">
        <p14:creationId xmlns:p14="http://schemas.microsoft.com/office/powerpoint/2010/main" val="113855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0A07-CE6E-4188-897E-5BA594DF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 Disposition</a:t>
            </a:r>
            <a:br>
              <a:rPr lang="en-US" dirty="0"/>
            </a:br>
            <a:r>
              <a:rPr lang="en-US" dirty="0"/>
              <a:t>&amp; Adverse Drug Interaction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6AD15-A05B-410E-A482-43623D3B2624}"/>
              </a:ext>
            </a:extLst>
          </p:cNvPr>
          <p:cNvSpPr txBox="1"/>
          <p:nvPr/>
        </p:nvSpPr>
        <p:spPr>
          <a:xfrm>
            <a:off x="1076095" y="5717893"/>
            <a:ext cx="970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Bhatia P, et al. Comprehend medical: a named entity recognition and relationship extraction web service. IEEE ICMLA 2019 Dec 16.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31A856-C966-4B1B-B55D-30B0E8A89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1" y="2265771"/>
            <a:ext cx="11021398" cy="32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4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D0FE-8817-401B-BFD7-AB17C7CC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DA8D-F940-47E5-8F51-071481B5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Summarization</a:t>
            </a:r>
          </a:p>
          <a:p>
            <a:pPr lvl="1"/>
            <a:r>
              <a:rPr lang="en-US" dirty="0"/>
              <a:t>Extractive – Use portions of source text to build summary</a:t>
            </a:r>
          </a:p>
          <a:p>
            <a:pPr lvl="1"/>
            <a:r>
              <a:rPr lang="en-US" dirty="0"/>
              <a:t>Abstractive – Generate new text summarizing document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5D6284-17B4-4DDA-BBBB-7B0CA1842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38" y="3179841"/>
            <a:ext cx="50673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5507E0-36F9-43C2-8F31-CD572F254745}"/>
              </a:ext>
            </a:extLst>
          </p:cNvPr>
          <p:cNvSpPr txBox="1"/>
          <p:nvPr/>
        </p:nvSpPr>
        <p:spPr>
          <a:xfrm>
            <a:off x="1806497" y="5532614"/>
            <a:ext cx="8108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https://medium.com/@ondenyi.eric/extractive-text-summarization-techniques-with-sumy-3d3b127a0a32</a:t>
            </a:r>
          </a:p>
        </p:txBody>
      </p:sp>
    </p:spTree>
    <p:extLst>
      <p:ext uri="{BB962C8B-B14F-4D97-AF65-F5344CB8AC3E}">
        <p14:creationId xmlns:p14="http://schemas.microsoft.com/office/powerpoint/2010/main" val="299161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8D8D-4149-4034-A40C-23D621A2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4A5B-60CC-4808-9C05-961D5496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07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Extracted question answering</a:t>
            </a:r>
          </a:p>
          <a:p>
            <a:r>
              <a:rPr lang="en-US" sz="2400" dirty="0"/>
              <a:t>Given a question related to a passage, find the answer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14E98-86D2-41D2-B4DA-3AA063E0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24" y="2558650"/>
            <a:ext cx="6991053" cy="3663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29932F-B2CF-4084-AF4E-4F98A5251AE0}"/>
              </a:ext>
            </a:extLst>
          </p:cNvPr>
          <p:cNvSpPr txBox="1"/>
          <p:nvPr/>
        </p:nvSpPr>
        <p:spPr>
          <a:xfrm>
            <a:off x="2494676" y="6231265"/>
            <a:ext cx="6096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Yoon W, Jackson R, Kang J, </a:t>
            </a:r>
            <a:r>
              <a:rPr lang="en-US" sz="1400" dirty="0" err="1"/>
              <a:t>Lagerberg</a:t>
            </a:r>
            <a:r>
              <a:rPr lang="en-US" sz="1400" dirty="0"/>
              <a:t> A. Sequence Tagging for Biomedical Extractive Question Answering. </a:t>
            </a:r>
            <a:r>
              <a:rPr lang="en-US" sz="1400" dirty="0" err="1"/>
              <a:t>arXiv</a:t>
            </a:r>
            <a:r>
              <a:rPr lang="en-US" sz="1400" dirty="0"/>
              <a:t> preprint arXiv:2104.07535. 2021 Apr 15.</a:t>
            </a:r>
          </a:p>
        </p:txBody>
      </p:sp>
    </p:spTree>
    <p:extLst>
      <p:ext uri="{BB962C8B-B14F-4D97-AF65-F5344CB8AC3E}">
        <p14:creationId xmlns:p14="http://schemas.microsoft.com/office/powerpoint/2010/main" val="199025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B7DA-8BAB-435F-9B1D-D9CB219F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0BF2-4D01-42CE-ADDE-B649DAED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errors in speech recognition</a:t>
            </a:r>
          </a:p>
          <a:p>
            <a:r>
              <a:rPr lang="en-US" dirty="0"/>
              <a:t>Chunking text into topically relevant sections</a:t>
            </a:r>
          </a:p>
          <a:p>
            <a:r>
              <a:rPr lang="en-US" dirty="0"/>
              <a:t>and many more…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771BA-22E2-4691-9FBE-C3FCDF172305}"/>
              </a:ext>
            </a:extLst>
          </p:cNvPr>
          <p:cNvSpPr txBox="1"/>
          <p:nvPr/>
        </p:nvSpPr>
        <p:spPr>
          <a:xfrm>
            <a:off x="766721" y="5788680"/>
            <a:ext cx="7576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 Z, Wang Z, Wei W, Feng S, Mao X, Jiang S. A Survey on Recent Advances in Sequence Labeling from Deep Learning Models. </a:t>
            </a:r>
            <a:r>
              <a:rPr lang="en-US" sz="1400" dirty="0" err="1"/>
              <a:t>arXiv</a:t>
            </a:r>
            <a:r>
              <a:rPr lang="en-US" sz="1400" dirty="0"/>
              <a:t> e-prints. 2020 Nov:arXiv-2011.</a:t>
            </a:r>
          </a:p>
        </p:txBody>
      </p:sp>
    </p:spTree>
    <p:extLst>
      <p:ext uri="{BB962C8B-B14F-4D97-AF65-F5344CB8AC3E}">
        <p14:creationId xmlns:p14="http://schemas.microsoft.com/office/powerpoint/2010/main" val="245292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770</Words>
  <Application>Microsoft Office PowerPoint</Application>
  <PresentationFormat>Widescreen</PresentationFormat>
  <Paragraphs>139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</vt:lpstr>
      <vt:lpstr>Office Theme</vt:lpstr>
      <vt:lpstr>Sequence tagging</vt:lpstr>
      <vt:lpstr>Sequence Tagging</vt:lpstr>
      <vt:lpstr>Named Entity Recognition (NER)</vt:lpstr>
      <vt:lpstr>Part of Speech (POS) Tagging</vt:lpstr>
      <vt:lpstr>Medical Concept Extraction</vt:lpstr>
      <vt:lpstr>Medication Disposition &amp; Adverse Drug Interaction</vt:lpstr>
      <vt:lpstr>Extractive summarization</vt:lpstr>
      <vt:lpstr>Question Answering</vt:lpstr>
      <vt:lpstr>Many other problems</vt:lpstr>
      <vt:lpstr>Tokens vs. Spans</vt:lpstr>
      <vt:lpstr>Discrete modeling</vt:lpstr>
      <vt:lpstr>Conditional random fields (CRF)</vt:lpstr>
      <vt:lpstr>CRF</vt:lpstr>
      <vt:lpstr>(Shallower) neural networks</vt:lpstr>
      <vt:lpstr>LSTM+CRF</vt:lpstr>
      <vt:lpstr>Deep neural networks</vt:lpstr>
      <vt:lpstr>Parameter case study</vt:lpstr>
      <vt:lpstr>CRF</vt:lpstr>
      <vt:lpstr>LSTM+CRF</vt:lpstr>
      <vt:lpstr>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tagging</dc:title>
  <dc:creator>Kevin Lybarger</dc:creator>
  <cp:lastModifiedBy>Kevin Lybarger</cp:lastModifiedBy>
  <cp:revision>37</cp:revision>
  <dcterms:created xsi:type="dcterms:W3CDTF">2021-10-28T02:00:46Z</dcterms:created>
  <dcterms:modified xsi:type="dcterms:W3CDTF">2021-10-29T15:00:53Z</dcterms:modified>
</cp:coreProperties>
</file>