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7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4488-E2DE-427E-A840-7CAC426F6F7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3AB60-D172-4A9B-9E75-6A0428CF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5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FE1DAE-7E8E-41ED-B47A-12752E8F0C77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7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9BF2-85C4-45AA-8591-EAEC5DB4B0AD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1FE-28C1-4B6B-94E2-8515DF493C24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E261-866E-424A-B139-83F7BA8F5636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DAC7EC-F22D-4A04-BDB2-B04C9F53E8D9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225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140-2B40-4F1C-823E-71334DAF01D4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4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95D0-6168-4D95-8877-12E9A74C6142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1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C64-70BB-40E6-AB2B-695F6DE3CBC7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8FE0-E8D6-4546-814D-913258E1E3D6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C0F9C0-9063-411C-9C68-18F79ADA09BB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450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F8CCBF-9FD3-4FA8-9287-DC494647103A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B6A08-B1EC-4FA7-9F18-3E156378CAAC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7D6BFE-4405-4EC6-8B8C-2975E1D843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85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Turn detection in conversational AI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 smtClean="0"/>
              <a:t>Zahra </a:t>
            </a:r>
            <a:r>
              <a:rPr lang="en-US" cap="none" dirty="0" err="1" smtClean="0"/>
              <a:t>Sayedi</a:t>
            </a:r>
            <a:r>
              <a:rPr lang="en-US" cap="none" dirty="0" smtClean="0"/>
              <a:t> </a:t>
            </a:r>
            <a:r>
              <a:rPr lang="en-US" dirty="0" smtClean="0"/>
              <a:t>– 97722104</a:t>
            </a:r>
          </a:p>
          <a:p>
            <a:r>
              <a:rPr lang="en-US" cap="none" dirty="0" smtClean="0"/>
              <a:t>Amin </a:t>
            </a:r>
            <a:r>
              <a:rPr lang="en-US" cap="none" dirty="0" err="1" smtClean="0"/>
              <a:t>Pourdabiri</a:t>
            </a:r>
            <a:r>
              <a:rPr lang="en-US" cap="none" dirty="0" smtClean="0"/>
              <a:t> </a:t>
            </a:r>
            <a:r>
              <a:rPr lang="en-US" dirty="0" smtClean="0"/>
              <a:t>– 97722041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further </a:t>
            </a:r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this model to tag </a:t>
            </a:r>
            <a:r>
              <a:rPr lang="en-US" sz="2400" dirty="0" err="1" smtClean="0"/>
              <a:t>OpenSubtitle</a:t>
            </a:r>
            <a:r>
              <a:rPr lang="en-US" sz="2400" dirty="0" smtClean="0"/>
              <a:t> dataset</a:t>
            </a:r>
          </a:p>
          <a:p>
            <a:pPr lvl="1"/>
            <a:r>
              <a:rPr lang="en-US" sz="2200" dirty="0" smtClean="0"/>
              <a:t>We may need multimodal representations to improve our model</a:t>
            </a:r>
          </a:p>
          <a:p>
            <a:r>
              <a:rPr lang="en-US" sz="2400" dirty="0" smtClean="0"/>
              <a:t>Use that dataset to train a </a:t>
            </a:r>
            <a:r>
              <a:rPr lang="en-US" sz="2400" dirty="0" err="1" smtClean="0"/>
              <a:t>chatbot</a:t>
            </a:r>
            <a:endParaRPr lang="en-US" sz="2400" dirty="0" smtClean="0"/>
          </a:p>
          <a:p>
            <a:r>
              <a:rPr lang="en-US" sz="2400" dirty="0" smtClean="0"/>
              <a:t>Note that it may </a:t>
            </a:r>
            <a:r>
              <a:rPr lang="en-US" sz="2400" dirty="0" err="1" smtClean="0"/>
              <a:t>overfit</a:t>
            </a:r>
            <a:r>
              <a:rPr lang="en-US" sz="2400" dirty="0" smtClean="0"/>
              <a:t> to </a:t>
            </a:r>
            <a:r>
              <a:rPr lang="en-US" sz="2400" dirty="0" err="1" smtClean="0"/>
              <a:t>OpenSubtitle</a:t>
            </a:r>
            <a:r>
              <a:rPr lang="en-US" sz="2400" dirty="0" smtClean="0"/>
              <a:t>!!!</a:t>
            </a:r>
            <a:endParaRPr lang="en-US" sz="2400" dirty="0"/>
          </a:p>
          <a:p>
            <a:pPr lvl="1"/>
            <a:r>
              <a:rPr lang="en-US" sz="2200" dirty="0" smtClean="0"/>
              <a:t>And it may not! (Because of its conversation-based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smtClean="0"/>
              <a:t>Thank you for your attention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Any questions?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History of our idea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2286000"/>
            <a:ext cx="7188200" cy="3594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79473" y="2584754"/>
            <a:ext cx="3751496" cy="168849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err="1" smtClean="0"/>
              <a:t>Opensubtitle</a:t>
            </a:r>
            <a:r>
              <a:rPr lang="en-US" sz="2800" dirty="0" smtClean="0"/>
              <a:t> dataset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8" y="6732"/>
            <a:ext cx="5703926" cy="6851268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9942434" y="6375679"/>
            <a:ext cx="1487566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Our used 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8" y="2106798"/>
            <a:ext cx="10178322" cy="84777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SwDA</a:t>
            </a:r>
            <a:r>
              <a:rPr lang="en-US" sz="2400" dirty="0" smtClean="0"/>
              <a:t> (</a:t>
            </a:r>
            <a:r>
              <a:rPr lang="en-US" sz="2400" dirty="0"/>
              <a:t>Switchboard Dialog Act </a:t>
            </a:r>
            <a:r>
              <a:rPr lang="en-US" sz="2400" dirty="0" smtClean="0"/>
              <a:t>Corpus)</a:t>
            </a:r>
          </a:p>
          <a:p>
            <a:r>
              <a:rPr lang="en-US" sz="2400" dirty="0" smtClean="0"/>
              <a:t>Consists of THOUSANDS of telephone speech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73" y="3186851"/>
            <a:ext cx="9755132" cy="34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Dataset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Changing “caller” values to match our problem</a:t>
            </a:r>
          </a:p>
          <a:p>
            <a:r>
              <a:rPr lang="en-US" sz="2400" dirty="0" smtClean="0"/>
              <a:t>Using only “</a:t>
            </a:r>
            <a:r>
              <a:rPr lang="en-US" sz="2400" dirty="0" err="1" smtClean="0"/>
              <a:t>clean_text</a:t>
            </a:r>
            <a:r>
              <a:rPr lang="en-US" sz="2400" dirty="0" smtClean="0"/>
              <a:t>” column for further processing</a:t>
            </a:r>
          </a:p>
          <a:p>
            <a:r>
              <a:rPr lang="en-US" sz="2400" dirty="0" smtClean="0"/>
              <a:t>Preprocessing texts to fit them with turn detection task!</a:t>
            </a:r>
          </a:p>
          <a:p>
            <a:pPr lvl="1"/>
            <a:r>
              <a:rPr lang="en-US" sz="2200" dirty="0" smtClean="0"/>
              <a:t>A little different with normal text preprocessing</a:t>
            </a:r>
          </a:p>
          <a:p>
            <a:pPr lvl="1"/>
            <a:r>
              <a:rPr lang="en-US" sz="2200" dirty="0" smtClean="0"/>
              <a:t>For example we don’t delete punctuation marks like: ! ? .</a:t>
            </a:r>
          </a:p>
          <a:p>
            <a:pPr lvl="1"/>
            <a:r>
              <a:rPr lang="en-US" sz="2200" dirty="0" smtClean="0"/>
              <a:t>We need some postfixes or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Feature engineering tasks</a:t>
            </a:r>
          </a:p>
          <a:p>
            <a:pPr lvl="1"/>
            <a:r>
              <a:rPr lang="en-US" sz="2200" dirty="0" err="1" smtClean="0"/>
              <a:t>PoS</a:t>
            </a:r>
            <a:r>
              <a:rPr lang="en-US" sz="2200" dirty="0" smtClean="0"/>
              <a:t>-Tag</a:t>
            </a:r>
          </a:p>
          <a:p>
            <a:pPr lvl="1"/>
            <a:r>
              <a:rPr lang="en-US" sz="2200" dirty="0" smtClean="0"/>
              <a:t>Unigram</a:t>
            </a:r>
          </a:p>
          <a:p>
            <a:pPr lvl="1"/>
            <a:r>
              <a:rPr lang="en-US" sz="2200" dirty="0" smtClean="0"/>
              <a:t>Bigram</a:t>
            </a:r>
          </a:p>
          <a:p>
            <a:pPr lvl="1"/>
            <a:r>
              <a:rPr lang="en-US" sz="2200" dirty="0" err="1" smtClean="0"/>
              <a:t>BoW</a:t>
            </a:r>
            <a:r>
              <a:rPr lang="en-US" sz="2200" dirty="0" smtClean="0"/>
              <a:t> (Bag of Words)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sz="2200" dirty="0"/>
              <a:t>Using one or more of these tasks</a:t>
            </a:r>
          </a:p>
          <a:p>
            <a:pPr lvl="1"/>
            <a:r>
              <a:rPr lang="en-US" sz="2200" dirty="0"/>
              <a:t>Combining them based on our turn detection task (modified </a:t>
            </a:r>
            <a:r>
              <a:rPr lang="en-US" sz="2200" dirty="0" smtClean="0"/>
              <a:t>feature engineering)</a:t>
            </a:r>
            <a:endParaRPr lang="en-US" sz="22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Our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first we ran basic classification methods</a:t>
            </a:r>
          </a:p>
          <a:p>
            <a:r>
              <a:rPr lang="en-US" sz="2400" dirty="0" smtClean="0"/>
              <a:t>In this course:</a:t>
            </a:r>
          </a:p>
          <a:p>
            <a:pPr lvl="1"/>
            <a:r>
              <a:rPr lang="en-US" sz="2200" dirty="0"/>
              <a:t>BERT</a:t>
            </a:r>
          </a:p>
          <a:p>
            <a:pPr lvl="1"/>
            <a:r>
              <a:rPr lang="en-US" sz="2200" dirty="0"/>
              <a:t>LSTM</a:t>
            </a:r>
          </a:p>
          <a:p>
            <a:pPr lvl="1"/>
            <a:r>
              <a:rPr lang="en-US" sz="2200" dirty="0" err="1"/>
              <a:t>BiLSTM</a:t>
            </a:r>
            <a:endParaRPr lang="en-US" sz="2200" dirty="0"/>
          </a:p>
          <a:p>
            <a:pPr lvl="1"/>
            <a:r>
              <a:rPr lang="en-US" sz="2200" dirty="0" err="1"/>
              <a:t>BiLSTM</a:t>
            </a:r>
            <a:r>
              <a:rPr lang="en-US" sz="2200" dirty="0"/>
              <a:t> with </a:t>
            </a:r>
            <a:r>
              <a:rPr lang="en-US" sz="2200" dirty="0" smtClean="0"/>
              <a:t>Attention</a:t>
            </a:r>
            <a:endParaRPr lang="en-US" sz="2200" dirty="0"/>
          </a:p>
          <a:p>
            <a:r>
              <a:rPr lang="en-US" sz="2400" dirty="0" smtClean="0"/>
              <a:t>Note that we used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like </a:t>
            </a:r>
            <a:r>
              <a:rPr lang="en-US" sz="2400" dirty="0" err="1" smtClean="0"/>
              <a:t>GloVe</a:t>
            </a:r>
            <a:r>
              <a:rPr lang="en-US" sz="2400" dirty="0" smtClean="0"/>
              <a:t> in addition to these </a:t>
            </a:r>
            <a:r>
              <a:rPr lang="en-US" sz="2400" dirty="0"/>
              <a:t>m</a:t>
            </a:r>
            <a:r>
              <a:rPr lang="en-US" sz="2400" dirty="0" smtClean="0"/>
              <a:t>ethods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Our results up to 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majority baseline was 52%</a:t>
            </a:r>
          </a:p>
          <a:p>
            <a:pPr lvl="1"/>
            <a:r>
              <a:rPr lang="en-US" sz="2200" dirty="0" smtClean="0"/>
              <a:t>It means that 52% of tags were “</a:t>
            </a:r>
            <a:r>
              <a:rPr lang="en-US" sz="2200" dirty="0"/>
              <a:t>D</a:t>
            </a:r>
            <a:r>
              <a:rPr lang="en-US" sz="2200" dirty="0" smtClean="0"/>
              <a:t>on’t change or New”</a:t>
            </a:r>
          </a:p>
          <a:p>
            <a:r>
              <a:rPr lang="en-US" sz="2400" dirty="0" smtClean="0"/>
              <a:t>All of the reported accuracies are based on </a:t>
            </a:r>
            <a:r>
              <a:rPr lang="en-US" sz="2400" dirty="0" err="1" smtClean="0"/>
              <a:t>SwDA</a:t>
            </a:r>
            <a:r>
              <a:rPr lang="en-US" sz="2400" dirty="0" smtClean="0"/>
              <a:t> dataset</a:t>
            </a:r>
          </a:p>
          <a:p>
            <a:pPr lvl="1"/>
            <a:r>
              <a:rPr lang="en-US" sz="2200" dirty="0" smtClean="0"/>
              <a:t>BERT: 64%</a:t>
            </a:r>
            <a:endParaRPr lang="en-US" sz="2200" dirty="0"/>
          </a:p>
          <a:p>
            <a:pPr lvl="1"/>
            <a:r>
              <a:rPr lang="en-US" sz="2200" dirty="0" smtClean="0"/>
              <a:t>LSTM: 70%</a:t>
            </a:r>
          </a:p>
          <a:p>
            <a:pPr lvl="1"/>
            <a:r>
              <a:rPr lang="en-US" sz="2200" dirty="0" err="1" smtClean="0"/>
              <a:t>BiLSTM</a:t>
            </a:r>
            <a:r>
              <a:rPr lang="en-US" sz="2200" dirty="0" smtClean="0"/>
              <a:t>: 83%</a:t>
            </a:r>
          </a:p>
          <a:p>
            <a:pPr lvl="1"/>
            <a:r>
              <a:rPr lang="en-US" sz="2200" dirty="0" err="1" smtClean="0"/>
              <a:t>BiLSTM</a:t>
            </a:r>
            <a:r>
              <a:rPr lang="en-US" sz="2200" dirty="0" smtClean="0"/>
              <a:t> with Attention: 86%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Besides…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made a tagged dataset of </a:t>
            </a:r>
            <a:r>
              <a:rPr lang="en-US" sz="2400" dirty="0" err="1" smtClean="0"/>
              <a:t>OpenSubtitle</a:t>
            </a:r>
            <a:endParaRPr lang="en-US" sz="2400" dirty="0" smtClean="0"/>
          </a:p>
          <a:p>
            <a:r>
              <a:rPr lang="en-US" sz="2400" dirty="0" smtClean="0"/>
              <a:t>They were about 1000 sentences</a:t>
            </a:r>
            <a:endParaRPr lang="en-US" sz="2400" dirty="0"/>
          </a:p>
          <a:p>
            <a:r>
              <a:rPr lang="en-US" sz="2400" dirty="0" smtClean="0"/>
              <a:t>We used them to evaluate our trained model of </a:t>
            </a:r>
            <a:r>
              <a:rPr lang="en-US" sz="2400" dirty="0" err="1" smtClean="0"/>
              <a:t>SwDA</a:t>
            </a:r>
            <a:endParaRPr lang="en-US" sz="2400" dirty="0" smtClean="0"/>
          </a:p>
          <a:p>
            <a:r>
              <a:rPr lang="en-US" sz="2400" dirty="0" smtClean="0"/>
              <a:t>Our best model did not bad!!!</a:t>
            </a:r>
          </a:p>
          <a:p>
            <a:r>
              <a:rPr lang="en-US" sz="2400" dirty="0" smtClean="0"/>
              <a:t>The “LSTM with attention” model got about 70% accuracy</a:t>
            </a:r>
          </a:p>
          <a:p>
            <a:pPr lvl="1"/>
            <a:r>
              <a:rPr lang="en-US" sz="2200" dirty="0" smtClean="0"/>
              <a:t>It might </a:t>
            </a:r>
            <a:r>
              <a:rPr lang="en-US" sz="2200" dirty="0" err="1" smtClean="0"/>
              <a:t>overfit</a:t>
            </a:r>
            <a:r>
              <a:rPr lang="en-US" sz="2200" dirty="0" smtClean="0"/>
              <a:t> to </a:t>
            </a:r>
            <a:r>
              <a:rPr lang="en-US" sz="2200" dirty="0" err="1" smtClean="0"/>
              <a:t>SwDA</a:t>
            </a:r>
            <a:r>
              <a:rPr lang="en-US" sz="2200" dirty="0" smtClean="0"/>
              <a:t> (It might come in handy with bigger dataset!)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6BFE-4405-4EC6-8B8C-2975E1D84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138</TotalTime>
  <Words>336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Wingdings</vt:lpstr>
      <vt:lpstr>Badge</vt:lpstr>
      <vt:lpstr>Turn detection in conversational AI</vt:lpstr>
      <vt:lpstr>History of our idea </vt:lpstr>
      <vt:lpstr>Opensubtitle dataset</vt:lpstr>
      <vt:lpstr>Our used dataset</vt:lpstr>
      <vt:lpstr>Dataset modification</vt:lpstr>
      <vt:lpstr>At the beginning</vt:lpstr>
      <vt:lpstr>Our experiments</vt:lpstr>
      <vt:lpstr>Our results up to now </vt:lpstr>
      <vt:lpstr>Besides…</vt:lpstr>
      <vt:lpstr>further more…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Shadow</cp:lastModifiedBy>
  <cp:revision>52</cp:revision>
  <dcterms:created xsi:type="dcterms:W3CDTF">2019-07-15T20:48:25Z</dcterms:created>
  <dcterms:modified xsi:type="dcterms:W3CDTF">2019-07-15T23:07:04Z</dcterms:modified>
</cp:coreProperties>
</file>