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56" r:id="rId2"/>
    <p:sldId id="490" r:id="rId3"/>
    <p:sldId id="484" r:id="rId4"/>
    <p:sldId id="485" r:id="rId5"/>
    <p:sldId id="486" r:id="rId6"/>
    <p:sldId id="491" r:id="rId7"/>
    <p:sldId id="492" r:id="rId8"/>
    <p:sldId id="487" r:id="rId9"/>
    <p:sldId id="488" r:id="rId10"/>
    <p:sldId id="489" r:id="rId11"/>
    <p:sldId id="438" r:id="rId12"/>
    <p:sldId id="439" r:id="rId13"/>
  </p:sldIdLst>
  <p:sldSz cx="9144000" cy="6858000" type="screen4x3"/>
  <p:notesSz cx="6794500" cy="9931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E60000"/>
    <a:srgbClr val="0000FF"/>
    <a:srgbClr val="003399"/>
    <a:srgbClr val="3333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8136" autoAdjust="0"/>
  </p:normalViewPr>
  <p:slideViewPr>
    <p:cSldViewPr snapToObjects="1">
      <p:cViewPr varScale="1">
        <p:scale>
          <a:sx n="78" d="100"/>
          <a:sy n="78" d="100"/>
        </p:scale>
        <p:origin x="1368" y="91"/>
      </p:cViewPr>
      <p:guideLst>
        <p:guide orient="horz" pos="431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3356" y="-48"/>
      </p:cViewPr>
      <p:guideLst>
        <p:guide orient="horz" pos="3224"/>
        <p:guide pos="2236"/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7572"/>
          </a:xfrm>
          <a:prstGeom prst="rect">
            <a:avLst/>
          </a:prstGeom>
        </p:spPr>
        <p:txBody>
          <a:bodyPr vert="horz" lIns="93781" tIns="46890" rIns="93781" bIns="468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496" y="0"/>
            <a:ext cx="2944486" cy="497572"/>
          </a:xfrm>
          <a:prstGeom prst="rect">
            <a:avLst/>
          </a:prstGeom>
        </p:spPr>
        <p:txBody>
          <a:bodyPr vert="horz" lIns="93781" tIns="46890" rIns="93781" bIns="4689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01FD995-C85A-42F9-8E3C-CA02095C6F7A}" type="datetimeFigureOut">
              <a:rPr lang="fr-CH"/>
              <a:pPr>
                <a:defRPr/>
              </a:pPr>
              <a:t>30.01.2017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288"/>
            <a:ext cx="2944486" cy="497571"/>
          </a:xfrm>
          <a:prstGeom prst="rect">
            <a:avLst/>
          </a:prstGeom>
        </p:spPr>
        <p:txBody>
          <a:bodyPr vert="horz" lIns="93781" tIns="46890" rIns="93781" bIns="468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496" y="9432288"/>
            <a:ext cx="2944486" cy="497571"/>
          </a:xfrm>
          <a:prstGeom prst="rect">
            <a:avLst/>
          </a:prstGeom>
        </p:spPr>
        <p:txBody>
          <a:bodyPr vert="horz" lIns="93781" tIns="46890" rIns="93781" bIns="4689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789FAB2-7562-41E1-B183-7A6ACBECF826}" type="slidenum">
              <a:rPr lang="fr-CH"/>
              <a:pPr>
                <a:defRPr/>
              </a:pPr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60821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7572"/>
          </a:xfrm>
          <a:prstGeom prst="rect">
            <a:avLst/>
          </a:prstGeom>
        </p:spPr>
        <p:txBody>
          <a:bodyPr vert="horz" lIns="93256" tIns="46629" rIns="93256" bIns="466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496" y="0"/>
            <a:ext cx="2944486" cy="497572"/>
          </a:xfrm>
          <a:prstGeom prst="rect">
            <a:avLst/>
          </a:prstGeom>
        </p:spPr>
        <p:txBody>
          <a:bodyPr vert="horz" lIns="93256" tIns="46629" rIns="93256" bIns="466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063B43A-BDDE-4932-A178-BC792EDEC482}" type="datetimeFigureOut">
              <a:rPr lang="en-GB"/>
              <a:pPr>
                <a:defRPr/>
              </a:pPr>
              <a:t>30/01/2017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6125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6" tIns="46629" rIns="93256" bIns="46629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666" y="4718456"/>
            <a:ext cx="5433169" cy="4468898"/>
          </a:xfrm>
          <a:prstGeom prst="rect">
            <a:avLst/>
          </a:prstGeom>
        </p:spPr>
        <p:txBody>
          <a:bodyPr vert="horz" lIns="93256" tIns="46629" rIns="93256" bIns="4662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288"/>
            <a:ext cx="2944486" cy="497571"/>
          </a:xfrm>
          <a:prstGeom prst="rect">
            <a:avLst/>
          </a:prstGeom>
        </p:spPr>
        <p:txBody>
          <a:bodyPr vert="horz" lIns="93256" tIns="46629" rIns="93256" bIns="466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496" y="9432288"/>
            <a:ext cx="2944486" cy="497571"/>
          </a:xfrm>
          <a:prstGeom prst="rect">
            <a:avLst/>
          </a:prstGeom>
        </p:spPr>
        <p:txBody>
          <a:bodyPr vert="horz" lIns="93256" tIns="46629" rIns="93256" bIns="466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1B3706C-61F1-47E7-A8EE-087E5466F8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76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B84CD7-1456-4C86-B6D4-A8E614BDD54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0264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bertrand.dutoit@epfl.ch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1"/>
          <p:cNvSpPr>
            <a:spLocks noChangeArrowheads="1"/>
          </p:cNvSpPr>
          <p:nvPr userDrawn="1"/>
        </p:nvSpPr>
        <p:spPr bwMode="auto">
          <a:xfrm>
            <a:off x="611188" y="6381328"/>
            <a:ext cx="80292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it-IT" sz="1600" dirty="0" smtClean="0">
                <a:latin typeface="Calibri" pitchFamily="34" charset="0"/>
              </a:rPr>
              <a:t>Bertrand Dutoit,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EPFL </a:t>
            </a: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Applied Superconductivity </a:t>
            </a:r>
            <a:r>
              <a:rPr lang="en-GB" sz="1600" dirty="0" smtClean="0">
                <a:solidFill>
                  <a:srgbClr val="C00000"/>
                </a:solidFill>
                <a:latin typeface="Calibri" pitchFamily="34" charset="0"/>
              </a:rPr>
              <a:t>Group</a:t>
            </a:r>
            <a:r>
              <a:rPr lang="it-IT" sz="1600" dirty="0" smtClean="0">
                <a:latin typeface="Calibri" pitchFamily="34" charset="0"/>
              </a:rPr>
              <a:t>,</a:t>
            </a:r>
            <a:r>
              <a:rPr lang="it-IT" sz="1600" baseline="0" dirty="0" smtClean="0">
                <a:latin typeface="Calibri" pitchFamily="34" charset="0"/>
              </a:rPr>
              <a:t> </a:t>
            </a:r>
            <a:r>
              <a:rPr lang="it-IT" sz="1600" dirty="0" smtClean="0">
                <a:solidFill>
                  <a:srgbClr val="000000"/>
                </a:solidFill>
                <a:latin typeface="Calibri" pitchFamily="34" charset="0"/>
              </a:rPr>
              <a:t>Email</a:t>
            </a:r>
            <a:r>
              <a:rPr lang="it-IT" sz="1600" dirty="0">
                <a:solidFill>
                  <a:srgbClr val="000000"/>
                </a:solidFill>
                <a:latin typeface="Calibri" pitchFamily="34" charset="0"/>
              </a:rPr>
              <a:t>: </a:t>
            </a:r>
            <a:r>
              <a:rPr lang="it-IT" sz="1600" dirty="0" smtClean="0">
                <a:solidFill>
                  <a:srgbClr val="000000"/>
                </a:solidFill>
                <a:latin typeface="Calibri" pitchFamily="34" charset="0"/>
                <a:hlinkClick r:id="rId2"/>
              </a:rPr>
              <a:t>bertrand.dutoit@epfl.ch</a:t>
            </a:r>
            <a:r>
              <a:rPr lang="it-IT" sz="1600" baseline="0" dirty="0" smtClean="0">
                <a:solidFill>
                  <a:srgbClr val="000000"/>
                </a:solidFill>
                <a:latin typeface="Calibri" pitchFamily="34" charset="0"/>
              </a:rPr>
              <a:t> </a:t>
            </a:r>
            <a:endParaRPr lang="it-IT" sz="1600" dirty="0">
              <a:solidFill>
                <a:srgbClr val="00009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960948"/>
            <a:ext cx="7772400" cy="93610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49080"/>
            <a:ext cx="7772400" cy="41375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800" baseline="0">
                <a:solidFill>
                  <a:srgbClr val="3333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pic>
        <p:nvPicPr>
          <p:cNvPr id="7" name="Picture 4158" descr="image00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24744"/>
            <a:ext cx="4176464" cy="76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EPFL_LOG_RVB-96.TIF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445224"/>
            <a:ext cx="1584176" cy="76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5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525963"/>
          </a:xfrm>
        </p:spPr>
        <p:txBody>
          <a:bodyPr>
            <a:normAutofit/>
          </a:bodyPr>
          <a:lstStyle>
            <a:lvl1pPr>
              <a:defRPr sz="20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3" y="6356350"/>
            <a:ext cx="1584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6C032D-64E6-499C-BA96-317A4D37BA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447925" y="6356350"/>
            <a:ext cx="4716363" cy="365125"/>
          </a:xfrm>
          <a:prstGeom prst="rect">
            <a:avLst/>
          </a:prstGeo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r>
              <a:rPr lang="it-IT" dirty="0" smtClean="0"/>
              <a:t>Bertrand Dutoit, </a:t>
            </a:r>
            <a:r>
              <a:rPr lang="en-US" dirty="0" smtClean="0"/>
              <a:t>IEA HTS TCP </a:t>
            </a:r>
            <a:r>
              <a:rPr lang="en-US" dirty="0" err="1" smtClean="0"/>
              <a:t>ExCo</a:t>
            </a:r>
            <a:r>
              <a:rPr lang="en-US" dirty="0" smtClean="0"/>
              <a:t> Meeting, Milano, January 30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41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880121"/>
            <a:ext cx="8640960" cy="720079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8841"/>
            <a:ext cx="4244280" cy="2880320"/>
          </a:xfrm>
        </p:spPr>
        <p:txBody>
          <a:bodyPr>
            <a:normAutofit/>
          </a:bodyPr>
          <a:lstStyle>
            <a:lvl1pPr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3" y="6356350"/>
            <a:ext cx="1584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6C032D-64E6-499C-BA96-317A4D37BA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447925" y="6356350"/>
            <a:ext cx="4716363" cy="365125"/>
          </a:xfrm>
          <a:prstGeom prst="rect">
            <a:avLst/>
          </a:prstGeo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r>
              <a:rPr lang="it-IT" dirty="0" smtClean="0"/>
              <a:t>Bertrand Dutoit, </a:t>
            </a:r>
            <a:r>
              <a:rPr lang="en-US" dirty="0" smtClean="0"/>
              <a:t>IEA HTS TCP </a:t>
            </a:r>
            <a:r>
              <a:rPr lang="en-US" dirty="0" err="1" smtClean="0"/>
              <a:t>ExCo</a:t>
            </a:r>
            <a:r>
              <a:rPr lang="en-US" dirty="0" smtClean="0"/>
              <a:t> Meeting, Milano, January 30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769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251520" y="1988841"/>
            <a:ext cx="4244280" cy="2880320"/>
          </a:xfrm>
        </p:spPr>
        <p:txBody>
          <a:bodyPr>
            <a:normAutofit/>
          </a:bodyPr>
          <a:lstStyle>
            <a:lvl1pPr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251520" y="880121"/>
            <a:ext cx="8640960" cy="720079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4648200" y="1988840"/>
            <a:ext cx="4244280" cy="2880320"/>
          </a:xfrm>
        </p:spPr>
        <p:txBody>
          <a:bodyPr>
            <a:normAutofit/>
          </a:bodyPr>
          <a:lstStyle>
            <a:lvl1pPr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3" y="6356350"/>
            <a:ext cx="1584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6C032D-64E6-499C-BA96-317A4D37BA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447925" y="6356350"/>
            <a:ext cx="4716363" cy="365125"/>
          </a:xfrm>
          <a:prstGeom prst="rect">
            <a:avLst/>
          </a:prstGeo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r>
              <a:rPr lang="it-IT" dirty="0" smtClean="0"/>
              <a:t>Bertrand Dutoit, </a:t>
            </a:r>
            <a:r>
              <a:rPr lang="en-US" dirty="0" smtClean="0"/>
              <a:t>IEA HTS TCP </a:t>
            </a:r>
            <a:r>
              <a:rPr lang="en-US" dirty="0" err="1" smtClean="0"/>
              <a:t>ExCo</a:t>
            </a:r>
            <a:r>
              <a:rPr lang="en-US" dirty="0" smtClean="0"/>
              <a:t> Meeting, Milano, January 30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995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3" y="6356350"/>
            <a:ext cx="1584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6C032D-64E6-499C-BA96-317A4D37BA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447925" y="6356350"/>
            <a:ext cx="4716363" cy="365125"/>
          </a:xfrm>
          <a:prstGeom prst="rect">
            <a:avLst/>
          </a:prstGeo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r>
              <a:rPr lang="it-IT" dirty="0" smtClean="0"/>
              <a:t>Bertrand Dutoit, </a:t>
            </a:r>
            <a:r>
              <a:rPr lang="en-US" dirty="0" smtClean="0"/>
              <a:t>IEA HTS TCP </a:t>
            </a:r>
            <a:r>
              <a:rPr lang="en-US" dirty="0" err="1" smtClean="0"/>
              <a:t>ExCo</a:t>
            </a:r>
            <a:r>
              <a:rPr lang="en-US" dirty="0" smtClean="0"/>
              <a:t> Meeting, Milano, January 30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47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5" y="115888"/>
            <a:ext cx="7904163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160463"/>
            <a:ext cx="86423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3" y="6356350"/>
            <a:ext cx="1584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6C032D-64E6-499C-BA96-317A4D37BA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0825" y="684213"/>
            <a:ext cx="8642350" cy="0"/>
          </a:xfrm>
          <a:prstGeom prst="line">
            <a:avLst/>
          </a:prstGeom>
          <a:ln w="38100">
            <a:solidFill>
              <a:srgbClr val="E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8" descr="EPFL_LOG_RVB-55.T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115888"/>
            <a:ext cx="684212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447925" y="6356350"/>
            <a:ext cx="4716363" cy="365125"/>
          </a:xfrm>
          <a:prstGeom prst="rect">
            <a:avLst/>
          </a:prstGeo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r>
              <a:rPr lang="it-IT" dirty="0" smtClean="0"/>
              <a:t>Bertrand Dutoit, </a:t>
            </a:r>
            <a:r>
              <a:rPr lang="en-US" dirty="0" smtClean="0"/>
              <a:t>IEA HTS TCP </a:t>
            </a:r>
            <a:r>
              <a:rPr lang="en-US" dirty="0" err="1" smtClean="0"/>
              <a:t>ExCo</a:t>
            </a:r>
            <a:r>
              <a:rPr lang="en-US" dirty="0" smtClean="0"/>
              <a:t> Meeting, Milano, January 30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it-IT" dirty="0"/>
          </a:p>
        </p:txBody>
      </p:sp>
      <p:pic>
        <p:nvPicPr>
          <p:cNvPr id="9" name="Picture 4158" descr="image003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6343111"/>
            <a:ext cx="2160240" cy="39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4" r:id="rId2"/>
    <p:sldLayoutId id="2147483715" r:id="rId3"/>
    <p:sldLayoutId id="2147483716" r:id="rId4"/>
    <p:sldLayoutId id="2147483717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E60000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E6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pc.epfl.ch/" TargetMode="External"/><Relationship Id="rId2" Type="http://schemas.openxmlformats.org/officeDocument/2006/relationships/hyperlink" Target="http://www.manep.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liedsc.epfl.ch/" TargetMode="External"/><Relationship Id="rId4" Type="http://schemas.openxmlformats.org/officeDocument/2006/relationships/hyperlink" Target="http://dqmp.unige.ch/senato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dqmp.unige.ch/senato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4"/>
          <p:cNvSpPr>
            <a:spLocks noGrp="1"/>
          </p:cNvSpPr>
          <p:nvPr>
            <p:ph type="subTitle" idx="1"/>
          </p:nvPr>
        </p:nvSpPr>
        <p:spPr>
          <a:xfrm>
            <a:off x="670039" y="4653136"/>
            <a:ext cx="7772400" cy="504056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</a:pPr>
            <a:endParaRPr lang="en-US" sz="2800" noProof="0" dirty="0" smtClean="0">
              <a:solidFill>
                <a:srgbClr val="C0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5900" y="2457450"/>
            <a:ext cx="8677275" cy="2483718"/>
          </a:xfrm>
        </p:spPr>
        <p:txBody>
          <a:bodyPr rtlCol="0">
            <a:noAutofit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Activities in Switzerland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IEA </a:t>
            </a:r>
            <a:r>
              <a:rPr lang="en-US" sz="2800" dirty="0"/>
              <a:t>HTS TCP </a:t>
            </a:r>
            <a:r>
              <a:rPr lang="en-US" sz="2800" dirty="0" err="1"/>
              <a:t>ExCo</a:t>
            </a:r>
            <a:r>
              <a:rPr lang="en-US" sz="2800" dirty="0"/>
              <a:t> </a:t>
            </a:r>
            <a:r>
              <a:rPr lang="en-US" sz="2800" dirty="0" smtClean="0"/>
              <a:t>Meeting</a:t>
            </a:r>
            <a:br>
              <a:rPr lang="en-US" sz="2800" dirty="0" smtClean="0"/>
            </a:br>
            <a:r>
              <a:rPr lang="en-US" sz="2800" dirty="0" smtClean="0"/>
              <a:t>Milano,  January </a:t>
            </a:r>
            <a:r>
              <a:rPr lang="en-US" sz="2800" dirty="0"/>
              <a:t>30</a:t>
            </a:r>
            <a:r>
              <a:rPr lang="en-US" sz="2800" baseline="30000" dirty="0"/>
              <a:t>th</a:t>
            </a:r>
            <a:r>
              <a:rPr lang="en-US" sz="2800" dirty="0"/>
              <a:t> 2017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2800" dirty="0"/>
              <a:t>EPF Lausanne, </a:t>
            </a:r>
            <a:r>
              <a:rPr lang="fr-CH" sz="2800" dirty="0" smtClean="0"/>
              <a:t>Group </a:t>
            </a:r>
            <a:r>
              <a:rPr lang="fr-CH" sz="2800" dirty="0"/>
              <a:t>of </a:t>
            </a:r>
            <a:r>
              <a:rPr lang="fr-CH" sz="2800" dirty="0" err="1" smtClean="0"/>
              <a:t>Applied</a:t>
            </a:r>
            <a:r>
              <a:rPr lang="fr-CH" sz="2800" dirty="0" smtClean="0"/>
              <a:t> </a:t>
            </a:r>
            <a:r>
              <a:rPr lang="fr-CH" sz="2800" dirty="0" err="1" smtClean="0"/>
              <a:t>Superconductivity</a:t>
            </a:r>
            <a:endParaRPr lang="fr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525963"/>
          </a:xfrm>
        </p:spPr>
        <p:txBody>
          <a:bodyPr/>
          <a:lstStyle/>
          <a:p>
            <a:r>
              <a:rPr lang="fr-CH" dirty="0" err="1" smtClean="0"/>
              <a:t>Conductor</a:t>
            </a:r>
            <a:r>
              <a:rPr lang="fr-CH" dirty="0" smtClean="0"/>
              <a:t> </a:t>
            </a:r>
            <a:r>
              <a:rPr lang="fr-CH" dirty="0" err="1" smtClean="0"/>
              <a:t>characterization</a:t>
            </a:r>
            <a:endParaRPr lang="fr-CH" dirty="0" smtClean="0"/>
          </a:p>
          <a:p>
            <a:pPr lvl="1"/>
            <a:r>
              <a:rPr lang="fr-CH" dirty="0" err="1" smtClean="0"/>
              <a:t>Fast</a:t>
            </a:r>
            <a:r>
              <a:rPr lang="fr-CH" dirty="0" smtClean="0"/>
              <a:t> </a:t>
            </a:r>
            <a:r>
              <a:rPr lang="fr-CH" dirty="0" err="1" smtClean="0"/>
              <a:t>pulsed</a:t>
            </a:r>
            <a:r>
              <a:rPr lang="fr-CH" dirty="0" smtClean="0"/>
              <a:t> </a:t>
            </a:r>
            <a:r>
              <a:rPr lang="fr-CH" dirty="0" err="1" smtClean="0"/>
              <a:t>quench</a:t>
            </a:r>
            <a:r>
              <a:rPr lang="fr-CH" dirty="0" smtClean="0"/>
              <a:t> and NZPV </a:t>
            </a:r>
            <a:r>
              <a:rPr lang="fr-CH" dirty="0" err="1" smtClean="0"/>
              <a:t>measurements</a:t>
            </a:r>
            <a:r>
              <a:rPr lang="fr-CH" dirty="0" smtClean="0"/>
              <a:t> (up to 3 kA, 5 – 500 ms)</a:t>
            </a:r>
          </a:p>
          <a:p>
            <a:pPr lvl="1"/>
            <a:r>
              <a:rPr lang="fr-CH" dirty="0" err="1" smtClean="0"/>
              <a:t>Ultrafast</a:t>
            </a:r>
            <a:r>
              <a:rPr lang="fr-CH" dirty="0" smtClean="0"/>
              <a:t> </a:t>
            </a:r>
            <a:r>
              <a:rPr lang="fr-CH" dirty="0" err="1" smtClean="0"/>
              <a:t>pulsed</a:t>
            </a:r>
            <a:r>
              <a:rPr lang="fr-CH" dirty="0" smtClean="0"/>
              <a:t> </a:t>
            </a:r>
            <a:r>
              <a:rPr lang="fr-CH" dirty="0" err="1"/>
              <a:t>quench</a:t>
            </a:r>
            <a:r>
              <a:rPr lang="fr-CH" dirty="0"/>
              <a:t> and NZPV </a:t>
            </a:r>
            <a:r>
              <a:rPr lang="fr-CH" dirty="0" err="1"/>
              <a:t>measurements</a:t>
            </a:r>
            <a:r>
              <a:rPr lang="fr-CH" dirty="0"/>
              <a:t> </a:t>
            </a:r>
            <a:r>
              <a:rPr lang="fr-CH" dirty="0" smtClean="0"/>
              <a:t>(up to 1.5 kA, 2 </a:t>
            </a:r>
            <a:r>
              <a:rPr lang="fr-CH" dirty="0"/>
              <a:t>– 500 </a:t>
            </a:r>
            <a:r>
              <a:rPr lang="fr-CH" dirty="0" smtClean="0"/>
              <a:t>µs</a:t>
            </a:r>
            <a:r>
              <a:rPr lang="fr-CH" dirty="0"/>
              <a:t>)</a:t>
            </a:r>
          </a:p>
          <a:p>
            <a:pPr lvl="1"/>
            <a:r>
              <a:rPr lang="fr-CH" dirty="0" err="1" smtClean="0"/>
              <a:t>Conductor</a:t>
            </a:r>
            <a:r>
              <a:rPr lang="fr-CH" dirty="0" smtClean="0"/>
              <a:t> -  </a:t>
            </a:r>
            <a:r>
              <a:rPr lang="fr-CH" dirty="0" err="1" smtClean="0"/>
              <a:t>nitrogen</a:t>
            </a:r>
            <a:r>
              <a:rPr lang="fr-CH" dirty="0" smtClean="0"/>
              <a:t> Bath   </a:t>
            </a:r>
            <a:r>
              <a:rPr lang="fr-CH" dirty="0" err="1" smtClean="0"/>
              <a:t>heat</a:t>
            </a:r>
            <a:r>
              <a:rPr lang="fr-CH" dirty="0" smtClean="0"/>
              <a:t> exchange </a:t>
            </a:r>
            <a:r>
              <a:rPr lang="fr-CH" dirty="0" err="1" smtClean="0"/>
              <a:t>measurements</a:t>
            </a:r>
            <a:endParaRPr lang="fr-CH" dirty="0" smtClean="0"/>
          </a:p>
          <a:p>
            <a:pPr lvl="1"/>
            <a:endParaRPr lang="fr-CH" dirty="0"/>
          </a:p>
          <a:p>
            <a:r>
              <a:rPr lang="fr-CH" dirty="0" smtClean="0"/>
              <a:t>3D </a:t>
            </a:r>
            <a:r>
              <a:rPr lang="fr-CH" dirty="0" err="1" smtClean="0"/>
              <a:t>Quench</a:t>
            </a:r>
            <a:r>
              <a:rPr lang="fr-CH" dirty="0" smtClean="0"/>
              <a:t> </a:t>
            </a:r>
            <a:r>
              <a:rPr lang="fr-CH" dirty="0" err="1" smtClean="0"/>
              <a:t>modelling</a:t>
            </a:r>
            <a:endParaRPr lang="fr-CH" dirty="0" smtClean="0"/>
          </a:p>
          <a:p>
            <a:pPr lvl="1"/>
            <a:r>
              <a:rPr lang="fr-CH" dirty="0" err="1" smtClean="0"/>
              <a:t>Required</a:t>
            </a:r>
            <a:r>
              <a:rPr lang="fr-CH" dirty="0" smtClean="0"/>
              <a:t> to </a:t>
            </a:r>
            <a:r>
              <a:rPr lang="fr-CH" dirty="0" err="1" smtClean="0"/>
              <a:t>understand</a:t>
            </a:r>
            <a:r>
              <a:rPr lang="fr-CH" dirty="0" smtClean="0"/>
              <a:t> ultra </a:t>
            </a:r>
            <a:r>
              <a:rPr lang="fr-CH" dirty="0" err="1" smtClean="0"/>
              <a:t>fast</a:t>
            </a:r>
            <a:r>
              <a:rPr lang="fr-CH" dirty="0" smtClean="0"/>
              <a:t> </a:t>
            </a:r>
            <a:r>
              <a:rPr lang="fr-CH" dirty="0" err="1" smtClean="0"/>
              <a:t>quench</a:t>
            </a:r>
            <a:r>
              <a:rPr lang="fr-CH" dirty="0" smtClean="0"/>
              <a:t> </a:t>
            </a:r>
            <a:r>
              <a:rPr lang="fr-CH" dirty="0" err="1" smtClean="0"/>
              <a:t>measurements</a:t>
            </a:r>
            <a:endParaRPr lang="fr-CH" dirty="0" smtClean="0"/>
          </a:p>
          <a:p>
            <a:pPr lvl="1"/>
            <a:endParaRPr lang="fr-CH" dirty="0" smtClean="0"/>
          </a:p>
          <a:p>
            <a:r>
              <a:rPr lang="fr-CH" dirty="0" err="1" smtClean="0"/>
              <a:t>Summer</a:t>
            </a:r>
            <a:r>
              <a:rPr lang="fr-CH" dirty="0" smtClean="0"/>
              <a:t> </a:t>
            </a:r>
            <a:r>
              <a:rPr lang="fr-CH" dirty="0" err="1" smtClean="0"/>
              <a:t>School</a:t>
            </a:r>
            <a:r>
              <a:rPr lang="fr-CH" dirty="0" smtClean="0"/>
              <a:t> on </a:t>
            </a:r>
            <a:r>
              <a:rPr lang="fr-CH" dirty="0" err="1" smtClean="0"/>
              <a:t>Modelling</a:t>
            </a:r>
            <a:r>
              <a:rPr lang="fr-CH" dirty="0" smtClean="0"/>
              <a:t> for </a:t>
            </a:r>
            <a:r>
              <a:rPr lang="fr-CH" dirty="0" err="1" smtClean="0"/>
              <a:t>Applied</a:t>
            </a:r>
            <a:r>
              <a:rPr lang="fr-CH" dirty="0" smtClean="0"/>
              <a:t> </a:t>
            </a:r>
            <a:r>
              <a:rPr lang="fr-CH" dirty="0" err="1" smtClean="0"/>
              <a:t>Superconductivity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704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EPF Lausanne, Ultra </a:t>
            </a:r>
            <a:r>
              <a:rPr lang="fr-CH" dirty="0" err="1" smtClean="0"/>
              <a:t>fast</a:t>
            </a:r>
            <a:r>
              <a:rPr lang="fr-CH" dirty="0" smtClean="0"/>
              <a:t> </a:t>
            </a:r>
            <a:r>
              <a:rPr lang="fr-CH" dirty="0" err="1" smtClean="0"/>
              <a:t>Characterization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4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Goal: Almost isothermal </a:t>
            </a:r>
            <a:r>
              <a:rPr lang="en-US" dirty="0" smtClean="0"/>
              <a:t> V(I,B</a:t>
            </a:r>
            <a:r>
              <a:rPr lang="en-US" dirty="0"/>
              <a:t>) </a:t>
            </a:r>
            <a:r>
              <a:rPr lang="en-US" dirty="0" smtClean="0"/>
              <a:t> measurements  </a:t>
            </a:r>
            <a:r>
              <a:rPr lang="en-US" dirty="0"/>
              <a:t>-&gt;  fast measurements</a:t>
            </a:r>
          </a:p>
          <a:p>
            <a:r>
              <a:rPr lang="en-US" dirty="0"/>
              <a:t>2G HTS coated conductors measured with microsecond range pulsed currents</a:t>
            </a:r>
          </a:p>
          <a:p>
            <a:r>
              <a:rPr lang="en-US" dirty="0"/>
              <a:t>Unique:  0 – 1000 A in &lt; 3 µs </a:t>
            </a:r>
          </a:p>
          <a:p>
            <a:r>
              <a:rPr lang="en-US" dirty="0"/>
              <a:t>Up to 16 </a:t>
            </a:r>
            <a:r>
              <a:rPr lang="en-US" dirty="0" smtClean="0"/>
              <a:t>* 200A </a:t>
            </a:r>
            <a:r>
              <a:rPr lang="en-US" dirty="0"/>
              <a:t>modules</a:t>
            </a:r>
            <a:br>
              <a:rPr lang="en-US" dirty="0"/>
            </a:br>
            <a:r>
              <a:rPr lang="en-US" dirty="0"/>
              <a:t>with local  MCU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sharing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 density (and temperature) are NOT uniform in tape cross-section</a:t>
            </a:r>
          </a:p>
          <a:p>
            <a:r>
              <a:rPr lang="en-US" dirty="0"/>
              <a:t>Analyzing experimental results with finite elements is required in order to understand  the physics and get the correct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Together with Prof. </a:t>
            </a:r>
            <a:r>
              <a:rPr lang="en-US" dirty="0" err="1" smtClean="0"/>
              <a:t>Sirois</a:t>
            </a:r>
            <a:r>
              <a:rPr lang="en-US" dirty="0" smtClean="0"/>
              <a:t>, </a:t>
            </a:r>
            <a:r>
              <a:rPr lang="en-US" dirty="0" err="1" smtClean="0"/>
              <a:t>Polytechnique</a:t>
            </a:r>
            <a:r>
              <a:rPr lang="en-US" dirty="0" smtClean="0"/>
              <a:t> Montréal</a:t>
            </a:r>
            <a:endParaRPr lang="en-US" dirty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9575" y="6453336"/>
            <a:ext cx="2133600" cy="268139"/>
          </a:xfrm>
        </p:spPr>
        <p:txBody>
          <a:bodyPr/>
          <a:lstStyle/>
          <a:p>
            <a:pPr>
              <a:defRPr/>
            </a:pPr>
            <a:fld id="{1BF78D8F-D748-43A8-8572-495E82083D5F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7925" y="6453336"/>
            <a:ext cx="4860379" cy="268139"/>
          </a:xfrm>
        </p:spPr>
        <p:txBody>
          <a:bodyPr/>
          <a:lstStyle/>
          <a:p>
            <a:pPr>
              <a:defRPr/>
            </a:pPr>
            <a:r>
              <a:rPr lang="it-IT" dirty="0" smtClean="0"/>
              <a:t>Bertrand Dutoit, HTSL Status Seminar, Bern, December 7</a:t>
            </a:r>
            <a:r>
              <a:rPr lang="it-IT" baseline="30000" dirty="0" smtClean="0"/>
              <a:t>th</a:t>
            </a:r>
            <a:r>
              <a:rPr lang="it-IT" dirty="0" smtClean="0"/>
              <a:t>  2016</a:t>
            </a:r>
            <a:endParaRPr lang="it-IT" dirty="0"/>
          </a:p>
        </p:txBody>
      </p:sp>
      <p:pic>
        <p:nvPicPr>
          <p:cNvPr id="6" name="Picture 2" descr="U:\My Pictures\i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300" y="1871488"/>
            <a:ext cx="3059106" cy="3141688"/>
          </a:xfrm>
          <a:prstGeom prst="rect">
            <a:avLst/>
          </a:prstGeom>
          <a:noFill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5406" y="1619269"/>
            <a:ext cx="2775281" cy="3185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U:\My Pictures\iv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3548" y="3163246"/>
            <a:ext cx="2722752" cy="1471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0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Lausanne </a:t>
            </a:r>
            <a:r>
              <a:rPr lang="en-US" dirty="0" err="1" smtClean="0"/>
              <a:t>SummerSchool</a:t>
            </a:r>
            <a:r>
              <a:rPr lang="en-US" dirty="0" smtClean="0"/>
              <a:t> June 2016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3630364" cy="5040560"/>
          </a:xfrm>
        </p:spPr>
        <p:txBody>
          <a:bodyPr/>
          <a:lstStyle/>
          <a:p>
            <a:r>
              <a:rPr lang="fr-CH" dirty="0" smtClean="0"/>
              <a:t>Hands on</a:t>
            </a:r>
          </a:p>
          <a:p>
            <a:r>
              <a:rPr lang="fr-CH" dirty="0" smtClean="0"/>
              <a:t>Fantastic </a:t>
            </a:r>
            <a:r>
              <a:rPr lang="fr-CH" dirty="0" err="1" smtClean="0"/>
              <a:t>teachers</a:t>
            </a:r>
            <a:r>
              <a:rPr lang="fr-CH" dirty="0" smtClean="0"/>
              <a:t> </a:t>
            </a:r>
            <a:r>
              <a:rPr lang="fr-CH" dirty="0" err="1" smtClean="0"/>
              <a:t>from</a:t>
            </a:r>
            <a:endParaRPr lang="fr-CH" dirty="0" smtClean="0"/>
          </a:p>
          <a:p>
            <a:pPr lvl="1"/>
            <a:r>
              <a:rPr lang="fr-CH" dirty="0" smtClean="0"/>
              <a:t>CERN</a:t>
            </a:r>
          </a:p>
          <a:p>
            <a:pPr lvl="1"/>
            <a:r>
              <a:rPr lang="fr-CH" dirty="0" smtClean="0"/>
              <a:t>Twente</a:t>
            </a:r>
          </a:p>
          <a:p>
            <a:pPr lvl="1"/>
            <a:r>
              <a:rPr lang="fr-CH" dirty="0" smtClean="0"/>
              <a:t>KIT</a:t>
            </a:r>
          </a:p>
          <a:p>
            <a:pPr lvl="1"/>
            <a:r>
              <a:rPr lang="fr-CH" dirty="0" smtClean="0"/>
              <a:t>Houston</a:t>
            </a:r>
          </a:p>
          <a:p>
            <a:pPr lvl="1"/>
            <a:r>
              <a:rPr lang="fr-CH" dirty="0" smtClean="0"/>
              <a:t>Grenoble</a:t>
            </a:r>
          </a:p>
          <a:p>
            <a:r>
              <a:rPr lang="fr-CH" dirty="0" smtClean="0"/>
              <a:t>32 </a:t>
            </a:r>
            <a:r>
              <a:rPr lang="fr-CH" dirty="0" err="1" smtClean="0"/>
              <a:t>students</a:t>
            </a:r>
            <a:endParaRPr lang="fr-CH" dirty="0" smtClean="0"/>
          </a:p>
          <a:p>
            <a:r>
              <a:rPr lang="fr-CH" dirty="0" err="1" smtClean="0"/>
              <a:t>From</a:t>
            </a:r>
            <a:r>
              <a:rPr lang="fr-CH" dirty="0" smtClean="0"/>
              <a:t> 15 </a:t>
            </a:r>
            <a:r>
              <a:rPr lang="fr-CH" dirty="0" err="1" smtClean="0"/>
              <a:t>different</a:t>
            </a:r>
            <a:r>
              <a:rPr lang="fr-CH" dirty="0" smtClean="0"/>
              <a:t> countries</a:t>
            </a:r>
          </a:p>
          <a:p>
            <a:r>
              <a:rPr lang="fr-CH" dirty="0" smtClean="0"/>
              <a:t>A </a:t>
            </a:r>
            <a:r>
              <a:rPr lang="fr-CH" dirty="0" err="1" smtClean="0"/>
              <a:t>great</a:t>
            </a:r>
            <a:r>
              <a:rPr lang="fr-CH" dirty="0" smtClean="0"/>
              <a:t> </a:t>
            </a:r>
            <a:r>
              <a:rPr lang="fr-CH" dirty="0" err="1" smtClean="0"/>
              <a:t>success</a:t>
            </a:r>
            <a:endParaRPr lang="fr-CH" dirty="0" smtClean="0"/>
          </a:p>
          <a:p>
            <a:r>
              <a:rPr lang="fr-CH" dirty="0" smtClean="0"/>
              <a:t>To </a:t>
            </a:r>
            <a:r>
              <a:rPr lang="fr-CH" dirty="0" err="1" smtClean="0"/>
              <a:t>be</a:t>
            </a:r>
            <a:r>
              <a:rPr lang="fr-CH" dirty="0" smtClean="0"/>
              <a:t> </a:t>
            </a:r>
            <a:r>
              <a:rPr lang="fr-CH" dirty="0" err="1" smtClean="0"/>
              <a:t>renewed</a:t>
            </a:r>
            <a:r>
              <a:rPr lang="fr-CH" dirty="0" smtClean="0"/>
              <a:t> on a 2 </a:t>
            </a:r>
            <a:r>
              <a:rPr lang="fr-CH" dirty="0" err="1" smtClean="0"/>
              <a:t>years</a:t>
            </a:r>
            <a:r>
              <a:rPr lang="fr-CH" dirty="0" smtClean="0"/>
              <a:t> basis </a:t>
            </a:r>
          </a:p>
          <a:p>
            <a:endParaRPr lang="fr-CH" dirty="0" smtClean="0"/>
          </a:p>
          <a:p>
            <a:endParaRPr lang="fr-C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9575" y="6453336"/>
            <a:ext cx="2133600" cy="268139"/>
          </a:xfrm>
        </p:spPr>
        <p:txBody>
          <a:bodyPr/>
          <a:lstStyle/>
          <a:p>
            <a:pPr>
              <a:defRPr/>
            </a:pPr>
            <a:fld id="{1BF78D8F-D748-43A8-8572-495E82083D5F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7925" y="6453336"/>
            <a:ext cx="4860379" cy="268139"/>
          </a:xfrm>
        </p:spPr>
        <p:txBody>
          <a:bodyPr/>
          <a:lstStyle/>
          <a:p>
            <a:pPr>
              <a:defRPr/>
            </a:pPr>
            <a:r>
              <a:rPr lang="it-IT" dirty="0" smtClean="0"/>
              <a:t>Bertrand Dutoit, HTSL Status Seminar, Bern, December 7</a:t>
            </a:r>
            <a:r>
              <a:rPr lang="it-IT" baseline="30000" dirty="0" smtClean="0"/>
              <a:t>th</a:t>
            </a:r>
            <a:r>
              <a:rPr lang="it-IT" dirty="0" smtClean="0"/>
              <a:t>  2016</a:t>
            </a:r>
            <a:endParaRPr lang="it-I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884" y="836712"/>
            <a:ext cx="5038725" cy="54387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72" y="5373216"/>
            <a:ext cx="21907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5923322"/>
            <a:ext cx="275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Swiss Federal Office of Energy SFOE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9595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Outline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Many</a:t>
            </a:r>
            <a:r>
              <a:rPr lang="fr-CH" dirty="0" smtClean="0"/>
              <a:t> </a:t>
            </a:r>
            <a:r>
              <a:rPr lang="fr-CH" dirty="0" err="1" smtClean="0"/>
              <a:t>researchers</a:t>
            </a:r>
            <a:r>
              <a:rPr lang="fr-CH" dirty="0" smtClean="0"/>
              <a:t> active on </a:t>
            </a:r>
            <a:r>
              <a:rPr lang="fr-CH" dirty="0" err="1" smtClean="0"/>
              <a:t>theoritical</a:t>
            </a:r>
            <a:r>
              <a:rPr lang="fr-CH" dirty="0" smtClean="0"/>
              <a:t> </a:t>
            </a:r>
            <a:r>
              <a:rPr lang="fr-CH" dirty="0" err="1" smtClean="0"/>
              <a:t>superconductivity</a:t>
            </a:r>
            <a:r>
              <a:rPr lang="fr-CH" dirty="0" smtClean="0"/>
              <a:t> </a:t>
            </a:r>
            <a:r>
              <a:rPr lang="fr-CH" dirty="0" err="1" smtClean="0"/>
              <a:t>physics</a:t>
            </a:r>
            <a:endParaRPr lang="fr-CH" dirty="0" smtClean="0"/>
          </a:p>
          <a:p>
            <a:pPr lvl="1"/>
            <a:r>
              <a:rPr lang="fr-CH" dirty="0" err="1" smtClean="0"/>
              <a:t>MaNEP</a:t>
            </a:r>
            <a:r>
              <a:rPr lang="fr-CH" dirty="0" smtClean="0"/>
              <a:t> Network &amp; </a:t>
            </a:r>
            <a:r>
              <a:rPr lang="fr-CH" dirty="0" err="1" smtClean="0"/>
              <a:t>many</a:t>
            </a:r>
            <a:r>
              <a:rPr lang="fr-CH" dirty="0" smtClean="0"/>
              <a:t> </a:t>
            </a:r>
            <a:r>
              <a:rPr lang="fr-CH" dirty="0" err="1" smtClean="0"/>
              <a:t>others</a:t>
            </a:r>
            <a:endParaRPr lang="fr-CH" dirty="0" smtClean="0"/>
          </a:p>
          <a:p>
            <a:pPr lvl="2"/>
            <a:r>
              <a:rPr lang="fr-CH" dirty="0">
                <a:hlinkClick r:id="rId2"/>
              </a:rPr>
              <a:t>http://www.manep.ch</a:t>
            </a:r>
            <a:r>
              <a:rPr lang="fr-CH" dirty="0" smtClean="0">
                <a:hlinkClick r:id="rId2"/>
              </a:rPr>
              <a:t>/</a:t>
            </a:r>
            <a:r>
              <a:rPr lang="fr-CH" dirty="0" smtClean="0"/>
              <a:t> </a:t>
            </a:r>
          </a:p>
          <a:p>
            <a:pPr lvl="1"/>
            <a:endParaRPr lang="fr-CH" dirty="0"/>
          </a:p>
          <a:p>
            <a:r>
              <a:rPr lang="fr-CH" dirty="0" err="1" smtClean="0"/>
              <a:t>Applied</a:t>
            </a:r>
            <a:r>
              <a:rPr lang="fr-CH" dirty="0" smtClean="0"/>
              <a:t> </a:t>
            </a:r>
            <a:r>
              <a:rPr lang="fr-CH" dirty="0" err="1" smtClean="0"/>
              <a:t>research</a:t>
            </a:r>
            <a:r>
              <a:rPr lang="fr-CH" dirty="0" smtClean="0"/>
              <a:t>, I </a:t>
            </a:r>
            <a:r>
              <a:rPr lang="fr-CH" dirty="0" err="1" smtClean="0"/>
              <a:t>will</a:t>
            </a:r>
            <a:r>
              <a:rPr lang="fr-CH" dirty="0" smtClean="0"/>
              <a:t> mention </a:t>
            </a:r>
            <a:r>
              <a:rPr lang="fr-CH" dirty="0" err="1" smtClean="0"/>
              <a:t>only</a:t>
            </a:r>
            <a:r>
              <a:rPr lang="fr-CH" dirty="0" smtClean="0"/>
              <a:t> 3:</a:t>
            </a:r>
          </a:p>
          <a:p>
            <a:pPr lvl="1"/>
            <a:r>
              <a:rPr lang="fr-CH" dirty="0" err="1" smtClean="0"/>
              <a:t>Swiss</a:t>
            </a:r>
            <a:r>
              <a:rPr lang="fr-CH" dirty="0" smtClean="0"/>
              <a:t> Plasma Center</a:t>
            </a:r>
          </a:p>
          <a:p>
            <a:pPr lvl="2"/>
            <a:r>
              <a:rPr lang="fr-CH" dirty="0">
                <a:hlinkClick r:id="rId3"/>
              </a:rPr>
              <a:t>http://spc.epfl.ch</a:t>
            </a:r>
            <a:r>
              <a:rPr lang="fr-CH" dirty="0" smtClean="0">
                <a:hlinkClick r:id="rId3"/>
              </a:rPr>
              <a:t>/</a:t>
            </a:r>
            <a:r>
              <a:rPr lang="fr-CH" dirty="0" smtClean="0"/>
              <a:t> </a:t>
            </a:r>
          </a:p>
          <a:p>
            <a:pPr lvl="1"/>
            <a:r>
              <a:rPr lang="fr-CH" dirty="0" err="1" smtClean="0"/>
              <a:t>University</a:t>
            </a:r>
            <a:r>
              <a:rPr lang="fr-CH" dirty="0" smtClean="0"/>
              <a:t> of Geneva, prof. Carmine Senatore</a:t>
            </a:r>
          </a:p>
          <a:p>
            <a:pPr lvl="2"/>
            <a:r>
              <a:rPr lang="fr-CH" dirty="0">
                <a:hlinkClick r:id="rId4"/>
              </a:rPr>
              <a:t>http://dqmp.unige.ch/senatore</a:t>
            </a:r>
            <a:r>
              <a:rPr lang="fr-CH" dirty="0" smtClean="0">
                <a:hlinkClick r:id="rId4"/>
              </a:rPr>
              <a:t>/</a:t>
            </a:r>
            <a:r>
              <a:rPr lang="fr-CH" dirty="0" smtClean="0"/>
              <a:t> </a:t>
            </a:r>
          </a:p>
          <a:p>
            <a:pPr lvl="1"/>
            <a:r>
              <a:rPr lang="fr-CH" dirty="0" smtClean="0"/>
              <a:t>EPFL </a:t>
            </a:r>
            <a:r>
              <a:rPr lang="fr-CH" dirty="0" err="1" smtClean="0"/>
              <a:t>Applied</a:t>
            </a:r>
            <a:r>
              <a:rPr lang="fr-CH" dirty="0" smtClean="0"/>
              <a:t> </a:t>
            </a:r>
            <a:r>
              <a:rPr lang="fr-CH" dirty="0" err="1" smtClean="0"/>
              <a:t>Superconductivity</a:t>
            </a:r>
            <a:r>
              <a:rPr lang="fr-CH" dirty="0" smtClean="0"/>
              <a:t> Group</a:t>
            </a:r>
          </a:p>
          <a:p>
            <a:pPr lvl="2"/>
            <a:r>
              <a:rPr lang="fr-CH" dirty="0">
                <a:hlinkClick r:id="rId5"/>
              </a:rPr>
              <a:t>http://appliedsc.epfl.ch</a:t>
            </a:r>
            <a:r>
              <a:rPr lang="fr-CH" dirty="0" smtClean="0">
                <a:hlinkClick r:id="rId5"/>
              </a:rPr>
              <a:t>/</a:t>
            </a:r>
            <a:r>
              <a:rPr lang="fr-CH" dirty="0" smtClean="0"/>
              <a:t> 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722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EFPL - Swiss Plasma Center – Superconductivity Group</a:t>
            </a:r>
            <a:endParaRPr lang="fr-C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LTS activities</a:t>
            </a:r>
          </a:p>
          <a:p>
            <a:pPr lvl="1"/>
            <a:r>
              <a:rPr lang="en-US" dirty="0"/>
              <a:t>Test of conductors for ITER (International Thermonuclear Experimental Reactor) - International collaboration</a:t>
            </a:r>
          </a:p>
          <a:p>
            <a:pPr lvl="1"/>
            <a:r>
              <a:rPr lang="en-US" dirty="0"/>
              <a:t>R&amp;D on LTS conductors for future reactors (DEMO) - European collaboration</a:t>
            </a:r>
          </a:p>
          <a:p>
            <a:r>
              <a:rPr lang="en-US" dirty="0"/>
              <a:t>HTS activities</a:t>
            </a:r>
          </a:p>
          <a:p>
            <a:pPr lvl="1"/>
            <a:r>
              <a:rPr lang="en-US" dirty="0"/>
              <a:t>R&amp;D on HTS conductors for future reactors (DEMO) - European collaboration</a:t>
            </a:r>
          </a:p>
          <a:p>
            <a:pPr lvl="1"/>
            <a:r>
              <a:rPr lang="en-US" dirty="0"/>
              <a:t>R&amp;D on HTS high field inserts - Swiss national projects with Bruker </a:t>
            </a:r>
            <a:r>
              <a:rPr lang="en-US" dirty="0" err="1"/>
              <a:t>Biospin</a:t>
            </a:r>
            <a:endParaRPr lang="en-US" dirty="0"/>
          </a:p>
          <a:p>
            <a:pPr lvl="1"/>
            <a:r>
              <a:rPr lang="en-US" dirty="0"/>
              <a:t>R&amp;D on HTS currents leads - Swiss national projects with Weka AG</a:t>
            </a:r>
            <a:endParaRPr lang="fr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08303" y="6356350"/>
            <a:ext cx="1584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6C032D-64E6-499C-BA96-317A4D37BAAD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447925" y="6356350"/>
            <a:ext cx="4716363" cy="365125"/>
          </a:xfrm>
          <a:prstGeom prst="rect">
            <a:avLst/>
          </a:prstGeom>
        </p:spPr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r>
              <a:rPr lang="it-IT" dirty="0" smtClean="0"/>
              <a:t>Bertrand Dutoit, </a:t>
            </a:r>
            <a:r>
              <a:rPr lang="en-US" dirty="0" smtClean="0"/>
              <a:t>IEA HTS TCP </a:t>
            </a:r>
            <a:r>
              <a:rPr lang="en-US" dirty="0" err="1" smtClean="0"/>
              <a:t>ExCo</a:t>
            </a:r>
            <a:r>
              <a:rPr lang="en-US" dirty="0" smtClean="0"/>
              <a:t> Meeting, Milano, January 30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90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on LTS conductors for </a:t>
            </a:r>
            <a:r>
              <a:rPr lang="en-US" dirty="0" smtClean="0"/>
              <a:t>Fusion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6624736" cy="4968552"/>
          </a:xfrm>
        </p:spPr>
        <p:txBody>
          <a:bodyPr/>
          <a:lstStyle/>
          <a:p>
            <a:r>
              <a:rPr lang="fr-CH" dirty="0"/>
              <a:t>SU.L.T.AN. (</a:t>
            </a:r>
            <a:r>
              <a:rPr lang="fr-CH" dirty="0" err="1"/>
              <a:t>SUpraLeiter</a:t>
            </a:r>
            <a:r>
              <a:rPr lang="fr-CH" dirty="0"/>
              <a:t> Test </a:t>
            </a:r>
            <a:r>
              <a:rPr lang="fr-CH" dirty="0" err="1"/>
              <a:t>ANlage</a:t>
            </a:r>
            <a:r>
              <a:rPr lang="fr-CH" dirty="0" smtClean="0"/>
              <a:t>) </a:t>
            </a:r>
          </a:p>
          <a:p>
            <a:pPr lvl="1"/>
            <a:r>
              <a:rPr lang="en-US" dirty="0" smtClean="0"/>
              <a:t>Split-coil </a:t>
            </a:r>
            <a:r>
              <a:rPr lang="en-US" dirty="0"/>
              <a:t>solenoid, </a:t>
            </a:r>
            <a:r>
              <a:rPr lang="en-US" b="1" dirty="0"/>
              <a:t>10.8 T</a:t>
            </a:r>
          </a:p>
          <a:p>
            <a:pPr lvl="1"/>
            <a:r>
              <a:rPr lang="en-US" dirty="0"/>
              <a:t>The SULTAN test facility has been used for 30 years in testing cable in conduit conductors for the fusion program.</a:t>
            </a:r>
          </a:p>
          <a:p>
            <a:pPr lvl="1"/>
            <a:r>
              <a:rPr lang="en-US" dirty="0"/>
              <a:t>It is the only </a:t>
            </a:r>
            <a:r>
              <a:rPr lang="en-US" dirty="0" smtClean="0"/>
              <a:t>facility </a:t>
            </a:r>
            <a:r>
              <a:rPr lang="en-US" dirty="0"/>
              <a:t>for testing </a:t>
            </a:r>
            <a:r>
              <a:rPr lang="en-US" dirty="0" err="1"/>
              <a:t>NbTi</a:t>
            </a:r>
            <a:r>
              <a:rPr lang="en-US" dirty="0"/>
              <a:t> and </a:t>
            </a:r>
            <a:r>
              <a:rPr lang="en-US" dirty="0" smtClean="0"/>
              <a:t>Nb</a:t>
            </a:r>
            <a:r>
              <a:rPr lang="en-US" baseline="-25000" dirty="0" smtClean="0"/>
              <a:t>3</a:t>
            </a:r>
            <a:r>
              <a:rPr lang="en-US" dirty="0" smtClean="0"/>
              <a:t>Sn </a:t>
            </a:r>
            <a:r>
              <a:rPr lang="en-US" dirty="0"/>
              <a:t>conductors for ITER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DC current for </a:t>
            </a:r>
            <a:r>
              <a:rPr lang="en-US" dirty="0" smtClean="0"/>
              <a:t>testing samples </a:t>
            </a:r>
            <a:r>
              <a:rPr lang="en-US" dirty="0"/>
              <a:t>up to </a:t>
            </a:r>
            <a:r>
              <a:rPr lang="en-US" b="1" dirty="0"/>
              <a:t>100 </a:t>
            </a:r>
            <a:r>
              <a:rPr lang="en-US" b="1" dirty="0" smtClean="0"/>
              <a:t>kA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2057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49" y="784225"/>
            <a:ext cx="1800225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3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HTS conductors for Fusion magnets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4320480" cy="5310311"/>
          </a:xfrm>
        </p:spPr>
        <p:txBody>
          <a:bodyPr/>
          <a:lstStyle/>
          <a:p>
            <a:r>
              <a:rPr lang="en-US" dirty="0"/>
              <a:t>In house construction and test of the </a:t>
            </a:r>
            <a:r>
              <a:rPr lang="en-US" dirty="0" smtClean="0"/>
              <a:t>first large </a:t>
            </a:r>
            <a:r>
              <a:rPr lang="en-US" dirty="0"/>
              <a:t>current (60 kA) HTS cable for </a:t>
            </a:r>
            <a:r>
              <a:rPr lang="en-US" dirty="0" smtClean="0"/>
              <a:t>fusion</a:t>
            </a:r>
          </a:p>
          <a:p>
            <a:r>
              <a:rPr lang="en-US" dirty="0"/>
              <a:t>Cable composed of twisted stack of tapes, surrounded by a soldered copper profile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567" y="1124744"/>
            <a:ext cx="2057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89423"/>
            <a:ext cx="4495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17621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2057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78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High </a:t>
            </a:r>
            <a:r>
              <a:rPr lang="fr-CH" dirty="0" err="1"/>
              <a:t>field</a:t>
            </a:r>
            <a:r>
              <a:rPr lang="fr-CH" dirty="0"/>
              <a:t> </a:t>
            </a:r>
            <a:r>
              <a:rPr lang="fr-CH" dirty="0" err="1"/>
              <a:t>Magnets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5688632" cy="5112568"/>
          </a:xfrm>
        </p:spPr>
        <p:txBody>
          <a:bodyPr/>
          <a:lstStyle/>
          <a:p>
            <a:r>
              <a:rPr lang="en-US" dirty="0"/>
              <a:t>HTS insert for high fields:</a:t>
            </a:r>
          </a:p>
          <a:p>
            <a:pPr lvl="1"/>
            <a:r>
              <a:rPr lang="en-US" dirty="0"/>
              <a:t>Research on non-insulated coils and magnets</a:t>
            </a:r>
          </a:p>
          <a:p>
            <a:pPr lvl="1"/>
            <a:r>
              <a:rPr lang="en-US" dirty="0"/>
              <a:t>Development of industrial processes for coil fabrication.</a:t>
            </a:r>
          </a:p>
          <a:p>
            <a:pPr lvl="1"/>
            <a:r>
              <a:rPr lang="en-US" dirty="0"/>
              <a:t>Contacts with most of the manufacturers of HTS tapes.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69160"/>
            <a:ext cx="2057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699" y="908720"/>
            <a:ext cx="24479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87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Design and manufacture of HTS current leads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“</a:t>
            </a:r>
            <a:r>
              <a:rPr lang="fr-CH" dirty="0" err="1"/>
              <a:t>Special</a:t>
            </a:r>
            <a:r>
              <a:rPr lang="fr-CH" dirty="0"/>
              <a:t>” REBCO </a:t>
            </a:r>
            <a:r>
              <a:rPr lang="fr-CH" dirty="0" err="1"/>
              <a:t>current</a:t>
            </a:r>
            <a:r>
              <a:rPr lang="fr-CH" dirty="0"/>
              <a:t> lead (100 kA at 30 K</a:t>
            </a:r>
            <a:r>
              <a:rPr lang="fr-CH" dirty="0" smtClean="0"/>
              <a:t>)</a:t>
            </a:r>
          </a:p>
          <a:p>
            <a:endParaRPr lang="fr-CH" dirty="0"/>
          </a:p>
          <a:p>
            <a:endParaRPr lang="fr-CH" dirty="0" smtClean="0"/>
          </a:p>
          <a:p>
            <a:endParaRPr lang="fr-CH" dirty="0"/>
          </a:p>
          <a:p>
            <a:endParaRPr lang="fr-CH" dirty="0" smtClean="0"/>
          </a:p>
          <a:p>
            <a:r>
              <a:rPr lang="fr-CH" dirty="0"/>
              <a:t>Bi2223 </a:t>
            </a:r>
            <a:r>
              <a:rPr lang="fr-CH" dirty="0" err="1"/>
              <a:t>current</a:t>
            </a:r>
            <a:r>
              <a:rPr lang="fr-CH" dirty="0"/>
              <a:t> lead (18 kA</a:t>
            </a:r>
            <a:r>
              <a:rPr lang="fr-CH" dirty="0" smtClean="0"/>
              <a:t>)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84" y="5319489"/>
            <a:ext cx="2057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4" y="1412776"/>
            <a:ext cx="83534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94" y="3068961"/>
            <a:ext cx="8353425" cy="204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73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z="3200" dirty="0" err="1" smtClean="0"/>
              <a:t>University</a:t>
            </a:r>
            <a:r>
              <a:rPr lang="fr-CH" sz="3200" dirty="0" smtClean="0"/>
              <a:t> of Geneva: Prof. Carmine Senatore</a:t>
            </a:r>
            <a:endParaRPr lang="fr-CH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Group of Applied Superconductivity</a:t>
            </a:r>
          </a:p>
          <a:p>
            <a:endParaRPr lang="en-US" dirty="0" smtClean="0"/>
          </a:p>
          <a:p>
            <a:r>
              <a:rPr lang="en-US" dirty="0" smtClean="0"/>
              <a:t>Use-inspired </a:t>
            </a:r>
            <a:r>
              <a:rPr lang="en-US" dirty="0"/>
              <a:t>basic research</a:t>
            </a:r>
          </a:p>
          <a:p>
            <a:pPr lvl="1"/>
            <a:r>
              <a:rPr lang="en-US" dirty="0"/>
              <a:t>Grain boundaries in HTS materials</a:t>
            </a:r>
          </a:p>
          <a:p>
            <a:pPr lvl="1"/>
            <a:r>
              <a:rPr lang="en-US" dirty="0"/>
              <a:t>Vortex matter</a:t>
            </a:r>
          </a:p>
          <a:p>
            <a:pPr lvl="1"/>
            <a:r>
              <a:rPr lang="en-US" dirty="0"/>
              <a:t>Material engineering: MgB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Material engineering: </a:t>
            </a:r>
            <a:r>
              <a:rPr lang="en-US" dirty="0" smtClean="0"/>
              <a:t>Nb</a:t>
            </a:r>
            <a:r>
              <a:rPr lang="en-US" baseline="-25000" dirty="0" smtClean="0"/>
              <a:t>3</a:t>
            </a:r>
            <a:r>
              <a:rPr lang="en-US" dirty="0" smtClean="0"/>
              <a:t>Sn</a:t>
            </a:r>
          </a:p>
          <a:p>
            <a:endParaRPr lang="en-US" dirty="0" smtClean="0"/>
          </a:p>
          <a:p>
            <a:r>
              <a:rPr lang="en-US" dirty="0" smtClean="0"/>
              <a:t>Applied </a:t>
            </a:r>
            <a:r>
              <a:rPr lang="en-US" dirty="0"/>
              <a:t>research on technical superconductors</a:t>
            </a:r>
          </a:p>
          <a:p>
            <a:pPr lvl="1"/>
            <a:r>
              <a:rPr lang="en-US" dirty="0"/>
              <a:t>Electromechanical properties</a:t>
            </a:r>
          </a:p>
          <a:p>
            <a:pPr lvl="1"/>
            <a:r>
              <a:rPr lang="en-US" dirty="0"/>
              <a:t>Thermal stability and thermo-physical properties</a:t>
            </a: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682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dirty="0" smtClean="0"/>
              <a:t>Thermal stability and thermo-physical properties</a:t>
            </a:r>
            <a:endParaRPr lang="fr-CH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3960440" cy="5256584"/>
          </a:xfrm>
        </p:spPr>
        <p:txBody>
          <a:bodyPr/>
          <a:lstStyle/>
          <a:p>
            <a:r>
              <a:rPr lang="en-US" dirty="0" smtClean="0"/>
              <a:t>Influence </a:t>
            </a:r>
            <a:r>
              <a:rPr lang="en-US" dirty="0"/>
              <a:t>of the layout of technical </a:t>
            </a:r>
            <a:r>
              <a:rPr lang="en-US" dirty="0" smtClean="0"/>
              <a:t>superconductors </a:t>
            </a:r>
            <a:r>
              <a:rPr lang="en-US" dirty="0"/>
              <a:t>on the thermal transport </a:t>
            </a:r>
            <a:r>
              <a:rPr lang="en-US" dirty="0" smtClean="0"/>
              <a:t>properties: </a:t>
            </a:r>
          </a:p>
          <a:p>
            <a:pPr lvl="1"/>
            <a:r>
              <a:rPr lang="en-US" dirty="0" smtClean="0"/>
              <a:t>matrix materials</a:t>
            </a:r>
          </a:p>
          <a:p>
            <a:pPr lvl="1"/>
            <a:r>
              <a:rPr lang="en-US" dirty="0" smtClean="0"/>
              <a:t>stabilizer type</a:t>
            </a:r>
          </a:p>
          <a:p>
            <a:pPr lvl="1"/>
            <a:r>
              <a:rPr lang="en-US" dirty="0" smtClean="0"/>
              <a:t>matrix </a:t>
            </a:r>
            <a:r>
              <a:rPr lang="en-US" dirty="0"/>
              <a:t>and </a:t>
            </a:r>
            <a:r>
              <a:rPr lang="en-US" dirty="0" smtClean="0"/>
              <a:t>superconductor ratio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pPr marL="0" indent="0">
              <a:buNone/>
            </a:pPr>
            <a:endParaRPr lang="fr-CH" dirty="0" smtClean="0"/>
          </a:p>
          <a:p>
            <a:r>
              <a:rPr lang="fr-CH" dirty="0" smtClean="0"/>
              <a:t>Is </a:t>
            </a:r>
            <a:r>
              <a:rPr lang="fr-CH" dirty="0" err="1" smtClean="0"/>
              <a:t>just</a:t>
            </a:r>
            <a:r>
              <a:rPr lang="fr-CH" dirty="0" smtClean="0"/>
              <a:t> an </a:t>
            </a:r>
            <a:r>
              <a:rPr lang="fr-CH" dirty="0" err="1" smtClean="0"/>
              <a:t>example</a:t>
            </a:r>
            <a:r>
              <a:rPr lang="fr-CH" dirty="0" smtClean="0"/>
              <a:t> of </a:t>
            </a:r>
            <a:r>
              <a:rPr lang="fr-CH" dirty="0" err="1" smtClean="0"/>
              <a:t>their</a:t>
            </a:r>
            <a:r>
              <a:rPr lang="fr-CH" dirty="0" smtClean="0"/>
              <a:t> </a:t>
            </a:r>
            <a:r>
              <a:rPr lang="fr-CH" dirty="0" err="1" smtClean="0"/>
              <a:t>activities</a:t>
            </a:r>
            <a:r>
              <a:rPr lang="fr-CH" dirty="0" smtClean="0"/>
              <a:t>, </a:t>
            </a:r>
            <a:r>
              <a:rPr lang="fr-CH" dirty="0" err="1" smtClean="0"/>
              <a:t>please</a:t>
            </a:r>
            <a:r>
              <a:rPr lang="fr-CH" dirty="0" smtClean="0"/>
              <a:t> </a:t>
            </a:r>
            <a:r>
              <a:rPr lang="fr-CH" dirty="0" err="1" smtClean="0"/>
              <a:t>visit</a:t>
            </a:r>
            <a:r>
              <a:rPr lang="fr-CH" dirty="0" smtClean="0"/>
              <a:t>:</a:t>
            </a:r>
          </a:p>
          <a:p>
            <a:pPr marL="342900" lvl="2" indent="-342900"/>
            <a:r>
              <a:rPr lang="fr-CH" dirty="0">
                <a:hlinkClick r:id="rId2"/>
              </a:rPr>
              <a:t>http://dqmp.unige.ch/senatore/</a:t>
            </a:r>
            <a:r>
              <a:rPr lang="fr-CH" dirty="0"/>
              <a:t> </a:t>
            </a:r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66C032D-64E6-499C-BA96-317A4D37BAAD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Bertrand Dutoit, </a:t>
            </a:r>
            <a:r>
              <a:rPr lang="en-US" smtClean="0"/>
              <a:t>IEA HTS TCP ExCo Meeting, Milano, January 30</a:t>
            </a:r>
            <a:r>
              <a:rPr lang="en-US" baseline="30000" smtClean="0"/>
              <a:t>th</a:t>
            </a:r>
            <a:r>
              <a:rPr lang="en-US" smtClean="0"/>
              <a:t> 2017</a:t>
            </a:r>
            <a:endParaRPr lang="it-IT" dirty="0"/>
          </a:p>
        </p:txBody>
      </p:sp>
      <p:pic>
        <p:nvPicPr>
          <p:cNvPr id="6146" name="Picture 2" descr="http://dqmp.unige.ch/senatore/wp-content/uploads/kT-RE123-CCs-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758" y="1268760"/>
            <a:ext cx="492888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042679"/>
      </p:ext>
    </p:extLst>
  </p:cSld>
  <p:clrMapOvr>
    <a:masterClrMapping/>
  </p:clrMapOvr>
</p:sld>
</file>

<file path=ppt/theme/theme1.xml><?xml version="1.0" encoding="utf-8"?>
<a:theme xmlns:a="http://schemas.openxmlformats.org/drawingml/2006/main" name="Bern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Berne_14</Template>
  <TotalTime>6393</TotalTime>
  <Words>681</Words>
  <Application>Microsoft Office PowerPoint</Application>
  <PresentationFormat>On-screen Show (4:3)</PresentationFormat>
  <Paragraphs>128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Berne_14</vt:lpstr>
      <vt:lpstr> Activities in Switzerland  IEA HTS TCP ExCo Meeting Milano,  January 30th 2017 </vt:lpstr>
      <vt:lpstr>Outline</vt:lpstr>
      <vt:lpstr>EFPL - Swiss Plasma Center – Superconductivity Group</vt:lpstr>
      <vt:lpstr>R&amp;D on LTS conductors for Fusion</vt:lpstr>
      <vt:lpstr>R&amp;D HTS conductors for Fusion magnets</vt:lpstr>
      <vt:lpstr>High field Magnets</vt:lpstr>
      <vt:lpstr>Design and manufacture of HTS current leads</vt:lpstr>
      <vt:lpstr>University of Geneva: Prof. Carmine Senatore</vt:lpstr>
      <vt:lpstr>Thermal stability and thermo-physical properties</vt:lpstr>
      <vt:lpstr>EPF Lausanne, Group of Applied Superconductivity</vt:lpstr>
      <vt:lpstr>EPF Lausanne, Ultra fast Characterization</vt:lpstr>
      <vt:lpstr>Lausanne SummerSchool June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Temperature Superconductors Status Seminar Bern, December 10th 2015</dc:title>
  <dc:creator>Bertrand Dutoit</dc:creator>
  <cp:lastModifiedBy>bdutoit</cp:lastModifiedBy>
  <cp:revision>146</cp:revision>
  <cp:lastPrinted>2011-05-19T21:38:18Z</cp:lastPrinted>
  <dcterms:created xsi:type="dcterms:W3CDTF">2015-12-04T10:32:52Z</dcterms:created>
  <dcterms:modified xsi:type="dcterms:W3CDTF">2017-01-30T16:19:45Z</dcterms:modified>
</cp:coreProperties>
</file>