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3" r:id="rId1"/>
    <p:sldMasterId id="2147483809" r:id="rId2"/>
  </p:sldMasterIdLst>
  <p:notesMasterIdLst>
    <p:notesMasterId r:id="rId8"/>
  </p:notesMasterIdLst>
  <p:handoutMasterIdLst>
    <p:handoutMasterId r:id="rId9"/>
  </p:handoutMasterIdLst>
  <p:sldIdLst>
    <p:sldId id="589" r:id="rId3"/>
    <p:sldId id="588" r:id="rId4"/>
    <p:sldId id="590" r:id="rId5"/>
    <p:sldId id="591" r:id="rId6"/>
    <p:sldId id="592" r:id="rId7"/>
  </p:sldIdLst>
  <p:sldSz cx="9144000" cy="6858000" type="letter"/>
  <p:notesSz cx="6858000" cy="9144000"/>
  <p:custDataLst>
    <p:tags r:id="rId1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bg2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bg2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bg2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bg2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bg2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3600" kern="1200">
        <a:solidFill>
          <a:schemeClr val="bg2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3600" kern="1200">
        <a:solidFill>
          <a:schemeClr val="bg2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3600" kern="1200">
        <a:solidFill>
          <a:schemeClr val="bg2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3600" kern="1200">
        <a:solidFill>
          <a:schemeClr val="bg2"/>
        </a:solidFill>
        <a:latin typeface="Comic Sans MS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SE SpA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3F08"/>
    <a:srgbClr val="12538A"/>
    <a:srgbClr val="009999"/>
    <a:srgbClr val="FFFF66"/>
    <a:srgbClr val="00FF00"/>
    <a:srgbClr val="FF0000"/>
    <a:srgbClr val="969696"/>
    <a:srgbClr val="B2B2B2"/>
    <a:srgbClr val="FFF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5638" autoAdjust="0"/>
    <p:restoredTop sz="95320" autoAdjust="0"/>
  </p:normalViewPr>
  <p:slideViewPr>
    <p:cSldViewPr snapToObjects="1">
      <p:cViewPr>
        <p:scale>
          <a:sx n="71" d="100"/>
          <a:sy n="71" d="100"/>
        </p:scale>
        <p:origin x="-874" y="187"/>
      </p:cViewPr>
      <p:guideLst>
        <p:guide orient="horz" pos="2016"/>
        <p:guide pos="2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199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1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1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tx1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1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11F9394A-2CC2-3F43-B542-4A1127716DA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67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fld id="{B6023C43-8AF6-0C48-9B5F-5F4E1077B0F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154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6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3124200"/>
            <a:ext cx="7772400" cy="11430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fr-FR" noProof="0" smtClean="0"/>
              <a:t>Cliquez et modifiez le titre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FFFFFF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t"/>
          <a:lstStyle>
            <a:lvl1pPr>
              <a:defRPr b="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7A7F8D25-FA20-8B42-950C-F1623807AD2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0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D343F-385D-C64F-B9C3-B9EB381E11B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01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43750" y="-228600"/>
            <a:ext cx="2152650" cy="57912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-228600"/>
            <a:ext cx="6305550" cy="57912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80760-4AE8-8E48-8AE2-CEFF144F84A0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550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1E9F-29BB-1D41-8CB0-1E54FB2ADA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C3EB-69AE-0E42-A6A4-E073141EAC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177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1E9F-29BB-1D41-8CB0-1E54FB2ADA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C3EB-69AE-0E42-A6A4-E073141EAC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40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1E9F-29BB-1D41-8CB0-1E54FB2ADA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C3EB-69AE-0E42-A6A4-E073141EAC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62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1E9F-29BB-1D41-8CB0-1E54FB2ADA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C3EB-69AE-0E42-A6A4-E073141EAC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65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1E9F-29BB-1D41-8CB0-1E54FB2ADA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C3EB-69AE-0E42-A6A4-E073141EAC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482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1E9F-29BB-1D41-8CB0-1E54FB2ADA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C3EB-69AE-0E42-A6A4-E073141EAC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520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1E9F-29BB-1D41-8CB0-1E54FB2ADA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C3EB-69AE-0E42-A6A4-E073141EAC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8643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1E9F-29BB-1D41-8CB0-1E54FB2ADA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C3EB-69AE-0E42-A6A4-E073141EAC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76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AB3E5-4AC3-C941-ABD1-D882AED38F81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94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1E9F-29BB-1D41-8CB0-1E54FB2ADA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C3EB-69AE-0E42-A6A4-E073141EAC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7229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1E9F-29BB-1D41-8CB0-1E54FB2ADA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C3EB-69AE-0E42-A6A4-E073141EAC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539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1E9F-29BB-1D41-8CB0-1E54FB2ADAE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1/30/2017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C3EB-69AE-0E42-A6A4-E073141EAC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55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893C3-768E-EC45-AD6D-709F695CB58D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91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930CE-3921-1D4C-93FA-36C5843E8232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73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77A84-20B3-7D46-BA38-2FE31D4BB2C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80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16282-4D0B-CB4B-BC84-645AA10C6F5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46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B1AEA-4D1D-0340-A81A-872F459216E6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63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FF0BB-3DA0-2D46-BD74-D949757F33D9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54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17246-FDB0-7347-AA16-E2648B6EE713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89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6645" name="Line 21"/>
          <p:cNvSpPr>
            <a:spLocks noChangeShapeType="1"/>
          </p:cNvSpPr>
          <p:nvPr userDrawn="1"/>
        </p:nvSpPr>
        <p:spPr bwMode="auto">
          <a:xfrm>
            <a:off x="-76200" y="6308725"/>
            <a:ext cx="9256713" cy="0"/>
          </a:xfrm>
          <a:prstGeom prst="line">
            <a:avLst/>
          </a:prstGeom>
          <a:noFill/>
          <a:ln w="76200">
            <a:solidFill>
              <a:srgbClr val="00009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 dirty="0">
              <a:latin typeface="Arial"/>
              <a:cs typeface="Arial"/>
            </a:endParaRPr>
          </a:p>
        </p:txBody>
      </p:sp>
      <p:sp>
        <p:nvSpPr>
          <p:cNvPr id="2664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76200" y="6248400"/>
            <a:ext cx="61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1">
                <a:latin typeface="Arial"/>
                <a:cs typeface="Arial"/>
              </a:defRPr>
            </a:lvl1pPr>
          </a:lstStyle>
          <a:p>
            <a:pPr>
              <a:defRPr/>
            </a:pPr>
            <a:fld id="{61C1BADE-0527-B644-8D62-F5E9B3756353}" type="slidenum">
              <a:rPr lang="fr-FR"/>
              <a:pPr>
                <a:defRPr/>
              </a:pPr>
              <a:t>‹Nr.›</a:t>
            </a:fld>
            <a:endParaRPr lang="fr-FR" dirty="0"/>
          </a:p>
        </p:txBody>
      </p:sp>
      <p:sp>
        <p:nvSpPr>
          <p:cNvPr id="26650" name="Rectangle 26"/>
          <p:cNvSpPr>
            <a:spLocks noChangeArrowheads="1"/>
          </p:cNvSpPr>
          <p:nvPr userDrawn="1"/>
        </p:nvSpPr>
        <p:spPr bwMode="auto">
          <a:xfrm>
            <a:off x="1259632" y="6434138"/>
            <a:ext cx="54805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400" dirty="0">
                <a:solidFill>
                  <a:srgbClr val="737373"/>
                </a:solidFill>
                <a:latin typeface="Arial"/>
                <a:cs typeface="Arial"/>
              </a:rPr>
              <a:t>P. Tixador, Institut Néel, </a:t>
            </a:r>
            <a:r>
              <a:rPr lang="fr-FR" sz="1400" dirty="0" smtClean="0">
                <a:solidFill>
                  <a:srgbClr val="737373"/>
                </a:solidFill>
                <a:latin typeface="Arial"/>
                <a:cs typeface="Arial"/>
              </a:rPr>
              <a:t>G2Elab –</a:t>
            </a:r>
            <a:r>
              <a:rPr lang="fr-FR" sz="1400" baseline="0" dirty="0" smtClean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lang="fr-FR" sz="1400" baseline="0" dirty="0" err="1" smtClean="0">
                <a:solidFill>
                  <a:srgbClr val="737373"/>
                </a:solidFill>
                <a:latin typeface="Arial"/>
                <a:cs typeface="Arial"/>
              </a:rPr>
              <a:t>FastGrid</a:t>
            </a:r>
            <a:r>
              <a:rPr lang="fr-FR" sz="1400" baseline="0" dirty="0" smtClean="0">
                <a:solidFill>
                  <a:srgbClr val="737373"/>
                </a:solidFill>
                <a:latin typeface="Arial"/>
                <a:cs typeface="Arial"/>
              </a:rPr>
              <a:t> meeting – April 6, 2016</a:t>
            </a:r>
            <a:endParaRPr lang="en-US" sz="1400" dirty="0">
              <a:solidFill>
                <a:srgbClr val="737373"/>
              </a:solidFill>
              <a:latin typeface="Arial"/>
              <a:cs typeface="Arial"/>
            </a:endParaRPr>
          </a:p>
        </p:txBody>
      </p:sp>
      <p:sp>
        <p:nvSpPr>
          <p:cNvPr id="1032" name="Rectangle 1"/>
          <p:cNvSpPr>
            <a:spLocks noChangeArrowheads="1"/>
          </p:cNvSpPr>
          <p:nvPr userDrawn="1"/>
        </p:nvSpPr>
        <p:spPr bwMode="auto">
          <a:xfrm>
            <a:off x="-108520" y="-44797"/>
            <a:ext cx="9372600" cy="914400"/>
          </a:xfrm>
          <a:prstGeom prst="rect">
            <a:avLst/>
          </a:prstGeom>
          <a:solidFill>
            <a:srgbClr val="12538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fr-FR" sz="600">
              <a:solidFill>
                <a:srgbClr val="000000"/>
              </a:solidFill>
            </a:endParaRPr>
          </a:p>
        </p:txBody>
      </p:sp>
      <p:sp>
        <p:nvSpPr>
          <p:cNvPr id="266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611560" y="-155922"/>
            <a:ext cx="8001000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modifiez le titre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5808" y="120015"/>
            <a:ext cx="2365952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sz="3200" b="1" cap="all" spc="0" dirty="0" smtClean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FASTGRID</a:t>
            </a:r>
            <a:endParaRPr lang="fr-FR" sz="3200" b="1" cap="all" spc="0" dirty="0">
              <a:ln w="0"/>
              <a:solidFill>
                <a:schemeClr val="accent2">
                  <a:lumMod val="40000"/>
                  <a:lumOff val="6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Comic Sans MS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Comic Sans MS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Comic Sans MS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2"/>
          </a:solidFill>
          <a:latin typeface="Comic Sans MS" charset="0"/>
          <a:ea typeface="ＭＳ Ｐゴシック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q"/>
        <a:defRPr kumimoji="1" sz="3200">
          <a:solidFill>
            <a:schemeClr val="bg2"/>
          </a:solidFill>
          <a:latin typeface="Arial"/>
          <a:ea typeface="+mn-ea"/>
          <a:cs typeface="Arial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bg2"/>
          </a:solidFill>
          <a:latin typeface="Arial"/>
          <a:ea typeface="+mn-ea"/>
          <a:cs typeface="Arial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bg2"/>
          </a:solidFill>
          <a:latin typeface="Arial"/>
          <a:ea typeface="+mn-ea"/>
          <a:cs typeface="Arial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Arial"/>
          <a:ea typeface="+mn-ea"/>
          <a:cs typeface="Arial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bg2"/>
          </a:solidFill>
          <a:latin typeface="Arial"/>
          <a:ea typeface="+mn-ea"/>
          <a:cs typeface="Arial"/>
        </a:defRPr>
      </a:lvl5pPr>
      <a:lvl6pPr marL="2667000" indent="-3810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bg2"/>
          </a:solidFill>
          <a:latin typeface="+mn-lt"/>
          <a:ea typeface="+mn-ea"/>
        </a:defRPr>
      </a:lvl6pPr>
      <a:lvl7pPr marL="3124200" indent="-3810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bg2"/>
          </a:solidFill>
          <a:latin typeface="+mn-lt"/>
          <a:ea typeface="+mn-ea"/>
        </a:defRPr>
      </a:lvl7pPr>
      <a:lvl8pPr marL="3581400" indent="-3810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bg2"/>
          </a:solidFill>
          <a:latin typeface="+mn-lt"/>
          <a:ea typeface="+mn-ea"/>
        </a:defRPr>
      </a:lvl8pPr>
      <a:lvl9pPr marL="4038600" indent="-3810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AC11E9F-29BB-1D41-8CB0-1E54FB2ADAE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1/30/2017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4F0C3EB-69AE-0E42-A6A4-E073141EACB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497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547664" y="1340768"/>
            <a:ext cx="53702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Calibri" panose="020F0502020204030204" pitchFamily="34" charset="0"/>
              </a:rPr>
              <a:t>New HTS </a:t>
            </a:r>
            <a:r>
              <a:rPr lang="de-DE" dirty="0" err="1" smtClean="0">
                <a:latin typeface="Calibri" panose="020F0502020204030204" pitchFamily="34" charset="0"/>
              </a:rPr>
              <a:t>projects</a:t>
            </a:r>
            <a:r>
              <a:rPr lang="de-DE" dirty="0" smtClean="0">
                <a:latin typeface="Calibri" panose="020F0502020204030204" pitchFamily="34" charset="0"/>
              </a:rPr>
              <a:t> in Europe</a:t>
            </a:r>
          </a:p>
          <a:p>
            <a:r>
              <a:rPr lang="de-DE" dirty="0">
                <a:latin typeface="Calibri" panose="020F0502020204030204" pitchFamily="34" charset="0"/>
              </a:rPr>
              <a:t>Mathias Noe, KIT</a:t>
            </a:r>
          </a:p>
          <a:p>
            <a:r>
              <a:rPr lang="de-DE" dirty="0" smtClean="0">
                <a:latin typeface="Calibri" panose="020F0502020204030204" pitchFamily="34" charset="0"/>
              </a:rPr>
              <a:t>30.01.2017, Milano, </a:t>
            </a:r>
            <a:r>
              <a:rPr lang="de-DE" dirty="0" err="1" smtClean="0">
                <a:latin typeface="Calibri" panose="020F0502020204030204" pitchFamily="34" charset="0"/>
              </a:rPr>
              <a:t>Italy</a:t>
            </a:r>
            <a:endParaRPr lang="de-DE" dirty="0" smtClean="0">
              <a:latin typeface="Calibri" panose="020F0502020204030204" pitchFamily="34" charset="0"/>
            </a:endParaRPr>
          </a:p>
          <a:p>
            <a:r>
              <a:rPr lang="de-DE" dirty="0" smtClean="0">
                <a:latin typeface="Calibri" panose="020F0502020204030204" pitchFamily="34" charset="0"/>
              </a:rPr>
              <a:t>IEA </a:t>
            </a:r>
            <a:r>
              <a:rPr lang="de-DE" dirty="0" err="1" smtClean="0">
                <a:latin typeface="Calibri" panose="020F0502020204030204" pitchFamily="34" charset="0"/>
              </a:rPr>
              <a:t>ExCo</a:t>
            </a:r>
            <a:r>
              <a:rPr lang="de-DE" dirty="0" smtClean="0">
                <a:latin typeface="Calibri" panose="020F0502020204030204" pitchFamily="34" charset="0"/>
              </a:rPr>
              <a:t> Meeting </a:t>
            </a:r>
            <a:endParaRPr lang="de-D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77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sz="quarter"/>
          </p:nvPr>
        </p:nvSpPr>
        <p:spPr>
          <a:xfrm>
            <a:off x="971600" y="-99392"/>
            <a:ext cx="5904656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mtClean="0">
                <a:solidFill>
                  <a:schemeClr val="bg2"/>
                </a:solidFill>
              </a:rPr>
              <a:t>Cost effective </a:t>
            </a:r>
            <a:r>
              <a:rPr lang="en-GB" sz="2400" b="1" smtClean="0">
                <a:solidFill>
                  <a:schemeClr val="bg2"/>
                </a:solidFill>
              </a:rPr>
              <a:t>F</a:t>
            </a:r>
            <a:r>
              <a:rPr lang="en-GB" sz="2400" smtClean="0">
                <a:solidFill>
                  <a:schemeClr val="bg2"/>
                </a:solidFill>
              </a:rPr>
              <a:t>CL using </a:t>
            </a:r>
            <a:r>
              <a:rPr lang="en-GB" sz="2400" b="1" smtClean="0">
                <a:solidFill>
                  <a:schemeClr val="bg2"/>
                </a:solidFill>
              </a:rPr>
              <a:t>a</a:t>
            </a:r>
            <a:r>
              <a:rPr lang="en-GB" sz="2400" smtClean="0">
                <a:solidFill>
                  <a:schemeClr val="bg2"/>
                </a:solidFill>
              </a:rPr>
              <a:t>dvanced </a:t>
            </a:r>
            <a:r>
              <a:rPr lang="en-GB" sz="2400" b="1" smtClean="0">
                <a:solidFill>
                  <a:schemeClr val="bg2"/>
                </a:solidFill>
              </a:rPr>
              <a:t>s</a:t>
            </a:r>
            <a:r>
              <a:rPr lang="en-GB" sz="2400" smtClean="0">
                <a:solidFill>
                  <a:schemeClr val="bg2"/>
                </a:solidFill>
              </a:rPr>
              <a:t>upercon. </a:t>
            </a:r>
            <a:r>
              <a:rPr lang="en-GB" sz="2400" b="1" smtClean="0">
                <a:solidFill>
                  <a:schemeClr val="bg2"/>
                </a:solidFill>
              </a:rPr>
              <a:t>t</a:t>
            </a:r>
            <a:r>
              <a:rPr lang="en-GB" sz="2400" smtClean="0">
                <a:solidFill>
                  <a:schemeClr val="bg2"/>
                </a:solidFill>
              </a:rPr>
              <a:t>apes for future HVDC </a:t>
            </a:r>
            <a:r>
              <a:rPr lang="en-GB" sz="2400" b="1" smtClean="0">
                <a:solidFill>
                  <a:schemeClr val="bg2"/>
                </a:solidFill>
              </a:rPr>
              <a:t>grids</a:t>
            </a:r>
            <a:endParaRPr lang="en-GB" sz="2400">
              <a:solidFill>
                <a:schemeClr val="bg2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8"/>
            <a:ext cx="1224136" cy="90586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736" y="184455"/>
            <a:ext cx="2376264" cy="5753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3508" y="1114866"/>
            <a:ext cx="903598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400" dirty="0" smtClean="0">
                <a:latin typeface="Arial"/>
                <a:cs typeface="Arial"/>
              </a:rPr>
              <a:t>Significant advances of the economical attractiveness of SCFCL by improving the REBCO tapes especially in their normal mode.</a:t>
            </a:r>
          </a:p>
          <a:p>
            <a:pPr marL="342900" indent="-342900">
              <a:buFont typeface="Arial"/>
              <a:buChar char="•"/>
            </a:pPr>
            <a:r>
              <a:rPr lang="en-GB" sz="2000" b="1" dirty="0" smtClean="0">
                <a:solidFill>
                  <a:srgbClr val="B03F08"/>
                </a:solidFill>
                <a:latin typeface="Arial"/>
                <a:cs typeface="Arial"/>
              </a:rPr>
              <a:t>Advanced REBCO tape</a:t>
            </a:r>
            <a:endParaRPr lang="en-GB" sz="2000" b="1" u="sng" dirty="0" smtClean="0">
              <a:solidFill>
                <a:srgbClr val="B03F08"/>
              </a:solidFill>
              <a:latin typeface="Arial"/>
              <a:cs typeface="Arial"/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n-GB" sz="1800" dirty="0" smtClean="0">
                <a:latin typeface="Arial"/>
                <a:cs typeface="Arial"/>
              </a:rPr>
              <a:t>Low standard deviation in term of </a:t>
            </a:r>
            <a:r>
              <a:rPr lang="en-GB" sz="1800" dirty="0" err="1" smtClean="0">
                <a:latin typeface="Arial"/>
                <a:cs typeface="Arial"/>
              </a:rPr>
              <a:t>I</a:t>
            </a:r>
            <a:r>
              <a:rPr lang="en-GB" sz="1800" baseline="-25000" dirty="0" err="1" smtClean="0">
                <a:latin typeface="Arial"/>
                <a:cs typeface="Arial"/>
              </a:rPr>
              <a:t>c</a:t>
            </a:r>
            <a:r>
              <a:rPr lang="en-GB" sz="1800" dirty="0" smtClean="0">
                <a:latin typeface="Arial"/>
                <a:cs typeface="Arial"/>
              </a:rPr>
              <a:t> on the lengths</a:t>
            </a:r>
            <a:endParaRPr lang="en-GB" sz="1800" u="sng" dirty="0" smtClean="0">
              <a:latin typeface="Arial"/>
              <a:cs typeface="Arial"/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n-GB" sz="1800" dirty="0" smtClean="0">
                <a:latin typeface="Arial"/>
                <a:cs typeface="Arial"/>
              </a:rPr>
              <a:t>Electric field higher than 100 V/m (50 </a:t>
            </a:r>
            <a:r>
              <a:rPr lang="en-GB" sz="1800" dirty="0" err="1" smtClean="0">
                <a:latin typeface="Arial"/>
                <a:cs typeface="Arial"/>
              </a:rPr>
              <a:t>ms</a:t>
            </a:r>
            <a:r>
              <a:rPr lang="en-GB" sz="1800" dirty="0" smtClean="0">
                <a:latin typeface="Arial"/>
                <a:cs typeface="Arial"/>
              </a:rPr>
              <a:t>)</a:t>
            </a:r>
            <a:endParaRPr lang="en-GB" sz="1800" u="sng" dirty="0" smtClean="0">
              <a:latin typeface="Arial"/>
              <a:cs typeface="Arial"/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n-GB" sz="1800" dirty="0" smtClean="0">
                <a:latin typeface="Arial"/>
                <a:cs typeface="Arial"/>
              </a:rPr>
              <a:t>Critical current higher than 1000 A/cm-w at 65 K (self field)</a:t>
            </a:r>
          </a:p>
          <a:p>
            <a:pPr marL="342900" lvl="0" indent="-342900">
              <a:buFont typeface="Arial"/>
              <a:buChar char="•"/>
            </a:pPr>
            <a:r>
              <a:rPr lang="en-GB" sz="2000" b="1" dirty="0" smtClean="0">
                <a:solidFill>
                  <a:srgbClr val="B03F08"/>
                </a:solidFill>
                <a:latin typeface="Arial"/>
                <a:cs typeface="Arial"/>
              </a:rPr>
              <a:t>Emerging REBCO tape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GB" sz="1800" dirty="0" smtClean="0">
                <a:latin typeface="Arial"/>
                <a:cs typeface="Arial"/>
              </a:rPr>
              <a:t>Enhanced propagation velocity tape (CFD concept)</a:t>
            </a:r>
            <a:endParaRPr lang="en-GB" sz="1800" u="sng" dirty="0" smtClean="0">
              <a:latin typeface="Arial"/>
              <a:cs typeface="Arial"/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n-GB" sz="1800" dirty="0" smtClean="0">
                <a:latin typeface="Arial"/>
                <a:cs typeface="Arial"/>
              </a:rPr>
              <a:t>Sapphire substrate REBCO tape with ultra high electric fields </a:t>
            </a:r>
            <a:endParaRPr lang="en-GB" sz="1800" u="sng" dirty="0" smtClean="0">
              <a:latin typeface="Arial"/>
              <a:cs typeface="Arial"/>
            </a:endParaRPr>
          </a:p>
          <a:p>
            <a:pPr marL="342900" lvl="0" indent="-342900">
              <a:buFont typeface="Arial"/>
              <a:buChar char="•"/>
            </a:pPr>
            <a:r>
              <a:rPr lang="en-GB" sz="2000" b="1" dirty="0" smtClean="0">
                <a:solidFill>
                  <a:srgbClr val="B03F08"/>
                </a:solidFill>
                <a:latin typeface="Arial"/>
                <a:cs typeface="Arial"/>
              </a:rPr>
              <a:t>Smart module of a HVDC apparatus</a:t>
            </a:r>
            <a:endParaRPr lang="en-GB" sz="2000" b="1" u="sng" dirty="0" smtClean="0">
              <a:solidFill>
                <a:srgbClr val="B03F08"/>
              </a:solidFill>
              <a:latin typeface="Arial"/>
              <a:cs typeface="Arial"/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n-GB" sz="1800" dirty="0" smtClean="0">
                <a:latin typeface="Arial"/>
                <a:cs typeface="Arial"/>
              </a:rPr>
              <a:t>Current and voltage in the range of 0.5/1 kA and 30/50 kV</a:t>
            </a:r>
            <a:endParaRPr lang="en-GB" sz="1800" u="sng" dirty="0" smtClean="0">
              <a:latin typeface="Arial"/>
              <a:cs typeface="Arial"/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n-GB" sz="1800" dirty="0" smtClean="0">
                <a:latin typeface="Arial"/>
                <a:cs typeface="Arial"/>
              </a:rPr>
              <a:t>New functionality such as quench detection through </a:t>
            </a:r>
            <a:r>
              <a:rPr lang="en-GB" sz="1800" dirty="0" err="1" smtClean="0">
                <a:latin typeface="Arial"/>
                <a:cs typeface="Arial"/>
              </a:rPr>
              <a:t>fiber</a:t>
            </a:r>
            <a:r>
              <a:rPr lang="en-GB" sz="1800" dirty="0" smtClean="0">
                <a:latin typeface="Arial"/>
                <a:cs typeface="Arial"/>
              </a:rPr>
              <a:t> glass</a:t>
            </a:r>
            <a:endParaRPr lang="en-GB" sz="1800" u="sng" dirty="0" smtClean="0">
              <a:latin typeface="Arial"/>
              <a:cs typeface="Arial"/>
            </a:endParaRPr>
          </a:p>
          <a:p>
            <a:pPr marL="800100" lvl="1" indent="-342900">
              <a:buFont typeface="Wingdings" charset="2"/>
              <a:buChar char="Ø"/>
            </a:pPr>
            <a:r>
              <a:rPr lang="en-GB" sz="1800" dirty="0" smtClean="0">
                <a:latin typeface="Arial"/>
                <a:cs typeface="Arial"/>
              </a:rPr>
              <a:t>Extensive tests of this module in relevant environment</a:t>
            </a:r>
            <a:endParaRPr lang="en-GB" sz="1800" u="sng" dirty="0">
              <a:latin typeface="Arial"/>
              <a:cs typeface="Arial"/>
            </a:endParaRPr>
          </a:p>
        </p:txBody>
      </p:sp>
      <p:sp>
        <p:nvSpPr>
          <p:cNvPr id="9" name="Line 27"/>
          <p:cNvSpPr>
            <a:spLocks noChangeShapeType="1"/>
          </p:cNvSpPr>
          <p:nvPr/>
        </p:nvSpPr>
        <p:spPr bwMode="auto">
          <a:xfrm>
            <a:off x="0" y="980728"/>
            <a:ext cx="91440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>
            <a:off x="-36512" y="5373216"/>
            <a:ext cx="92160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76256" y="5301208"/>
            <a:ext cx="2304256" cy="1559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" indent="-126000">
              <a:lnSpc>
                <a:spcPct val="120000"/>
              </a:lnSpc>
              <a:buFont typeface="Arial"/>
              <a:buChar char="•"/>
            </a:pPr>
            <a:r>
              <a:rPr lang="en-GB" sz="2000" smtClean="0">
                <a:latin typeface="Arial"/>
                <a:cs typeface="Arial"/>
              </a:rPr>
              <a:t>H2020 project</a:t>
            </a:r>
          </a:p>
          <a:p>
            <a:pPr marL="54000" indent="-126000">
              <a:lnSpc>
                <a:spcPct val="120000"/>
              </a:lnSpc>
              <a:buFont typeface="Arial"/>
              <a:buChar char="•"/>
            </a:pPr>
            <a:r>
              <a:rPr lang="en-GB" sz="2000" smtClean="0">
                <a:latin typeface="Arial"/>
                <a:cs typeface="Arial"/>
              </a:rPr>
              <a:t>42 months</a:t>
            </a:r>
          </a:p>
          <a:p>
            <a:pPr marL="54000" indent="-126000">
              <a:lnSpc>
                <a:spcPct val="120000"/>
              </a:lnSpc>
              <a:buFont typeface="Arial"/>
              <a:buChar char="•"/>
            </a:pPr>
            <a:r>
              <a:rPr lang="en-GB" sz="2000" smtClean="0">
                <a:latin typeface="Arial"/>
                <a:cs typeface="Arial"/>
              </a:rPr>
              <a:t>Starting: 01/2017</a:t>
            </a:r>
          </a:p>
          <a:p>
            <a:pPr marL="54000" indent="-126000">
              <a:lnSpc>
                <a:spcPct val="120000"/>
              </a:lnSpc>
              <a:buFont typeface="Arial"/>
              <a:buChar char="•"/>
            </a:pPr>
            <a:r>
              <a:rPr lang="en-GB" sz="2000" smtClean="0">
                <a:latin typeface="Arial"/>
                <a:cs typeface="Arial"/>
              </a:rPr>
              <a:t>Coor.: CNRS</a:t>
            </a:r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>
            <a:off x="6876256" y="5391418"/>
            <a:ext cx="0" cy="1466581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cs typeface="+mn-c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28" y="5445224"/>
            <a:ext cx="6551712" cy="129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7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4"/>
            <a:ext cx="7772400" cy="2387600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ASuMED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>Advanced Superconducting Motor Experimental Demonstrator 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-47502" y="2846437"/>
            <a:ext cx="9239003" cy="3578705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000" b="1" dirty="0" smtClean="0"/>
              <a:t>Participants</a:t>
            </a:r>
          </a:p>
          <a:p>
            <a:r>
              <a:rPr lang="en-US" sz="2000" dirty="0"/>
              <a:t>OSWALD </a:t>
            </a:r>
            <a:r>
              <a:rPr lang="en-US" sz="2000" dirty="0" err="1"/>
              <a:t>Elektromotoren</a:t>
            </a:r>
            <a:r>
              <a:rPr lang="en-US" sz="2000" dirty="0"/>
              <a:t> </a:t>
            </a:r>
            <a:r>
              <a:rPr lang="en-US" sz="2000" dirty="0" smtClean="0"/>
              <a:t>GmbH, Germany</a:t>
            </a:r>
            <a:endParaRPr lang="en-US" sz="2000" dirty="0"/>
          </a:p>
          <a:p>
            <a:r>
              <a:rPr lang="en-US" sz="2000" dirty="0" smtClean="0"/>
              <a:t>ROLLS-ROYCE PLC, United </a:t>
            </a:r>
            <a:r>
              <a:rPr lang="en-US" sz="2000" dirty="0"/>
              <a:t>Kingdom</a:t>
            </a:r>
          </a:p>
          <a:p>
            <a:r>
              <a:rPr lang="en-US" sz="2000" dirty="0" smtClean="0"/>
              <a:t>UNIVERSITY </a:t>
            </a:r>
            <a:r>
              <a:rPr lang="en-US" sz="2000" dirty="0"/>
              <a:t>OF </a:t>
            </a:r>
            <a:r>
              <a:rPr lang="en-US" sz="2000" dirty="0" smtClean="0"/>
              <a:t>CAMBRIDGE, United </a:t>
            </a:r>
            <a:r>
              <a:rPr lang="en-US" sz="2000" dirty="0"/>
              <a:t>Kingdom</a:t>
            </a:r>
          </a:p>
          <a:p>
            <a:r>
              <a:rPr lang="en-US" sz="2000" dirty="0" smtClean="0"/>
              <a:t>KARLSRUHER </a:t>
            </a:r>
            <a:r>
              <a:rPr lang="en-US" sz="2000" dirty="0"/>
              <a:t>INSTITUT FUER </a:t>
            </a:r>
            <a:r>
              <a:rPr lang="en-US" sz="2000" dirty="0" smtClean="0"/>
              <a:t>TECHNOLOGIE, Germany</a:t>
            </a:r>
            <a:endParaRPr lang="en-US" sz="2000" dirty="0"/>
          </a:p>
          <a:p>
            <a:r>
              <a:rPr lang="en-US" sz="2000" dirty="0" smtClean="0"/>
              <a:t>HOCHSCHULE </a:t>
            </a:r>
            <a:r>
              <a:rPr lang="en-US" sz="2000" dirty="0"/>
              <a:t>FUR ANGEWANDTE WISSENSCHAFTEN </a:t>
            </a:r>
            <a:r>
              <a:rPr lang="en-US" sz="2000" dirty="0" smtClean="0"/>
              <a:t>ASCHAFFENBURG, Germany</a:t>
            </a:r>
            <a:endParaRPr lang="en-US" sz="2000" dirty="0"/>
          </a:p>
          <a:p>
            <a:r>
              <a:rPr lang="en-US" sz="2000" dirty="0" smtClean="0"/>
              <a:t>AIR </a:t>
            </a:r>
            <a:r>
              <a:rPr lang="en-US" sz="2000" dirty="0"/>
              <a:t>LIQUIDE ADVANCED TECHNOLOGIES </a:t>
            </a:r>
            <a:r>
              <a:rPr lang="en-US" sz="2000" dirty="0" smtClean="0"/>
              <a:t>SA, France</a:t>
            </a:r>
            <a:endParaRPr lang="en-US" sz="2000" dirty="0"/>
          </a:p>
          <a:p>
            <a:r>
              <a:rPr lang="en-US" sz="2000" dirty="0" err="1" smtClean="0"/>
              <a:t>DeMaCo</a:t>
            </a:r>
            <a:r>
              <a:rPr lang="en-US" sz="2000" dirty="0" smtClean="0"/>
              <a:t> </a:t>
            </a:r>
            <a:r>
              <a:rPr lang="en-US" sz="2000" dirty="0"/>
              <a:t>Holland </a:t>
            </a:r>
            <a:r>
              <a:rPr lang="en-US" sz="2000" dirty="0" err="1" smtClean="0"/>
              <a:t>bv</a:t>
            </a:r>
            <a:r>
              <a:rPr lang="en-US" sz="2000" dirty="0" smtClean="0"/>
              <a:t>, Netherlands</a:t>
            </a:r>
            <a:endParaRPr lang="en-US" sz="2000" dirty="0"/>
          </a:p>
          <a:p>
            <a:r>
              <a:rPr lang="en-US" sz="2000" dirty="0" err="1" smtClean="0"/>
              <a:t>SuperOx</a:t>
            </a:r>
            <a:r>
              <a:rPr lang="en-US" sz="2000" dirty="0" smtClean="0"/>
              <a:t>, Russian </a:t>
            </a:r>
            <a:r>
              <a:rPr lang="en-US" sz="2000" dirty="0"/>
              <a:t>Federation</a:t>
            </a:r>
          </a:p>
          <a:p>
            <a:r>
              <a:rPr lang="en-US" sz="2000" dirty="0" smtClean="0"/>
              <a:t>Institute </a:t>
            </a:r>
            <a:r>
              <a:rPr lang="en-US" sz="2000" dirty="0"/>
              <a:t>of Electrical Engineering, Slovak Academy of </a:t>
            </a:r>
            <a:r>
              <a:rPr lang="en-US" sz="2000" dirty="0" smtClean="0"/>
              <a:t>Sciences, Slovakia</a:t>
            </a:r>
            <a:endParaRPr lang="en-US" sz="2000" dirty="0"/>
          </a:p>
          <a:p>
            <a:r>
              <a:rPr lang="en-US" sz="2000" dirty="0" smtClean="0"/>
              <a:t>K </a:t>
            </a:r>
            <a:r>
              <a:rPr lang="en-US" sz="2000" dirty="0"/>
              <a:t>&amp; S GMBH </a:t>
            </a:r>
            <a:r>
              <a:rPr lang="en-US" sz="2000" dirty="0" smtClean="0"/>
              <a:t>PROJEKTMANAGEMENT, Germany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680" y="0"/>
            <a:ext cx="1699320" cy="95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3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Background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5562"/>
            <a:ext cx="7886700" cy="5532437"/>
          </a:xfrm>
        </p:spPr>
        <p:txBody>
          <a:bodyPr>
            <a:normAutofit/>
          </a:bodyPr>
          <a:lstStyle/>
          <a:p>
            <a:r>
              <a:rPr lang="en-US" sz="2400" dirty="0"/>
              <a:t>Air traffic </a:t>
            </a:r>
            <a:r>
              <a:rPr lang="en-US" sz="2400" dirty="0" smtClean="0"/>
              <a:t>projected </a:t>
            </a:r>
            <a:r>
              <a:rPr lang="en-US" sz="2400" dirty="0"/>
              <a:t>to grow worldwide by 5% per year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/>
              <a:t>increasing </a:t>
            </a:r>
            <a:r>
              <a:rPr lang="en-US" sz="2400" dirty="0"/>
              <a:t>fossil fuel consumption and </a:t>
            </a:r>
            <a:r>
              <a:rPr lang="en-US" sz="2400" dirty="0" smtClean="0"/>
              <a:t>emissions</a:t>
            </a:r>
          </a:p>
          <a:p>
            <a:r>
              <a:rPr lang="en-US" sz="2400" dirty="0"/>
              <a:t>Previous </a:t>
            </a:r>
            <a:r>
              <a:rPr lang="en-US" sz="2400" dirty="0" smtClean="0"/>
              <a:t>studies: hybrid-electric </a:t>
            </a:r>
            <a:r>
              <a:rPr lang="en-US" sz="2400" dirty="0"/>
              <a:t>distributed propulsion (DP) in civilian aircraft offers a route to achieve </a:t>
            </a:r>
            <a:r>
              <a:rPr lang="en-US" sz="2400" dirty="0" smtClean="0"/>
              <a:t>massive </a:t>
            </a:r>
            <a:r>
              <a:rPr lang="en-US" sz="2400" dirty="0"/>
              <a:t>reductions in fuel consumption and emission </a:t>
            </a:r>
            <a:r>
              <a:rPr lang="en-US" sz="2400" dirty="0" smtClean="0"/>
              <a:t>(targeted </a:t>
            </a:r>
            <a:r>
              <a:rPr lang="en-US" sz="2400" dirty="0"/>
              <a:t>by Flightpath </a:t>
            </a:r>
            <a:r>
              <a:rPr lang="en-US" sz="2400" dirty="0" smtClean="0"/>
              <a:t>2050)</a:t>
            </a:r>
          </a:p>
          <a:p>
            <a:r>
              <a:rPr lang="en-US" sz="2400" dirty="0" smtClean="0"/>
              <a:t>Studies identify necessity </a:t>
            </a:r>
            <a:r>
              <a:rPr lang="en-US" sz="2400" dirty="0"/>
              <a:t>of potential superconducting solutions to achieve </a:t>
            </a:r>
            <a:r>
              <a:rPr lang="en-US" sz="2400" dirty="0" smtClean="0"/>
              <a:t>required </a:t>
            </a:r>
            <a:r>
              <a:rPr lang="en-US" sz="2400" dirty="0"/>
              <a:t>power densities and </a:t>
            </a:r>
            <a:r>
              <a:rPr lang="en-US" sz="2400" dirty="0" smtClean="0"/>
              <a:t>efficiencies</a:t>
            </a:r>
          </a:p>
          <a:p>
            <a:r>
              <a:rPr lang="en-US" sz="2400" dirty="0" smtClean="0"/>
              <a:t>However</a:t>
            </a:r>
            <a:r>
              <a:rPr lang="en-US" sz="2400" dirty="0"/>
              <a:t>, no suitable superconductive motor is available to realize DP in large aircraft and no prototypes have been constructed with this </a:t>
            </a:r>
            <a:r>
              <a:rPr lang="en-US" sz="2400" dirty="0" smtClean="0"/>
              <a:t>aim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680" y="0"/>
            <a:ext cx="1699320" cy="95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4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562"/>
            <a:ext cx="9144000" cy="5532437"/>
          </a:xfrm>
        </p:spPr>
        <p:txBody>
          <a:bodyPr>
            <a:no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emonstrate benefits </a:t>
            </a:r>
            <a:r>
              <a:rPr lang="en-US" sz="2400" dirty="0"/>
              <a:t>of a new fully superconducting motor with a power density of </a:t>
            </a:r>
            <a:r>
              <a:rPr lang="en-US" sz="2400" dirty="0" smtClean="0"/>
              <a:t>20kW/kg. In particular:</a:t>
            </a:r>
          </a:p>
          <a:p>
            <a:pPr lvl="1"/>
            <a:r>
              <a:rPr lang="en-US" sz="2000" dirty="0" smtClean="0"/>
              <a:t>design </a:t>
            </a:r>
            <a:r>
              <a:rPr lang="en-US" sz="2000" dirty="0"/>
              <a:t>an appropriate motor </a:t>
            </a:r>
            <a:r>
              <a:rPr lang="en-US" sz="2000" dirty="0" smtClean="0"/>
              <a:t>topology</a:t>
            </a:r>
          </a:p>
          <a:p>
            <a:pPr lvl="1"/>
            <a:r>
              <a:rPr lang="en-US" sz="2000" dirty="0" smtClean="0"/>
              <a:t>develop </a:t>
            </a:r>
            <a:r>
              <a:rPr lang="en-US" sz="2000" dirty="0"/>
              <a:t>a high-temperature superconducting (HTS) stator with an electric loading of &gt;</a:t>
            </a:r>
            <a:r>
              <a:rPr lang="en-US" sz="2000" dirty="0" smtClean="0"/>
              <a:t>450kA/m</a:t>
            </a:r>
          </a:p>
          <a:p>
            <a:pPr lvl="1"/>
            <a:r>
              <a:rPr lang="en-US" sz="2000" dirty="0" smtClean="0"/>
              <a:t>develop </a:t>
            </a:r>
            <a:r>
              <a:rPr lang="en-US" sz="2000" dirty="0"/>
              <a:t>a rotor using HTS stacks operating like permanent magnets providing an average magnetic loading of &gt;2.5 </a:t>
            </a:r>
            <a:r>
              <a:rPr lang="en-US" sz="2000" dirty="0" smtClean="0"/>
              <a:t>T</a:t>
            </a:r>
          </a:p>
          <a:p>
            <a:pPr lvl="1"/>
            <a:r>
              <a:rPr lang="en-US" sz="2000" dirty="0" smtClean="0"/>
              <a:t>integrate </a:t>
            </a:r>
            <a:r>
              <a:rPr lang="en-US" sz="2000" dirty="0"/>
              <a:t>a magnetization system into the stator </a:t>
            </a:r>
            <a:r>
              <a:rPr lang="en-US" sz="2000" dirty="0" smtClean="0"/>
              <a:t>area</a:t>
            </a:r>
          </a:p>
          <a:p>
            <a:pPr lvl="1"/>
            <a:r>
              <a:rPr lang="en-US" sz="2000" dirty="0" smtClean="0"/>
              <a:t>implement </a:t>
            </a:r>
            <a:r>
              <a:rPr lang="en-US" sz="2000" dirty="0"/>
              <a:t>a </a:t>
            </a:r>
            <a:r>
              <a:rPr lang="en-US" sz="2000" dirty="0" smtClean="0"/>
              <a:t>highly </a:t>
            </a:r>
            <a:r>
              <a:rPr lang="en-US" sz="2000" dirty="0"/>
              <a:t>efficient cryostat for </a:t>
            </a:r>
            <a:r>
              <a:rPr lang="en-US" sz="2000" dirty="0" smtClean="0"/>
              <a:t>motor </a:t>
            </a:r>
            <a:r>
              <a:rPr lang="en-US" sz="2000" dirty="0"/>
              <a:t>combined with </a:t>
            </a:r>
            <a:r>
              <a:rPr lang="en-US" sz="2000" dirty="0" smtClean="0"/>
              <a:t>integrated </a:t>
            </a:r>
            <a:r>
              <a:rPr lang="en-US" sz="2000" dirty="0"/>
              <a:t>cryogenic cooling system and associated power </a:t>
            </a:r>
            <a:r>
              <a:rPr lang="en-US" sz="2000" dirty="0" smtClean="0"/>
              <a:t>converter</a:t>
            </a:r>
          </a:p>
          <a:p>
            <a:r>
              <a:rPr lang="en-US" sz="2400" dirty="0" smtClean="0"/>
              <a:t>Demonstrate above technologies </a:t>
            </a:r>
            <a:r>
              <a:rPr lang="en-US" sz="2400" dirty="0"/>
              <a:t>in a prototype with approximately 1 MW power at 10.000rpm and a thermal loss &lt;</a:t>
            </a:r>
            <a:r>
              <a:rPr lang="en-US" sz="2400" dirty="0" smtClean="0"/>
              <a:t>0.1%</a:t>
            </a:r>
          </a:p>
          <a:p>
            <a:r>
              <a:rPr lang="en-US" sz="2400" dirty="0" smtClean="0"/>
              <a:t>Design innovative </a:t>
            </a:r>
            <a:r>
              <a:rPr lang="en-US" sz="2400" dirty="0"/>
              <a:t>modular inverter topology with enhanced failure </a:t>
            </a:r>
            <a:r>
              <a:rPr lang="en-US" sz="2400" dirty="0" smtClean="0"/>
              <a:t>protection, </a:t>
            </a:r>
            <a:r>
              <a:rPr lang="en-US" sz="2400" dirty="0"/>
              <a:t>to realize </a:t>
            </a:r>
            <a:r>
              <a:rPr lang="en-US" sz="2400" dirty="0" smtClean="0"/>
              <a:t>highly </a:t>
            </a:r>
            <a:r>
              <a:rPr lang="en-US" sz="2400" dirty="0"/>
              <a:t>dynamic and robust control of superconducting machines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680" y="0"/>
            <a:ext cx="1699320" cy="95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48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3.1.3337"/>
  <p:tag name="PPTVERSION" val="14"/>
  <p:tag name="TPOS" val="2"/>
</p:tagLst>
</file>

<file path=ppt/theme/theme1.xml><?xml version="1.0" encoding="utf-8"?>
<a:theme xmlns:a="http://schemas.openxmlformats.org/drawingml/2006/main" name="Modele Deux Tix">
  <a:themeElements>
    <a:clrScheme name="Modele Deux Tix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Modele Deux Tix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bg2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omic Sans M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bg2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omic Sans MS" charset="0"/>
            <a:ea typeface="ＭＳ Ｐゴシック" charset="0"/>
          </a:defRPr>
        </a:defPPr>
      </a:lstStyle>
    </a:lnDef>
  </a:objectDefaults>
  <a:extraClrSchemeLst>
    <a:extraClrScheme>
      <a:clrScheme name="Modele Deux Tix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 Deux Tix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 Deux Tix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POWERBOOKTIX:Microsoft Office 98:Modèles:Modèles de Présentation:Modele Deux Tix</Template>
  <TotalTime>0</TotalTime>
  <Words>353</Words>
  <Application>Microsoft Office PowerPoint</Application>
  <PresentationFormat>Letter (8,5x11 Zoll)</PresentationFormat>
  <Paragraphs>47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Modele Deux Tix</vt:lpstr>
      <vt:lpstr>Office Theme</vt:lpstr>
      <vt:lpstr>PowerPoint-Präsentation</vt:lpstr>
      <vt:lpstr>Cost effective FCL using advanced supercon. tapes for future HVDC grids</vt:lpstr>
      <vt:lpstr>ASuMED Advanced Superconducting Motor Experimental Demonstrator  </vt:lpstr>
      <vt:lpstr>Background &amp; Motivation</vt:lpstr>
      <vt:lpstr>Purpose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Limiteur supraconducteur</dc:title>
  <dc:creator>CRTBT</dc:creator>
  <cp:lastModifiedBy>Noe, Mathias (ITEP)</cp:lastModifiedBy>
  <cp:revision>1481</cp:revision>
  <cp:lastPrinted>2016-01-13T18:17:28Z</cp:lastPrinted>
  <dcterms:created xsi:type="dcterms:W3CDTF">2000-05-08T19:44:09Z</dcterms:created>
  <dcterms:modified xsi:type="dcterms:W3CDTF">2017-01-30T08:47:43Z</dcterms:modified>
</cp:coreProperties>
</file>