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124113" cy="10691813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2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5961B898-773F-4D67-BF24-27981D2CE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BC035FDD-B335-4E07-BDED-83783CDF7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1DE692CB-26E3-40B1-949E-61040FA031C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0350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BF92F71-804A-4134-8C13-FB0346D8D16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3613" cy="4806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59F1A3E-D782-42DB-8AA1-7F306D3143FC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6600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99522B7-EC01-49A2-9AAE-CF4B14A166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6600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60685A5-DAEB-4456-A9D9-FABF8A9B2CC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6600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6ABDE4A9-E783-4EBE-A4A6-1D25ED5BA14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AE8CCF41-8059-4EC4-ACE1-392F726C4AC8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>
            <a:extLst>
              <a:ext uri="{FF2B5EF4-FFF2-40B4-BE49-F238E27FC236}">
                <a16:creationId xmlns:a16="http://schemas.microsoft.com/office/drawing/2014/main" id="{BC1C83EE-02DC-4E0D-B8E5-CA0F694EE63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7FB035-8B12-47D7-B3B7-0A578668B73C}" type="slidenum">
              <a:rPr lang="en-GB" altLang="en-US" sz="140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en-US" sz="1400">
              <a:cs typeface="Arial" panose="020B0604020202020204" pitchFamily="34" charset="0"/>
            </a:endParaRPr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12FAED94-7935-4464-9135-94A860D8B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4563" y="812800"/>
            <a:ext cx="566896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97FDC46E-4FFA-4F75-8ECF-86FF03BD6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713" y="1749425"/>
            <a:ext cx="11342687" cy="37226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713" y="5614988"/>
            <a:ext cx="11342687" cy="25828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C220D5-56FD-449E-94B9-859783C4FDC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674D5-3FEE-4B33-B6F6-7FF494D931F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757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6A9150-DC3C-4C66-9199-C2D6978F537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309BA-AB7B-40ED-B61A-646C2E26F6A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831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67725" y="2501900"/>
            <a:ext cx="6802438" cy="864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0" y="2501900"/>
            <a:ext cx="20259675" cy="864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B828E1-2BA6-41C2-89E2-719A18AA388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6948C8-B6C2-469F-B647-00EC3173161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4618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538" y="6599238"/>
            <a:ext cx="25701625" cy="4548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9797C7B-9F81-42E9-95DF-C3B5BDEDE1C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3949CA-EE1C-455C-8287-EA0D2B85218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443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4C0379-05F2-4E60-88E7-15EF0231557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A0BA3-DA00-425A-9C5E-43CE4E5FF4B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397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875" y="2665413"/>
            <a:ext cx="13044488" cy="44481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875" y="7154863"/>
            <a:ext cx="13044488" cy="23383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C66F6D-E77F-4614-B79A-8AE9D75FE28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E318E-76A3-4FB5-9BA7-7B8DFAD8672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3454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2501900"/>
            <a:ext cx="6726238" cy="7051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288" y="2501900"/>
            <a:ext cx="6726237" cy="7051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3742-3E71-4E99-85F3-CFEEB340F00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EF362B-1C4D-4F86-95EF-8A3744149F3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711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569913"/>
            <a:ext cx="13044488" cy="20653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00" y="2620963"/>
            <a:ext cx="6399213" cy="12842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00" y="3905250"/>
            <a:ext cx="6399213" cy="5745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6513" y="2620963"/>
            <a:ext cx="6429375" cy="12842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6513" y="3905250"/>
            <a:ext cx="6429375" cy="5745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6BA491F-BA6B-41DB-8475-58DCCA61587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951DC-14CC-4002-B26D-1BC757BF969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70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E4C3CB2-D587-4412-B46D-25ABB77F912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BE4F0-F4D7-4A81-A990-CB777B709DB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424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1BB390-60E9-441A-9759-2489B8D1D1D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A1816F-0B23-4AB1-832A-C98E3ED3C51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006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712788"/>
            <a:ext cx="4878388" cy="24955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75" y="1539875"/>
            <a:ext cx="7656513" cy="7597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00" y="3208338"/>
            <a:ext cx="4878388" cy="59420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36AD5C-FCAF-4592-A20A-C9EB6DB3914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4A6E7-C38D-4236-8289-F9975175113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019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712788"/>
            <a:ext cx="4878388" cy="24955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29375" y="1539875"/>
            <a:ext cx="7656513" cy="759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00" y="3208338"/>
            <a:ext cx="4878388" cy="59420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ABDE7-5FE1-499C-AC64-33C47452B8D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127AA8-5A37-4967-AAB0-242E9591AC6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1390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E9DB468F-72C4-419E-8722-7D6E8E48B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68538" y="6599238"/>
            <a:ext cx="25701625" cy="454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Text Box 2">
            <a:extLst>
              <a:ext uri="{FF2B5EF4-FFF2-40B4-BE49-F238E27FC236}">
                <a16:creationId xmlns:a16="http://schemas.microsoft.com/office/drawing/2014/main" id="{4E52A526-E0D0-4FB1-BCFA-7D2491A7A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5170BB1B-7361-45AB-BD4A-6D09121F8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4235BD1-11BB-46E7-BCA9-A3152E01E43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837863" y="9737725"/>
            <a:ext cx="3524250" cy="7381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90AD327C-DD6E-458C-A46A-1C9133A7FF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7028F8A4-2CB9-4624-A071-24005642A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501900"/>
            <a:ext cx="13604875" cy="705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5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39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">
            <a:extLst>
              <a:ext uri="{FF2B5EF4-FFF2-40B4-BE49-F238E27FC236}">
                <a16:creationId xmlns:a16="http://schemas.microsoft.com/office/drawing/2014/main" id="{C7A53561-EDC2-4C13-BD04-E1BA83BC4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406525"/>
            <a:ext cx="15122525" cy="1588"/>
          </a:xfrm>
          <a:prstGeom prst="line">
            <a:avLst/>
          </a:prstGeom>
          <a:noFill/>
          <a:ln w="11448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051" name="Picture 2">
            <a:extLst>
              <a:ext uri="{FF2B5EF4-FFF2-40B4-BE49-F238E27FC236}">
                <a16:creationId xmlns:a16="http://schemas.microsoft.com/office/drawing/2014/main" id="{4585EEE7-9268-4D69-9E59-F5C6EF885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>
            <a:extLst>
              <a:ext uri="{FF2B5EF4-FFF2-40B4-BE49-F238E27FC236}">
                <a16:creationId xmlns:a16="http://schemas.microsoft.com/office/drawing/2014/main" id="{1DB0697D-CA93-4BF7-97FC-352D931BD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>
            <a:extLst>
              <a:ext uri="{FF2B5EF4-FFF2-40B4-BE49-F238E27FC236}">
                <a16:creationId xmlns:a16="http://schemas.microsoft.com/office/drawing/2014/main" id="{63A3C8F2-B074-4B37-A37E-95B1B5D44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875" y="1543050"/>
            <a:ext cx="35274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160" tIns="23760" rIns="47160" bIns="2376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5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2000"/>
              <a:t>Student: Daniel Woolsey</a:t>
            </a:r>
          </a:p>
          <a:p>
            <a:pPr algn="ctr" eaLnBrk="1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2000"/>
              <a:t>Supervisor: Nick Zakhleniuk</a:t>
            </a:r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0DE9F9B7-F6BC-4068-8235-F62C5D469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17463"/>
            <a:ext cx="7589838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5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GB" altLang="en-US" sz="2900" b="1" dirty="0"/>
              <a:t>Pumpy</a:t>
            </a:r>
          </a:p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GB" altLang="en-US" sz="2900" dirty="0"/>
              <a:t>Design and Manufacture of a Syringe Pump</a:t>
            </a:r>
          </a:p>
        </p:txBody>
      </p:sp>
      <p:pic>
        <p:nvPicPr>
          <p:cNvPr id="2055" name="Picture 6">
            <a:extLst>
              <a:ext uri="{FF2B5EF4-FFF2-40B4-BE49-F238E27FC236}">
                <a16:creationId xmlns:a16="http://schemas.microsoft.com/office/drawing/2014/main" id="{B6B5DEE9-A878-4115-8DD1-CEEF06EB4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5" t="5000" r="25015"/>
          <a:stretch>
            <a:fillRect/>
          </a:stretch>
        </p:blipFill>
        <p:spPr bwMode="auto">
          <a:xfrm>
            <a:off x="61913" y="1511300"/>
            <a:ext cx="4581525" cy="3671888"/>
          </a:xfrm>
          <a:prstGeom prst="rect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0005" t="5000" r="25015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6" name="Picture 7">
            <a:extLst>
              <a:ext uri="{FF2B5EF4-FFF2-40B4-BE49-F238E27FC236}">
                <a16:creationId xmlns:a16="http://schemas.microsoft.com/office/drawing/2014/main" id="{E74E4B0A-1910-43FA-BB03-D1381D3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6" b="25005"/>
          <a:stretch>
            <a:fillRect/>
          </a:stretch>
        </p:blipFill>
        <p:spPr bwMode="auto">
          <a:xfrm>
            <a:off x="71438" y="7920038"/>
            <a:ext cx="11520487" cy="2663825"/>
          </a:xfrm>
          <a:prstGeom prst="rect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0006" b="25005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7" name="Picture 8">
            <a:extLst>
              <a:ext uri="{FF2B5EF4-FFF2-40B4-BE49-F238E27FC236}">
                <a16:creationId xmlns:a16="http://schemas.microsoft.com/office/drawing/2014/main" id="{36305ADE-DD0B-4057-B450-D7E749568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4"/>
          <a:stretch/>
        </p:blipFill>
        <p:spPr bwMode="auto">
          <a:xfrm>
            <a:off x="11663163" y="4481810"/>
            <a:ext cx="3387725" cy="4176464"/>
          </a:xfrm>
          <a:prstGeom prst="rect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8" name="AutoShape 9">
            <a:extLst>
              <a:ext uri="{FF2B5EF4-FFF2-40B4-BE49-F238E27FC236}">
                <a16:creationId xmlns:a16="http://schemas.microsoft.com/office/drawing/2014/main" id="{FB02E3A3-38E5-467B-B7F7-8BE0D554D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511300"/>
            <a:ext cx="6911975" cy="1000125"/>
          </a:xfrm>
          <a:prstGeom prst="roundRect">
            <a:avLst>
              <a:gd name="adj" fmla="val 167"/>
            </a:avLst>
          </a:prstGeom>
          <a:solidFill>
            <a:srgbClr val="CC9966"/>
          </a:solidFill>
          <a:ln w="936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5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GB" altLang="en-US" sz="1800" b="1" u="sng" dirty="0"/>
              <a:t>AIM</a:t>
            </a:r>
          </a:p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GB" altLang="en-US" sz="1800" dirty="0"/>
              <a:t>To build a touchscreen ready, mobile phone controlled, cost-efficient, open source Syringe Pump for a real-world medical applications (estimated costs under £150)</a:t>
            </a:r>
          </a:p>
        </p:txBody>
      </p:sp>
      <p:sp>
        <p:nvSpPr>
          <p:cNvPr id="2" name="AutoShape 10">
            <a:extLst>
              <a:ext uri="{FF2B5EF4-FFF2-40B4-BE49-F238E27FC236}">
                <a16:creationId xmlns:a16="http://schemas.microsoft.com/office/drawing/2014/main" id="{5D8A0198-4B66-4A01-98B3-1EC5098AC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573338"/>
            <a:ext cx="10274300" cy="1836737"/>
          </a:xfrm>
          <a:prstGeom prst="roundRect">
            <a:avLst>
              <a:gd name="adj" fmla="val 79"/>
            </a:avLst>
          </a:prstGeom>
          <a:solidFill>
            <a:srgbClr val="669966"/>
          </a:solidFill>
          <a:ln w="9360" cap="flat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>
            <a:lvl1pPr marL="215900" indent="-214313"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3000"/>
              </a:lnSpc>
              <a:buSzPct val="100000"/>
              <a:defRPr/>
            </a:pPr>
            <a:endParaRPr lang="en-GB" altLang="en-US" b="1" u="sng" dirty="0"/>
          </a:p>
          <a:p>
            <a:pPr algn="ctr" eaLnBrk="1">
              <a:lnSpc>
                <a:spcPct val="93000"/>
              </a:lnSpc>
              <a:buSzPct val="100000"/>
              <a:defRPr/>
            </a:pPr>
            <a:r>
              <a:rPr lang="en-GB" altLang="en-US" b="1" u="sng" dirty="0"/>
              <a:t>BACKGROUND</a:t>
            </a:r>
          </a:p>
          <a:p>
            <a:pPr marL="214313" indent="-212725"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GB" altLang="en-US" dirty="0"/>
              <a:t>Typical medical-use Syringe Pumps cost &gt; £1000</a:t>
            </a:r>
          </a:p>
          <a:p>
            <a:pPr marL="214313" indent="-212725"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GB" altLang="en-US" dirty="0"/>
              <a:t>Medical equipment is in short supply due to COVID-19</a:t>
            </a:r>
          </a:p>
          <a:p>
            <a:pPr marL="214313" indent="-212725"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GB" altLang="en-US" dirty="0"/>
              <a:t>Open-source Syringe Pumps have only been used in bespoke labs</a:t>
            </a:r>
          </a:p>
          <a:p>
            <a:pPr marL="214313" indent="-212725"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GB" altLang="en-US" dirty="0"/>
              <a:t>3D printing has paved the way for democratised production</a:t>
            </a:r>
          </a:p>
          <a:p>
            <a:pPr marL="214313" indent="-212725"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GB" altLang="en-US" dirty="0"/>
              <a:t>Eventually, hospitals could print their own equipment</a:t>
            </a:r>
          </a:p>
          <a:p>
            <a:pPr marL="214313" indent="-212725"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GB" altLang="en-US" dirty="0"/>
              <a:t>The approach and the product can be used in areas with limited access to modern technology</a:t>
            </a:r>
          </a:p>
          <a:p>
            <a:pPr algn="ctr" eaLnBrk="1">
              <a:lnSpc>
                <a:spcPct val="93000"/>
              </a:lnSpc>
              <a:buSzPct val="100000"/>
              <a:defRPr/>
            </a:pPr>
            <a:endParaRPr lang="en-GB" altLang="en-US" dirty="0"/>
          </a:p>
        </p:txBody>
      </p:sp>
      <p:sp>
        <p:nvSpPr>
          <p:cNvPr id="2060" name="AutoShape 11">
            <a:extLst>
              <a:ext uri="{FF2B5EF4-FFF2-40B4-BE49-F238E27FC236}">
                <a16:creationId xmlns:a16="http://schemas.microsoft.com/office/drawing/2014/main" id="{B59E1701-9201-468B-855F-49B24CD44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5256213"/>
            <a:ext cx="4535487" cy="244792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36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 marL="214313" indent="-214313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5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3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GB" altLang="en-US" sz="1800" dirty="0"/>
              <a:t>Stepper motor for precise movement</a:t>
            </a:r>
          </a:p>
          <a:p>
            <a:pPr algn="ctr" eaLnBrk="1"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GB" altLang="en-US" sz="1800" dirty="0"/>
              <a:t>Mostly 3D printed parts to reduce cost</a:t>
            </a:r>
          </a:p>
          <a:p>
            <a:pPr algn="ctr" eaLnBrk="1"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GB" altLang="en-US" sz="1800" dirty="0"/>
              <a:t>Hand knobs for easy syringe replacement</a:t>
            </a:r>
          </a:p>
          <a:p>
            <a:pPr algn="ctr" eaLnBrk="1">
              <a:spcAft>
                <a:spcPct val="0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GB" altLang="en-US" sz="1800" dirty="0"/>
              <a:t>Limit switches on the carriage prevent</a:t>
            </a:r>
          </a:p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en-GB" altLang="en-US" sz="1800" dirty="0"/>
              <a:t>damage to the pump</a:t>
            </a:r>
          </a:p>
        </p:txBody>
      </p:sp>
      <p:sp>
        <p:nvSpPr>
          <p:cNvPr id="2061" name="Line 12">
            <a:extLst>
              <a:ext uri="{FF2B5EF4-FFF2-40B4-BE49-F238E27FC236}">
                <a16:creationId xmlns:a16="http://schemas.microsoft.com/office/drawing/2014/main" id="{6AF4B16D-1983-4DF3-BA20-5708183ADB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0150" y="7124700"/>
            <a:ext cx="2959100" cy="123031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62" name="Line 13">
            <a:extLst>
              <a:ext uri="{FF2B5EF4-FFF2-40B4-BE49-F238E27FC236}">
                <a16:creationId xmlns:a16="http://schemas.microsoft.com/office/drawing/2014/main" id="{7932278E-1DB4-4415-A29C-433F80AEDA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500" y="7269163"/>
            <a:ext cx="431800" cy="166211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69FC443D-1D28-4C27-BD76-DFFC6AFB0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13" y="4643438"/>
            <a:ext cx="3095625" cy="3132137"/>
          </a:xfrm>
          <a:prstGeom prst="roundRect">
            <a:avLst>
              <a:gd name="adj" fmla="val 16667"/>
            </a:avLst>
          </a:prstGeom>
          <a:solidFill>
            <a:srgbClr val="996699"/>
          </a:solidFill>
          <a:ln w="9360" cap="flat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>
            <a:lvl1pPr marL="214313" indent="-214313"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GB" altLang="en-US" dirty="0"/>
              <a:t>Minimal User Interface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GB" altLang="en-US" dirty="0"/>
              <a:t>Wi-Fi and Bluetooth </a:t>
            </a:r>
          </a:p>
          <a:p>
            <a:pPr marL="215900" algn="ctr" eaLnBrk="1">
              <a:lnSpc>
                <a:spcPct val="93000"/>
              </a:lnSpc>
              <a:buSzPct val="45000"/>
              <a:defRPr/>
            </a:pPr>
            <a:r>
              <a:rPr lang="en-GB" altLang="en-US" dirty="0"/>
              <a:t>Compatible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GB" altLang="en-US" dirty="0"/>
              <a:t>Powered by a Raspberry </a:t>
            </a:r>
          </a:p>
          <a:p>
            <a:pPr marL="215900" algn="ctr" eaLnBrk="1">
              <a:lnSpc>
                <a:spcPct val="93000"/>
              </a:lnSpc>
              <a:buSzPct val="45000"/>
              <a:defRPr/>
            </a:pPr>
            <a:r>
              <a:rPr lang="en-GB" altLang="en-US" dirty="0"/>
              <a:t>Pi computer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GB" altLang="en-US" dirty="0"/>
              <a:t>Touchscreen interface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GB" altLang="en-US" dirty="0"/>
              <a:t>Stored backlog of previous </a:t>
            </a:r>
          </a:p>
          <a:p>
            <a:pPr marL="215900" algn="ctr" eaLnBrk="1">
              <a:lnSpc>
                <a:spcPct val="93000"/>
              </a:lnSpc>
              <a:buSzPct val="45000"/>
              <a:defRPr/>
            </a:pPr>
            <a:r>
              <a:rPr lang="en-GB" altLang="en-US" dirty="0"/>
              <a:t>operations</a:t>
            </a:r>
          </a:p>
        </p:txBody>
      </p:sp>
      <p:sp>
        <p:nvSpPr>
          <p:cNvPr id="2064" name="Line 15">
            <a:extLst>
              <a:ext uri="{FF2B5EF4-FFF2-40B4-BE49-F238E27FC236}">
                <a16:creationId xmlns:a16="http://schemas.microsoft.com/office/drawing/2014/main" id="{DE42966E-846D-4AFF-89CE-4CB942823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7788" y="4032250"/>
            <a:ext cx="1368425" cy="100806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65" name="Rectangle 16">
            <a:extLst>
              <a:ext uri="{FF2B5EF4-FFF2-40B4-BE49-F238E27FC236}">
                <a16:creationId xmlns:a16="http://schemas.microsoft.com/office/drawing/2014/main" id="{7209EDD8-5FB6-481D-A9DE-216AED900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120" y="4716810"/>
            <a:ext cx="3387725" cy="773112"/>
          </a:xfrm>
          <a:prstGeom prst="rect">
            <a:avLst/>
          </a:prstGeom>
          <a:solidFill>
            <a:srgbClr val="6699CC"/>
          </a:solidFill>
          <a:ln w="936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5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3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spcAft>
                <a:spcPct val="0"/>
              </a:spcAft>
              <a:buSzPct val="45000"/>
            </a:pPr>
            <a:r>
              <a:rPr lang="en-GB" altLang="en-US" sz="1800" dirty="0"/>
              <a:t>Android application for remote </a:t>
            </a:r>
          </a:p>
          <a:p>
            <a:pPr algn="ctr" eaLnBrk="1">
              <a:spcAft>
                <a:spcPct val="0"/>
              </a:spcAft>
              <a:buSzPct val="45000"/>
            </a:pPr>
            <a:r>
              <a:rPr lang="en-GB" altLang="en-US" sz="1800" dirty="0"/>
              <a:t>pump control</a:t>
            </a:r>
          </a:p>
        </p:txBody>
      </p:sp>
      <p:sp>
        <p:nvSpPr>
          <p:cNvPr id="2066" name="Rectangle 16">
            <a:extLst>
              <a:ext uri="{FF2B5EF4-FFF2-40B4-BE49-F238E27FC236}">
                <a16:creationId xmlns:a16="http://schemas.microsoft.com/office/drawing/2014/main" id="{B0C1E338-9788-4526-80B9-8DD084357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120" y="5777954"/>
            <a:ext cx="3387725" cy="773112"/>
          </a:xfrm>
          <a:prstGeom prst="rect">
            <a:avLst/>
          </a:prstGeom>
          <a:solidFill>
            <a:srgbClr val="6699CC"/>
          </a:solidFill>
          <a:ln w="936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5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3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spcAft>
                <a:spcPct val="0"/>
              </a:spcAft>
              <a:buSzPct val="45000"/>
            </a:pPr>
            <a:r>
              <a:rPr lang="en-US" altLang="en-US" sz="1800" dirty="0"/>
              <a:t>Connects to the Raspberry Pi</a:t>
            </a:r>
          </a:p>
          <a:p>
            <a:pPr algn="ctr" eaLnBrk="1">
              <a:spcAft>
                <a:spcPct val="0"/>
              </a:spcAft>
              <a:buSzPct val="45000"/>
            </a:pPr>
            <a:r>
              <a:rPr lang="en-US" altLang="en-US" sz="1800" dirty="0"/>
              <a:t>over Bluetooth </a:t>
            </a:r>
            <a:endParaRPr lang="en-GB" altLang="en-US" sz="1800" dirty="0"/>
          </a:p>
        </p:txBody>
      </p:sp>
      <p:sp>
        <p:nvSpPr>
          <p:cNvPr id="2067" name="Rectangle 16">
            <a:extLst>
              <a:ext uri="{FF2B5EF4-FFF2-40B4-BE49-F238E27FC236}">
                <a16:creationId xmlns:a16="http://schemas.microsoft.com/office/drawing/2014/main" id="{EC960BFC-836B-4E65-B481-AA6D734A6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771" y="6877050"/>
            <a:ext cx="3387725" cy="773112"/>
          </a:xfrm>
          <a:prstGeom prst="rect">
            <a:avLst/>
          </a:prstGeom>
          <a:solidFill>
            <a:srgbClr val="6699CC"/>
          </a:solidFill>
          <a:ln w="936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5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3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43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spcAft>
                <a:spcPct val="0"/>
              </a:spcAft>
              <a:buSzPct val="45000"/>
            </a:pPr>
            <a:r>
              <a:rPr lang="en-US" altLang="en-US" sz="1800" dirty="0"/>
              <a:t>All remote operations are stored</a:t>
            </a:r>
          </a:p>
          <a:p>
            <a:pPr algn="ctr" eaLnBrk="1">
              <a:spcAft>
                <a:spcPct val="0"/>
              </a:spcAft>
              <a:buSzPct val="45000"/>
            </a:pPr>
            <a:r>
              <a:rPr lang="en-US" altLang="en-US" sz="1800" dirty="0"/>
              <a:t>on the pump</a:t>
            </a:r>
            <a:endParaRPr lang="en-GB" altLang="en-US" sz="1800" dirty="0"/>
          </a:p>
        </p:txBody>
      </p:sp>
      <p:cxnSp>
        <p:nvCxnSpPr>
          <p:cNvPr id="2068" name="Straight Arrow Connector 2">
            <a:extLst>
              <a:ext uri="{FF2B5EF4-FFF2-40B4-BE49-F238E27FC236}">
                <a16:creationId xmlns:a16="http://schemas.microsoft.com/office/drawing/2014/main" id="{43FEEFC7-89A3-4F19-AEDD-8686317DC0F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160125" y="5489575"/>
            <a:ext cx="3027363" cy="865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9" name="Straight Arrow Connector 4">
            <a:extLst>
              <a:ext uri="{FF2B5EF4-FFF2-40B4-BE49-F238E27FC236}">
                <a16:creationId xmlns:a16="http://schemas.microsoft.com/office/drawing/2014/main" id="{868EA4D8-D77F-4E6B-972B-BB49F62CD3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379200" y="5183188"/>
            <a:ext cx="13668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37C3FE5-78C6-41BA-AAFB-D07B04B2E1D1}"/>
              </a:ext>
            </a:extLst>
          </p:cNvPr>
          <p:cNvSpPr/>
          <p:nvPr/>
        </p:nvSpPr>
        <p:spPr bwMode="auto">
          <a:xfrm>
            <a:off x="11663163" y="8730281"/>
            <a:ext cx="3399037" cy="1853581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RESULT</a:t>
            </a:r>
            <a:endParaRPr lang="en-US" dirty="0">
              <a:solidFill>
                <a:schemeClr val="tx1"/>
              </a:solidFill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GB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We have demonstrated and implemented a 3D printing-based approach to the manufacture of Syringe Pumps for a variety of medical applications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35019</TotalTime>
  <Words>198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Woolsey, Daniel P</cp:lastModifiedBy>
  <cp:revision>5</cp:revision>
  <cp:lastPrinted>1601-01-01T00:00:00Z</cp:lastPrinted>
  <dcterms:created xsi:type="dcterms:W3CDTF">1601-01-01T00:00:00Z</dcterms:created>
  <dcterms:modified xsi:type="dcterms:W3CDTF">2021-03-16T16:50:05Z</dcterms:modified>
</cp:coreProperties>
</file>