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84DEE-2865-4553-9FDC-18E1029B2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0102BD-1545-4A86-8441-8E45A1CD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7CCCF-1C77-432C-9739-AD43BAA3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082A7-F4DD-4B0E-8E11-BA1FD1C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F3B2C0-53C1-47F4-8997-866E3DB4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67B1E-49E9-42E8-AE79-7E5D6AFD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4F4A1A-9FBB-44EA-980D-A48677DF6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362621-8B55-4DB6-9BCA-86789D5D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64355-CB88-4DA1-9B3B-35C8B4C7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FCA62-23BD-4DC1-935F-A2F472B8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4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6B1511-4CC1-436E-8FF0-F8E57ECC5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D2B118-72B8-42F9-91CB-C849BD3F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67B42-EEE4-45E5-93F4-F6AFC73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43030F-D975-4395-99F1-E320FD58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DB5A1-7195-4CDF-9D73-13B34FB0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3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2F9B-0ACB-4B45-8DE8-E2DD71C4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6E266-E63C-4571-821C-47281489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EC088-95B0-48D2-94FE-766D6D23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BEBAD-A12C-42BB-8656-54063E94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B9574-E2FF-44CD-A595-160FCE0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02B27-0A62-43CD-BD75-50C616EC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14DC35-BC60-4C6C-AD99-D89703DF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52116-4495-4339-92B4-CAE209AC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5FFD0-132C-4185-800C-420051AF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9C34C-F615-4D8C-9DAF-B103C27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AAE37-A81F-46A4-B8B9-D7434B7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01B7A-6662-4D98-BD7D-E1FA8703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517600-B553-47DB-968A-EB814C6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92E4F-888D-44FB-B068-CB7F2402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48718-7AE9-4B60-A128-8ECD4DC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08BB-E351-44C9-8706-E7F13E9E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3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67AB-CCEF-472F-9DFC-83DB5CAF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79CC50-F722-4104-AA1C-07F6012D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1E56AE-F46A-4926-A210-2CB5F2B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976035-7D35-4056-91BC-64577C6F1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1A495C-745E-4908-9377-5D3A8FF6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EF679-F09C-4BBA-951E-F570B1E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7AEACA-F60B-4AE3-99BD-557EDD90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93AB9C-AC37-4D2D-A1C7-090362F8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8CFEF-EE52-45C2-B6E4-60581465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A4D80C-038C-45AB-81BB-17F4FC8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CD40EC-E6A3-4186-B3AF-5BF10F60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9D8541-5AA0-48E9-B48C-93B257BA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2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5D187-62EF-45FB-B846-CDE974D7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BFBD4A-10D1-4F4E-895B-C90B62D6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FDBCB-B36A-4679-B89C-C522D500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9D4C8-5C70-436D-86FA-4FB8CBC2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85C05-050E-4296-88FE-B4A79E95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A5F10-FFB6-458D-963D-707181D9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B7EE77-4392-4C16-A01B-A36FE2B8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D4B36F-CCA4-4DB2-8FC4-597D9A7D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42577-D224-4F71-9B1D-38FB15E7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9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53CAC-8E1B-4610-A8D2-0A136E1A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8EC4AE-FEE6-4496-A7B3-DBA0EC96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EC2DC-DB2A-4314-952F-CC5E9723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CF2B41-2F30-4B50-AB70-6FD525D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80E754-ED91-45E9-8F9B-78AEE933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8BD4E-0867-4A81-AA64-8F51E65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82104-B25F-40D8-B7EF-71043BB2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DE694-9022-4937-AA77-6D2BB858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21A71-BDDF-4AED-A25D-D69C2BB8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0C4B-DEB9-4BBA-8036-1949ACE0399D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998D0-004C-4AF0-9A0D-DA899EB7D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CCF1E-AE4F-450B-B990-9DD3ADBE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1621-AF52-4915-80D0-9877A9EE53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DC03C-65B2-464A-8CD4-D7B7E54E2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52" y="436562"/>
            <a:ext cx="10540834" cy="5275469"/>
          </a:xfrm>
        </p:spPr>
        <p:txBody>
          <a:bodyPr anchor="ctr">
            <a:normAutofit/>
          </a:bodyPr>
          <a:lstStyle/>
          <a:p>
            <a:r>
              <a:rPr lang="ru-RU" b="1" dirty="0"/>
              <a:t>Проект</a:t>
            </a:r>
            <a:br>
              <a:rPr lang="ru-RU" b="1" dirty="0"/>
            </a:br>
            <a:r>
              <a:rPr lang="ru-RU" b="1" dirty="0"/>
              <a:t>мобильные приложения — выделение групп пользователей на основе поведения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8153" y="5824247"/>
            <a:ext cx="629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Кучумов Сергей, 2022</a:t>
            </a:r>
            <a:r>
              <a:rPr lang="en-US" sz="2000" b="1" dirty="0">
                <a:solidFill>
                  <a:srgbClr val="000000"/>
                </a:solidFill>
              </a:rPr>
              <a:t>, Kuchumov_SV@yandex.ru</a:t>
            </a:r>
            <a:endParaRPr lang="ru-RU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06"/>
            <a:ext cx="10515600" cy="410455"/>
          </a:xfrm>
        </p:spPr>
        <p:txBody>
          <a:bodyPr>
            <a:noAutofit/>
          </a:bodyPr>
          <a:lstStyle/>
          <a:p>
            <a:pPr algn="ctr"/>
            <a:r>
              <a:rPr lang="ru-RU" sz="3000" dirty="0"/>
              <a:t>Цели и задачи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8A190-8297-4DA4-81C3-13767E25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93" y="661467"/>
            <a:ext cx="11381014" cy="585587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Цель исследования: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Провести исследование данных о событиях, совершенных пользователями в мобильном приложении "Ненужные вещи". В нем пользователи продают свои ненужные вещи, размещая их на доске объявлений.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Задачи исследования: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Выделить группы пользователей, которые различаются по метрикам: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retention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rate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время, проведённое в приложении,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частота действий,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конверсия в целевое действие — просмотр контактов.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Провести исследовательский анализ данных.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Сегментировать пользователей на основе действий.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Проверить статистические гипотезы.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 Некоторые пользователи установили приложение по ссылке из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yandex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другие — из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google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Проверить гипотезу: две эти группы демонстрируют разную конверсию в просмотры контактов.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 Одни пользователи совершают действия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tips_click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другие – только </a:t>
            </a:r>
            <a:r>
              <a:rPr lang="ru-RU" sz="1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1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Проверить гипотезу, что конверсия в просмотр контактов различается у этих двух групп.</a:t>
            </a:r>
          </a:p>
        </p:txBody>
      </p:sp>
    </p:spTree>
    <p:extLst>
      <p:ext uri="{BB962C8B-B14F-4D97-AF65-F5344CB8AC3E}">
        <p14:creationId xmlns:p14="http://schemas.microsoft.com/office/powerpoint/2010/main" val="9917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11"/>
            <a:ext cx="10515600" cy="603803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Общие выводы по исследованию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8A190-8297-4DA4-81C3-13767E25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751114"/>
            <a:ext cx="11381014" cy="58040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Провели выделение сессий пользователей, рассчитали продолжительность каждой сессии, по величине средней продолжительности сессий (30 мин) провели сегментацию пользователей на группы, более 30 мин - 1 и менее 30 мин - 0.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Retention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Rate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Пользователи группы 1 чаще выполняют действия в приложении, дольше используют его в течении времени и склонны чаще возвращаться в мобильное приложение.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Пользователи первой группы чаще совершают целевое событие (просмотр контактов) (34%), чем пользователи нулевой группы (18,5%).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пользователей из группы 1 наибольшая частота действий по событию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(58,6%), у  группы 0 также наибольшая частота действий по событию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(46%).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Среднее время между событиями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searh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favorites_add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для пользователей первой группы значительно больше, чем у пользователей нулевой группы.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Статистической разницы конверсии в просмотры контактов между пользователями зарегистрировавшимся с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yandex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google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нет, источник не влияет на просмотры целевого события.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Между долями есть значимая разница, конверсия в просмотры контактов у двух групп пользователей, в одной из которых совершают действия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tips_click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а в другой — только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различается.</a:t>
            </a:r>
          </a:p>
        </p:txBody>
      </p:sp>
    </p:spTree>
    <p:extLst>
      <p:ext uri="{BB962C8B-B14F-4D97-AF65-F5344CB8AC3E}">
        <p14:creationId xmlns:p14="http://schemas.microsoft.com/office/powerpoint/2010/main" val="16859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0BF959-C617-472E-B56E-5E4D30B46CEE}"/>
              </a:ext>
            </a:extLst>
          </p:cNvPr>
          <p:cNvSpPr txBox="1">
            <a:spLocks/>
          </p:cNvSpPr>
          <p:nvPr/>
        </p:nvSpPr>
        <p:spPr>
          <a:xfrm>
            <a:off x="1435727" y="365125"/>
            <a:ext cx="9620498" cy="418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err="1"/>
              <a:t>Retention</a:t>
            </a:r>
            <a:r>
              <a:rPr lang="ru-RU" sz="3200" b="1" dirty="0"/>
              <a:t> </a:t>
            </a:r>
            <a:r>
              <a:rPr lang="ru-RU" sz="2800" b="1" dirty="0"/>
              <a:t>Rate для группы 0, тепловая карта удержания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7" y="783771"/>
            <a:ext cx="10544399" cy="55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0BF959-C617-472E-B56E-5E4D30B46CEE}"/>
              </a:ext>
            </a:extLst>
          </p:cNvPr>
          <p:cNvSpPr txBox="1">
            <a:spLocks/>
          </p:cNvSpPr>
          <p:nvPr/>
        </p:nvSpPr>
        <p:spPr>
          <a:xfrm>
            <a:off x="1876394" y="257548"/>
            <a:ext cx="8439211" cy="418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err="1"/>
              <a:t>Retention</a:t>
            </a:r>
            <a:r>
              <a:rPr lang="ru-RU" sz="3200" b="1" dirty="0"/>
              <a:t> </a:t>
            </a:r>
            <a:r>
              <a:rPr lang="ru-RU" sz="2800" b="1" dirty="0"/>
              <a:t>Rate для группы 1, тепловая карта удержания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59" y="783771"/>
            <a:ext cx="10574628" cy="5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0BF959-C617-472E-B56E-5E4D30B46CEE}"/>
              </a:ext>
            </a:extLst>
          </p:cNvPr>
          <p:cNvSpPr txBox="1">
            <a:spLocks/>
          </p:cNvSpPr>
          <p:nvPr/>
        </p:nvSpPr>
        <p:spPr>
          <a:xfrm>
            <a:off x="344384" y="307818"/>
            <a:ext cx="11483439" cy="609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 Из анализа тепловых карт удержания по группам можно сделать вывод, что пользователи группы 1 (длительность сессии более 31 мин.) чаще выполняют действия в приложении, дольше используют его в течении времени и склонны чаще возвращаться в мобильное приложение. Коэффициент удержания к 14-15 дню остается на неплохом уровне 10-15%.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 Пользователи нулевой группы реже возвращаются в приложение, после 8-9 дня коэффициент удержания близок к 0.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 Пользователи с небольшим временем длительности сессии реже заходят в приложение и реже возвращаются к нему, возможно они быстро ищут и находят что-то конкретное, либо возможно после первых дней использования не нравится приложение.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 Здесь можно посоветовать упростить </a:t>
            </a:r>
            <a:r>
              <a:rPr lang="ru-RU" sz="2600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туториал</a:t>
            </a: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проводить </a:t>
            </a:r>
            <a:r>
              <a:rPr lang="ru-RU" sz="2600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email</a:t>
            </a: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-рассылки, рекламы в </a:t>
            </a:r>
            <a:r>
              <a:rPr lang="ru-RU" sz="2600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соцсетях</a:t>
            </a:r>
            <a:r>
              <a:rPr lang="ru-RU" sz="26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и т.д.</a:t>
            </a:r>
          </a:p>
        </p:txBody>
      </p:sp>
    </p:spTree>
    <p:extLst>
      <p:ext uri="{BB962C8B-B14F-4D97-AF65-F5344CB8AC3E}">
        <p14:creationId xmlns:p14="http://schemas.microsoft.com/office/powerpoint/2010/main" val="23177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8348" y="4995642"/>
            <a:ext cx="111153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пользователей из группы 1 наибольшая частота действий по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самая низкая частота у действия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contacts_cal</a:t>
            </a:r>
            <a:r>
              <a:rPr lang="en-US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l.</a:t>
            </a:r>
            <a:endParaRPr lang="ru-RU" sz="22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пользователей из группы 0 наибольшая частота действий по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далее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photos_show</a:t>
            </a:r>
            <a:r>
              <a:rPr lang="en-US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самая низкая частота у действия </a:t>
            </a:r>
            <a:r>
              <a:rPr lang="ru-RU" sz="22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tips_click</a:t>
            </a:r>
            <a:r>
              <a:rPr lang="ru-RU" sz="2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2" y="846301"/>
            <a:ext cx="5456178" cy="421017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06"/>
            <a:ext cx="10515600" cy="4104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Частота действий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53" y="957386"/>
            <a:ext cx="5314270" cy="40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5" y="277906"/>
            <a:ext cx="11823865" cy="7789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Проверка гипотезы различия конверсии в просмотры контактов между пользователями, которые совершили установку с источника </a:t>
            </a:r>
            <a:r>
              <a:rPr lang="ru-RU" sz="2200" b="1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yandex</a:t>
            </a: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и совершивших установку из </a:t>
            </a:r>
            <a:r>
              <a:rPr lang="ru-RU" sz="2200" b="1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google</a:t>
            </a: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 txBox="1">
            <a:spLocks/>
          </p:cNvSpPr>
          <p:nvPr/>
        </p:nvSpPr>
        <p:spPr>
          <a:xfrm>
            <a:off x="9132125" y="1056904"/>
            <a:ext cx="2933205" cy="4073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Проверка гипотезы о равенстве долей, сравним доли пользователей, посмотревших контакты. Из 1 129 пользователей пришедших через </a:t>
            </a:r>
            <a:r>
              <a:rPr lang="ru-RU" sz="2000" dirty="0" err="1"/>
              <a:t>google</a:t>
            </a:r>
            <a:r>
              <a:rPr lang="ru-RU" sz="2000" dirty="0"/>
              <a:t>, контакты просмотрело 275 человек, а из 1934 пользователей пришедших через </a:t>
            </a:r>
            <a:r>
              <a:rPr lang="ru-RU" sz="2000" dirty="0" err="1"/>
              <a:t>yandex</a:t>
            </a:r>
            <a:r>
              <a:rPr lang="ru-RU" sz="2000" dirty="0"/>
              <a:t>, посмотрело — 478.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056904"/>
            <a:ext cx="899358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alpha = .05 </a:t>
            </a:r>
            <a:endParaRPr lang="ru-RU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successes = 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np.array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([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users_by_events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['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contacts_show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'].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users_by_events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['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contacts_show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'].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[1]]))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trials = </a:t>
            </a:r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np.array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([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users_by_events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['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user_count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'].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[0],</a:t>
            </a:r>
          </a:p>
          <a:p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users_by_events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['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user_count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'].</a:t>
            </a:r>
            <a:r>
              <a:rPr lang="ru-RU" altLang="ru-RU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ru-RU" alt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[1]]))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p1 = successes[0]/trials[0]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p2 = successes[1]/trials[1]</a:t>
            </a:r>
          </a:p>
          <a:p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(successes[0] + successes[1]) / (trials[0] + trials[1])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difference = p1 - p2</a:t>
            </a:r>
          </a:p>
          <a:p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z_value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difference /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mth.sqrt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* (1 -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* (1/trials[0] + 1/trials[1]))</a:t>
            </a:r>
          </a:p>
          <a:p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st.norm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(0, 1)</a:t>
            </a:r>
          </a:p>
          <a:p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p_value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(1 -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distr.cdf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(abs(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z_value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))) * 2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print('p-</a:t>
            </a:r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значение: ', </a:t>
            </a:r>
            <a:r>
              <a:rPr lang="en-US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p_value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ru-RU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p-значение: 0.8244316027993777. </a:t>
            </a:r>
          </a:p>
          <a:p>
            <a:r>
              <a:rPr lang="ru-RU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 получилось отвергнуть нулевую гипотезу, нет оснований считать доли разными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1465" y="5642775"/>
            <a:ext cx="11823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ea typeface="+mj-ea"/>
                <a:cs typeface="+mj-cs"/>
              </a:rPr>
              <a:t>Статистической разницы конверсии в просмотры контактов между пользователями зарегистрировавшимся с </a:t>
            </a:r>
            <a:r>
              <a:rPr lang="ru-RU" sz="2000" dirty="0" err="1">
                <a:latin typeface="+mj-lt"/>
                <a:ea typeface="+mj-ea"/>
                <a:cs typeface="+mj-cs"/>
              </a:rPr>
              <a:t>yandex</a:t>
            </a:r>
            <a:r>
              <a:rPr lang="ru-RU" sz="2000" dirty="0">
                <a:latin typeface="+mj-lt"/>
                <a:ea typeface="+mj-ea"/>
                <a:cs typeface="+mj-cs"/>
              </a:rPr>
              <a:t> и </a:t>
            </a:r>
            <a:r>
              <a:rPr lang="ru-RU" sz="2000" dirty="0" err="1">
                <a:latin typeface="+mj-lt"/>
                <a:ea typeface="+mj-ea"/>
                <a:cs typeface="+mj-cs"/>
              </a:rPr>
              <a:t>google</a:t>
            </a:r>
            <a:r>
              <a:rPr lang="ru-RU" sz="2000" dirty="0">
                <a:latin typeface="+mj-lt"/>
                <a:ea typeface="+mj-ea"/>
                <a:cs typeface="+mj-cs"/>
              </a:rPr>
              <a:t> - нет.</a:t>
            </a:r>
          </a:p>
        </p:txBody>
      </p:sp>
    </p:spTree>
    <p:extLst>
      <p:ext uri="{BB962C8B-B14F-4D97-AF65-F5344CB8AC3E}">
        <p14:creationId xmlns:p14="http://schemas.microsoft.com/office/powerpoint/2010/main" val="74403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5" y="277906"/>
            <a:ext cx="11823865" cy="7789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Проверка гипотезы конверсии в просмотры контактов между пользователями, которые совершили действия </a:t>
            </a:r>
            <a:r>
              <a:rPr lang="ru-RU" sz="2200" b="1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tips_show</a:t>
            </a: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и </a:t>
            </a:r>
            <a:r>
              <a:rPr lang="ru-RU" sz="2200" b="1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tips_click</a:t>
            </a: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и пользователями, совершивших только действие </a:t>
            </a:r>
            <a:r>
              <a:rPr lang="ru-RU" sz="2200" b="1" dirty="0" err="1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tips_show</a:t>
            </a:r>
            <a:r>
              <a:rPr lang="ru-RU" sz="2200" b="1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BB33BB-4151-44F4-8559-60DD5EC825F8}"/>
              </a:ext>
            </a:extLst>
          </p:cNvPr>
          <p:cNvSpPr txBox="1">
            <a:spLocks/>
          </p:cNvSpPr>
          <p:nvPr/>
        </p:nvSpPr>
        <p:spPr>
          <a:xfrm>
            <a:off x="8882743" y="1049752"/>
            <a:ext cx="2921330" cy="4598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/>
              <a:t>Проведем проверку гипотезы о равенстве долей, сравним доли пользователей, посмотревших контакты. Из 297 пользователей, совершивших действия </a:t>
            </a:r>
            <a:r>
              <a:rPr lang="ru-RU" sz="2000" dirty="0" err="1"/>
              <a:t>tips_show</a:t>
            </a:r>
            <a:r>
              <a:rPr lang="ru-RU" sz="2000" dirty="0"/>
              <a:t> и </a:t>
            </a:r>
            <a:r>
              <a:rPr lang="ru-RU" sz="2000" dirty="0" err="1"/>
              <a:t>tips_click</a:t>
            </a:r>
            <a:r>
              <a:rPr lang="ru-RU" sz="2000" dirty="0"/>
              <a:t>, контакты просмотрело 91 человек, а из 2 504 пользователей, совершивших действие только </a:t>
            </a:r>
            <a:r>
              <a:rPr lang="ru-RU" sz="2000" dirty="0" err="1"/>
              <a:t>tips_show</a:t>
            </a:r>
            <a:r>
              <a:rPr lang="ru-RU" sz="2000" dirty="0"/>
              <a:t>, контакты просмотрело 425 человек.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466" y="1151767"/>
            <a:ext cx="82493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alpha = .05 </a:t>
            </a:r>
            <a:endParaRPr lang="ru-RU" sz="20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successes =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([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show_click_users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show_users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show_click_users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trials =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([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tips_show_click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only_tips_show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)])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p1 = successes[0]/trials[0]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p2 = successes[1]/trials[1]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(successes[0] + successes[1]) / (trials[0] + trials[1])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difference = p1 - p2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z_value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difference /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mth.sqrt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* (1 -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p_combined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* (1/trials[0] + 1/trials[1]))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st.norm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(0, 1)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p_value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(1 -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distr.cdf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(abs(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z_value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))) * 2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print('p-</a:t>
            </a:r>
            <a:r>
              <a:rPr lang="ru-RU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значение: ', </a:t>
            </a:r>
            <a:r>
              <a:rPr lang="en-US" sz="20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p_value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ru-RU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p-значение: </a:t>
            </a:r>
            <a:r>
              <a:rPr lang="en-US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9.218316554537864e-09</a:t>
            </a:r>
            <a:r>
              <a:rPr lang="ru-RU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r>
              <a:rPr lang="ru-RU" altLang="ru-RU" sz="20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Отвергаем нулевую гипотезу, между долями есть значимая разница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1465" y="5647835"/>
            <a:ext cx="11538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Конверсия в просмотры контактов у двух групп пользователей, в одной из которых совершают действия </a:t>
            </a:r>
            <a:r>
              <a:rPr lang="ru-RU" sz="2000" dirty="0" err="1"/>
              <a:t>tips_show</a:t>
            </a:r>
            <a:r>
              <a:rPr lang="ru-RU" sz="2000" dirty="0"/>
              <a:t> и </a:t>
            </a:r>
            <a:r>
              <a:rPr lang="ru-RU" sz="2000" dirty="0" err="1"/>
              <a:t>tips_click</a:t>
            </a:r>
            <a:r>
              <a:rPr lang="ru-RU" sz="2000" dirty="0"/>
              <a:t>, а в другой — только </a:t>
            </a:r>
            <a:r>
              <a:rPr lang="ru-RU" sz="2000" dirty="0" err="1"/>
              <a:t>tips_show</a:t>
            </a:r>
            <a:r>
              <a:rPr lang="ru-RU" sz="2000" dirty="0"/>
              <a:t> различается.</a:t>
            </a:r>
            <a:endParaRPr lang="ru-RU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757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1176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мобильные приложения — выделение групп пользователей на основе поведения</vt:lpstr>
      <vt:lpstr>Цели и задачи исследования</vt:lpstr>
      <vt:lpstr>Общие выводы по исследованию</vt:lpstr>
      <vt:lpstr>Презентация PowerPoint</vt:lpstr>
      <vt:lpstr>Презентация PowerPoint</vt:lpstr>
      <vt:lpstr>Презентация PowerPoint</vt:lpstr>
      <vt:lpstr>Частота действий</vt:lpstr>
      <vt:lpstr>Проверка гипотезы различия конверсии в просмотры контактов между пользователями, которые совершили установку с источника yandex и совершивших установку из google.</vt:lpstr>
      <vt:lpstr>Проверка гипотезы конверсии в просмотры контактов между пользователями, которые совершили действия tips_show и tips_click и пользователями, совершивших только действие tips_show.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заведений общественного питания Москвы</dc:title>
  <dc:creator>Сергей Кучумов</dc:creator>
  <cp:lastModifiedBy>Сергей Кучумов</cp:lastModifiedBy>
  <cp:revision>36</cp:revision>
  <dcterms:created xsi:type="dcterms:W3CDTF">2022-06-13T08:47:29Z</dcterms:created>
  <dcterms:modified xsi:type="dcterms:W3CDTF">2022-08-12T15:30:17Z</dcterms:modified>
</cp:coreProperties>
</file>