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58" r:id="rId4"/>
    <p:sldId id="263" r:id="rId5"/>
    <p:sldId id="265" r:id="rId6"/>
    <p:sldId id="260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366" autoAdjust="0"/>
  </p:normalViewPr>
  <p:slideViewPr>
    <p:cSldViewPr snapToGrid="0">
      <p:cViewPr varScale="1">
        <p:scale>
          <a:sx n="51" d="100"/>
          <a:sy n="51" d="100"/>
        </p:scale>
        <p:origin x="5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2E175-E502-44CF-97AF-B90DD95C20F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C6C1A-FE5C-4E36-9111-476BA39124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6C1A-FE5C-4E36-9111-476BA39124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0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6C1A-FE5C-4E36-9111-476BA39124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3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6C1A-FE5C-4E36-9111-476BA39124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8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6C1A-FE5C-4E36-9111-476BA39124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0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6C1A-FE5C-4E36-9111-476BA39124E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9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6C1A-FE5C-4E36-9111-476BA39124E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38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1E4B7-1A80-45D0-89A9-74EF7DDF425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3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6C1A-FE5C-4E36-9111-476BA39124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5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6C1A-FE5C-4E36-9111-476BA39124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0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93EA-0C5C-4671-B1EE-88830EE2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9459E-8240-4602-A89E-A3867861B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E8EC-6C4E-4173-818C-57F56186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3DD0-ED45-43BA-B3AF-FD81010A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EA374-0840-4BF3-98BB-3C0DF5C6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1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C959-F96B-4347-803A-65DF8FB0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3B568-62F6-4366-BFBB-48F1DC64B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C866-2813-4A34-8D40-CF75A6EA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C075-FD0C-4E3E-8EB0-C82201C3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D7EC-FF9C-4FC5-99BA-57DF38CE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7382F-D0CA-4F37-A4AC-CD3EEE708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E35B-7B15-47AA-907B-71DB38AB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8498-7640-4119-B7F9-13C2FAF2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7349-D9A0-486B-8748-49BA1F96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5AB7-CEA2-45DE-AB17-4E142138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8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4B0F-6D35-45E3-A325-5351B633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00FC-5612-4F18-9143-76FD9D73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DF39-B64F-48C2-82A6-C56AE6F6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E7D6-F1BE-4F81-AB07-A21C5305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817E-BD7C-439B-B409-A2444764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95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4D31-1294-4D25-B042-DAACC19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45A7-CA61-4216-A127-36E84E9D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F111-038C-48A7-B419-6199A809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0CA1B-E218-4672-A81F-FD6906FD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518F-87BF-4082-AC27-AFA5E7D4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BD89-479D-440A-B61A-601442D2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AFD1-EA82-41B9-ADDC-E8F3E29E7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46AB-90DA-4295-AB6C-FD994DE8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974DD-7447-47AC-9E9F-A23A6BC5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FAEDA-375F-419C-A8B9-C6D1B113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3242-CE20-4DB6-8492-F0704057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CDE2-9F89-43D0-B978-01E5F6A0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C3EE-C181-4DC1-BE72-F66D4082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6E640-EDC9-4507-82F7-E71DDD1FE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0A98C-C87B-4F71-99DF-11162E55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254D6-4B80-4C18-BB5E-91D8C09D1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FD2C9-A20B-4CD8-94DA-3ED3E966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43EA2-2724-4202-8299-EAACEE26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3B2B9-5216-4B00-BDBA-AB55F59A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7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68CD-E5E8-4F80-8527-57B381F3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198A9-6CCB-4545-95D6-A04BC667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667AC-D91D-4B9E-9EF7-A7905AA9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A2E51-DEC4-4463-9392-A0BF5B94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89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09D39-7822-4B03-BFFD-1DAF3779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64FB4-DEC4-4837-8832-0CE2A27C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EECF1-DC53-45BE-AC42-BA644702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C359-BF83-441F-8304-70E93AC3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2270-CA81-4A4A-B29D-5C00F22E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98545-DBFF-41DF-917D-950E23AE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291D-90F9-448A-8BE7-7B23D520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0BC8-1C9D-44EA-9E94-554745CA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0404-49F0-40E6-A1D4-76E57FF8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ADAF-25B0-4309-A4F7-0CAB5D6F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F25D0-20CF-42E8-81CD-DC945707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5AAC-EE51-41F9-8F17-7688087B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0AD14-C029-49F7-ADED-DB11495C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9FAF0-2BD8-43A9-B28B-82E7447B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ABC78-F44E-4384-97CE-D9FDD180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0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1C09-A6E3-41AD-93E1-E69EB524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C053-0C56-418F-9C93-428EE028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151C-8F99-41BF-93BF-170FC948B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BA30-F835-4304-9AEB-E00100813AB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5554-67C7-41E6-9E23-9349EF4CB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395A-C05E-46DE-84AE-6D0F31B45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60C7-77D0-46C5-964D-25B7E1EDC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2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1D1A665-5C74-48F0-8DE5-3BA398696793}"/>
              </a:ext>
            </a:extLst>
          </p:cNvPr>
          <p:cNvSpPr/>
          <p:nvPr/>
        </p:nvSpPr>
        <p:spPr>
          <a:xfrm>
            <a:off x="320040" y="213360"/>
            <a:ext cx="11551920" cy="3759200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i="1" dirty="0">
                <a:solidFill>
                  <a:srgbClr val="92D050"/>
                </a:solidFill>
              </a:rPr>
              <a:t>Energy Islands</a:t>
            </a:r>
          </a:p>
          <a:p>
            <a:pPr algn="ctr"/>
            <a:r>
              <a:rPr lang="en-GB" sz="2800" i="1" dirty="0">
                <a:solidFill>
                  <a:srgbClr val="92D050"/>
                </a:solidFill>
              </a:rPr>
              <a:t>Renewable Energy for Everyone</a:t>
            </a:r>
          </a:p>
          <a:p>
            <a:pPr algn="ctr"/>
            <a:endParaRPr lang="en-GB" sz="3600" b="1" i="1" dirty="0">
              <a:solidFill>
                <a:srgbClr val="92D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AD663-BF18-4D05-950E-5E979A088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97" y="290099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1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F1491B8-C7F5-4034-BE41-9BA0C24ECF7B}"/>
              </a:ext>
            </a:extLst>
          </p:cNvPr>
          <p:cNvSpPr/>
          <p:nvPr/>
        </p:nvSpPr>
        <p:spPr>
          <a:xfrm>
            <a:off x="142240" y="101600"/>
            <a:ext cx="6695440" cy="1513840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92D050"/>
                </a:solidFill>
              </a:rPr>
              <a:t>Problem statement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CFC5176-0838-4F60-B719-65212C2F9521}"/>
              </a:ext>
            </a:extLst>
          </p:cNvPr>
          <p:cNvSpPr/>
          <p:nvPr/>
        </p:nvSpPr>
        <p:spPr>
          <a:xfrm>
            <a:off x="5123145" y="1853852"/>
            <a:ext cx="5455483" cy="4436243"/>
          </a:xfrm>
          <a:prstGeom prst="triangle">
            <a:avLst/>
          </a:prstGeom>
          <a:solidFill>
            <a:schemeClr val="bg1"/>
          </a:solidFill>
          <a:ln w="635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u="sng" dirty="0">
                <a:solidFill>
                  <a:schemeClr val="accent6">
                    <a:lumMod val="50000"/>
                  </a:schemeClr>
                </a:solidFill>
              </a:rPr>
              <a:t>No Grids:</a:t>
            </a:r>
          </a:p>
          <a:p>
            <a:pPr algn="ctr"/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How to Build a Grid in an environment where there is no Grid at all</a:t>
            </a:r>
          </a:p>
          <a:p>
            <a:pPr algn="ctr"/>
            <a:endParaRPr lang="en-GB" sz="2000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sz="2000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sz="20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34F36B-EB43-4ECF-8605-BC2D53065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519" y="0"/>
            <a:ext cx="2158241" cy="21582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9958AD-21E5-4AB0-86BC-45733960DA35}"/>
              </a:ext>
            </a:extLst>
          </p:cNvPr>
          <p:cNvSpPr txBox="1"/>
          <p:nvPr/>
        </p:nvSpPr>
        <p:spPr>
          <a:xfrm>
            <a:off x="463464" y="3092823"/>
            <a:ext cx="4334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Team Energy Islands:</a:t>
            </a:r>
          </a:p>
          <a:p>
            <a:endParaRPr lang="en-GB" sz="2400" i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i="1" dirty="0" err="1">
                <a:solidFill>
                  <a:schemeClr val="accent6">
                    <a:lumMod val="50000"/>
                  </a:schemeClr>
                </a:solidFill>
              </a:rPr>
              <a:t>Thulasi</a:t>
            </a: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 Krishna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i="1" dirty="0" err="1">
                <a:solidFill>
                  <a:schemeClr val="accent6">
                    <a:lumMod val="50000"/>
                  </a:schemeClr>
                </a:solidFill>
              </a:rPr>
              <a:t>Rythima</a:t>
            </a: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 Shinde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Alexander </a:t>
            </a:r>
            <a:r>
              <a:rPr lang="en-GB" sz="2400" i="1" dirty="0" err="1">
                <a:solidFill>
                  <a:schemeClr val="accent6">
                    <a:lumMod val="50000"/>
                  </a:schemeClr>
                </a:solidFill>
              </a:rPr>
              <a:t>Klauer</a:t>
            </a:r>
            <a:endParaRPr lang="en-GB" sz="2400" i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i="1" dirty="0" err="1">
                <a:solidFill>
                  <a:schemeClr val="accent6">
                    <a:lumMod val="50000"/>
                  </a:schemeClr>
                </a:solidFill>
              </a:rPr>
              <a:t>Qianchen</a:t>
            </a: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 Yu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Manuela Krull-</a:t>
            </a:r>
            <a:r>
              <a:rPr lang="en-GB" sz="2400" i="1" dirty="0" err="1">
                <a:solidFill>
                  <a:schemeClr val="accent6">
                    <a:lumMod val="50000"/>
                  </a:schemeClr>
                </a:solidFill>
              </a:rPr>
              <a:t>Mancinelli</a:t>
            </a:r>
            <a:endParaRPr lang="en-GB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E84D3B4-68E6-4D56-AEFE-145B2328CF42}"/>
              </a:ext>
            </a:extLst>
          </p:cNvPr>
          <p:cNvSpPr txBox="1"/>
          <p:nvPr/>
        </p:nvSpPr>
        <p:spPr>
          <a:xfrm>
            <a:off x="5405561" y="5230950"/>
            <a:ext cx="6695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TRADING LEVEL: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Energy trading </a:t>
            </a:r>
            <a:r>
              <a:rPr lang="en-GB" sz="2400" b="1" dirty="0"/>
              <a:t>between devices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Solution for areas where there is </a:t>
            </a:r>
            <a:r>
              <a:rPr lang="en-GB" sz="2400" b="1" dirty="0"/>
              <a:t>no grid at all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Not most efficient set up from energy </a:t>
            </a:r>
            <a:r>
              <a:rPr lang="en-GB" sz="2400" dirty="0" err="1"/>
              <a:t>pov</a:t>
            </a:r>
            <a:endParaRPr lang="en-GB" sz="2400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FD6100F-BB25-4DF5-AA96-1DC705F7C55E}"/>
              </a:ext>
            </a:extLst>
          </p:cNvPr>
          <p:cNvSpPr/>
          <p:nvPr/>
        </p:nvSpPr>
        <p:spPr>
          <a:xfrm>
            <a:off x="221753" y="220870"/>
            <a:ext cx="6695440" cy="1513840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92D050"/>
                </a:solidFill>
              </a:rPr>
              <a:t>Energy Island</a:t>
            </a:r>
            <a:endParaRPr lang="en-GB" b="1" dirty="0">
              <a:solidFill>
                <a:srgbClr val="92D05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F3DB38-C11A-4AF4-AE9B-BBECADE3A65C}"/>
              </a:ext>
            </a:extLst>
          </p:cNvPr>
          <p:cNvGrpSpPr/>
          <p:nvPr/>
        </p:nvGrpSpPr>
        <p:grpSpPr>
          <a:xfrm>
            <a:off x="527872" y="2051800"/>
            <a:ext cx="3633311" cy="2427435"/>
            <a:chOff x="370151" y="478932"/>
            <a:chExt cx="10801432" cy="67435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FF13564-54B9-4174-8F81-1DDED035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1967" y="478932"/>
              <a:ext cx="2813945" cy="16819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C3634B7-AEF3-43FA-9D6B-0BBD437B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151" y="1956170"/>
              <a:ext cx="2563446" cy="175859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081B955-B885-4E36-8C88-CF0FB2D52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721" y="4550018"/>
              <a:ext cx="2455876" cy="167475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0E5298E-0663-49D8-9482-55A68846C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2545" y="5641692"/>
              <a:ext cx="2283368" cy="158074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94F83E-1E49-4824-B429-AB8E6D934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5771" y="4777218"/>
              <a:ext cx="2715407" cy="172894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08F061-735E-4756-9999-6B252E6EB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91247" y="790733"/>
              <a:ext cx="1680336" cy="2607877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2A780F6-6698-4694-A6CD-6C05AFE89B04}"/>
                </a:ext>
              </a:extLst>
            </p:cNvPr>
            <p:cNvGrpSpPr/>
            <p:nvPr/>
          </p:nvGrpSpPr>
          <p:grpSpPr>
            <a:xfrm>
              <a:off x="1643606" y="1060900"/>
              <a:ext cx="8396481" cy="5582211"/>
              <a:chOff x="1534160" y="908911"/>
              <a:chExt cx="8199120" cy="5268369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E05A47D-4658-46B5-A21E-DEE5FEA2E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9580" y="5588000"/>
                <a:ext cx="1501300" cy="5892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CE00C19-5ED6-490C-B10E-4E8358C13E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2811" y="908911"/>
                <a:ext cx="1653539" cy="50799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5C55787-C7D8-432A-8B0D-8A254739E2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4161" y="5475708"/>
                <a:ext cx="1047115" cy="60960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234DF78-482C-4D2C-AF96-0B4BAFD38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4160" y="3500636"/>
                <a:ext cx="0" cy="61416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C05D38A-7F33-4F1C-AD3F-9D9712229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01510" y="963482"/>
                <a:ext cx="2091690" cy="77387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E0EFA3-84E8-4C49-94B6-3E07408163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33280" y="3184028"/>
                <a:ext cx="0" cy="108667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4CC80FD-1904-45A7-AEEE-BD7425829B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262688">
            <a:off x="7137838" y="1564716"/>
            <a:ext cx="4266810" cy="28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FD6100F-BB25-4DF5-AA96-1DC705F7C55E}"/>
              </a:ext>
            </a:extLst>
          </p:cNvPr>
          <p:cNvSpPr/>
          <p:nvPr/>
        </p:nvSpPr>
        <p:spPr>
          <a:xfrm>
            <a:off x="142240" y="101600"/>
            <a:ext cx="6695440" cy="1513840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92D050"/>
                </a:solidFill>
              </a:rPr>
              <a:t>Resilient Grid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FE9FB-DC84-4A76-883F-82A58C29AC3A}"/>
              </a:ext>
            </a:extLst>
          </p:cNvPr>
          <p:cNvSpPr txBox="1"/>
          <p:nvPr/>
        </p:nvSpPr>
        <p:spPr>
          <a:xfrm>
            <a:off x="5728956" y="5250200"/>
            <a:ext cx="6695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TRADING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Energy trading between </a:t>
            </a:r>
            <a:r>
              <a:rPr lang="en-GB" sz="2400" b="1" dirty="0"/>
              <a:t>Energy Islands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Solution for areas </a:t>
            </a:r>
            <a:r>
              <a:rPr lang="en-GB" sz="2400" b="1" dirty="0"/>
              <a:t>with or without a public grid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More efficient level from energy </a:t>
            </a:r>
            <a:r>
              <a:rPr lang="en-GB" sz="2400" dirty="0" err="1"/>
              <a:t>pov</a:t>
            </a:r>
            <a:endParaRPr lang="en-GB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57C98B-6D9B-4B27-A76F-A1DEB7C9E831}"/>
              </a:ext>
            </a:extLst>
          </p:cNvPr>
          <p:cNvGrpSpPr/>
          <p:nvPr/>
        </p:nvGrpSpPr>
        <p:grpSpPr>
          <a:xfrm>
            <a:off x="221221" y="1765202"/>
            <a:ext cx="4670428" cy="3484998"/>
            <a:chOff x="221221" y="1765202"/>
            <a:chExt cx="4670428" cy="348499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9E71312-926C-4903-8837-289AC8ED2CB9}"/>
                </a:ext>
              </a:extLst>
            </p:cNvPr>
            <p:cNvGrpSpPr/>
            <p:nvPr/>
          </p:nvGrpSpPr>
          <p:grpSpPr>
            <a:xfrm>
              <a:off x="1735537" y="2897583"/>
              <a:ext cx="1857519" cy="1219200"/>
              <a:chOff x="370151" y="478932"/>
              <a:chExt cx="10801432" cy="6743503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6F7235D-6C68-46D2-B5FF-062A21BD5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967" y="478932"/>
                <a:ext cx="2813945" cy="1681977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114C8F4D-46FA-4344-B870-292CF2940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51" y="1956170"/>
                <a:ext cx="2563446" cy="1758596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2A788CB2-2C31-4E1B-81D3-337F70438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721" y="4550018"/>
                <a:ext cx="2455876" cy="1674757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73893B8-48EE-462B-9296-F87586AC1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2545" y="5641692"/>
                <a:ext cx="2283368" cy="1580743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95C39A40-7A8F-4F9C-B55B-6A821B97C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5771" y="4777218"/>
                <a:ext cx="2715407" cy="1728947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0D5E22C5-DD9E-4AF8-9B27-EFDDD1666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1247" y="790733"/>
                <a:ext cx="1680336" cy="2607877"/>
              </a:xfrm>
              <a:prstGeom prst="rect">
                <a:avLst/>
              </a:prstGeom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31D6AFD-B67F-415D-A2D3-61E03C2E3607}"/>
                  </a:ext>
                </a:extLst>
              </p:cNvPr>
              <p:cNvGrpSpPr/>
              <p:nvPr/>
            </p:nvGrpSpPr>
            <p:grpSpPr>
              <a:xfrm>
                <a:off x="1643606" y="1060900"/>
                <a:ext cx="8396481" cy="5582211"/>
                <a:chOff x="1534160" y="908911"/>
                <a:chExt cx="8199120" cy="5268369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61650DB-0B9D-4FA6-9368-E1A5564C09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9580" y="5588000"/>
                  <a:ext cx="1501300" cy="58928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EDE0D9C-27D9-4FA8-8A3B-473D3DE79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2811" y="908911"/>
                  <a:ext cx="1653539" cy="50799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9F3FDE9-DE54-4D5D-B27E-13ED2BB93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4161" y="5475708"/>
                  <a:ext cx="1047115" cy="609602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6A0E210-3408-4586-B4E6-FBB99207C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34160" y="3500636"/>
                  <a:ext cx="0" cy="61416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618E393-6D77-401B-81E1-CB8C58C43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01510" y="963482"/>
                  <a:ext cx="2091690" cy="77387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F9EBABA-8755-40D8-8DC0-71C873531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3280" y="3184028"/>
                  <a:ext cx="0" cy="108667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3E452D7-B8F3-49E9-BAAA-9D8080C9E15B}"/>
                </a:ext>
              </a:extLst>
            </p:cNvPr>
            <p:cNvGrpSpPr/>
            <p:nvPr/>
          </p:nvGrpSpPr>
          <p:grpSpPr>
            <a:xfrm>
              <a:off x="2846833" y="4031000"/>
              <a:ext cx="1857519" cy="1219200"/>
              <a:chOff x="370151" y="478932"/>
              <a:chExt cx="10801432" cy="6743503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6DDC5125-7AA0-47F5-9F0F-DCA439E66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967" y="478932"/>
                <a:ext cx="2813945" cy="1681977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232C805A-1980-4C7A-BDEB-A6E2F1C9E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51" y="1956170"/>
                <a:ext cx="2563446" cy="1758596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ED269D81-CE80-4D0A-928C-7BE40C831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721" y="4550018"/>
                <a:ext cx="2455876" cy="1674757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11B5D9D-EFB8-413F-B493-B887E4DF2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2545" y="5641692"/>
                <a:ext cx="2283368" cy="1580743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9C11522-5517-45BC-8E43-BBA4F94A5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5771" y="4777218"/>
                <a:ext cx="2715407" cy="1728947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65E4E09-2357-4159-8B11-DC4F2D8F6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1247" y="790733"/>
                <a:ext cx="1680336" cy="2607877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FCC7CBC-3812-4ED4-9EF4-9CA26EC87813}"/>
                  </a:ext>
                </a:extLst>
              </p:cNvPr>
              <p:cNvGrpSpPr/>
              <p:nvPr/>
            </p:nvGrpSpPr>
            <p:grpSpPr>
              <a:xfrm>
                <a:off x="1643606" y="1060900"/>
                <a:ext cx="8396481" cy="5582211"/>
                <a:chOff x="1534160" y="908911"/>
                <a:chExt cx="8199120" cy="526836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26741F60-2CD7-43AC-AB06-87A61874A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9580" y="5588000"/>
                  <a:ext cx="1501300" cy="58928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DDF0C2A-20BE-473D-99A9-DDC974D15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2811" y="908911"/>
                  <a:ext cx="1653539" cy="50799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8740B8F-4E74-4848-B6D0-3A04C274A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4161" y="5475708"/>
                  <a:ext cx="1047115" cy="609602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E7D0AF25-AA83-4D68-A792-C01E4FF63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34160" y="3500636"/>
                  <a:ext cx="0" cy="61416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114A8D0-27AC-4F85-B478-8C5D1A746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01510" y="963482"/>
                  <a:ext cx="2091690" cy="77387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D67E63-C0E3-4B7B-996A-B8C8701DD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3280" y="3184028"/>
                  <a:ext cx="0" cy="108667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1D61D6-7424-44DB-9EE4-7A79AEFD3B44}"/>
                </a:ext>
              </a:extLst>
            </p:cNvPr>
            <p:cNvGrpSpPr/>
            <p:nvPr/>
          </p:nvGrpSpPr>
          <p:grpSpPr>
            <a:xfrm>
              <a:off x="419845" y="1800741"/>
              <a:ext cx="1857519" cy="1219200"/>
              <a:chOff x="370151" y="478932"/>
              <a:chExt cx="10801432" cy="6743503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AD3BFFB0-DDD5-4B42-9403-CA8BB2040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967" y="478932"/>
                <a:ext cx="2813945" cy="1681977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ECF517C6-AA20-4069-95DD-7E5B201A6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51" y="1956170"/>
                <a:ext cx="2563446" cy="1758596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CF54CC66-EF69-4D5D-9D11-B4BA1A272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721" y="4550018"/>
                <a:ext cx="2455876" cy="1674757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E3C0B52A-4428-49D5-9C67-CDF6827C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2545" y="5641692"/>
                <a:ext cx="2283368" cy="1580743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092A362-A4C2-4127-875A-E5C961A24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5771" y="4777218"/>
                <a:ext cx="2715407" cy="1728947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B655D457-382A-4923-820E-163D0B3B5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1247" y="790733"/>
                <a:ext cx="1680336" cy="2607877"/>
              </a:xfrm>
              <a:prstGeom prst="rect">
                <a:avLst/>
              </a:prstGeom>
            </p:spPr>
          </p:pic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3946CC0-03F8-4FD9-88A9-8FAC4C248AF4}"/>
                  </a:ext>
                </a:extLst>
              </p:cNvPr>
              <p:cNvGrpSpPr/>
              <p:nvPr/>
            </p:nvGrpSpPr>
            <p:grpSpPr>
              <a:xfrm>
                <a:off x="1643606" y="1060900"/>
                <a:ext cx="8396481" cy="5582211"/>
                <a:chOff x="1534160" y="908911"/>
                <a:chExt cx="8199120" cy="5268369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005BA59-ACF8-4165-BD0B-1809CB635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9580" y="5588000"/>
                  <a:ext cx="1501300" cy="58928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F652675-E32C-4B13-9242-237D93036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2811" y="908911"/>
                  <a:ext cx="1653539" cy="50799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0BD7610-2C36-4996-9B23-EAA77F3A8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4161" y="5475708"/>
                  <a:ext cx="1047115" cy="609602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69C4116-9E23-4164-A9EE-F4871C29B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34160" y="3500636"/>
                  <a:ext cx="0" cy="61416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7B77E81-95B2-4E7C-8CF4-FA8272C2F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01510" y="963482"/>
                  <a:ext cx="2091690" cy="77387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244DD7-6293-46C0-90BA-CFFD5429F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3280" y="3184028"/>
                  <a:ext cx="0" cy="108667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F524560-72AF-45E1-A227-34E319CF3289}"/>
                </a:ext>
              </a:extLst>
            </p:cNvPr>
            <p:cNvGrpSpPr/>
            <p:nvPr/>
          </p:nvGrpSpPr>
          <p:grpSpPr>
            <a:xfrm>
              <a:off x="221221" y="3973275"/>
              <a:ext cx="1857519" cy="1219200"/>
              <a:chOff x="370151" y="478932"/>
              <a:chExt cx="10801432" cy="6743503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4F81165F-4A1F-4B11-989A-71815CB51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967" y="478932"/>
                <a:ext cx="2813945" cy="1681977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CB146AEA-AF62-4A4A-98E5-6C3ADE54F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51" y="1956170"/>
                <a:ext cx="2563446" cy="1758596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D18410CC-3130-4351-9573-74E4F8E28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721" y="4550018"/>
                <a:ext cx="2455876" cy="1674757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E1AFB614-A80C-4BB1-AD3C-8140370A6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2545" y="5641692"/>
                <a:ext cx="2283368" cy="1580743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BF37242A-30E6-4151-A6DB-A8170C6B0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5771" y="4777218"/>
                <a:ext cx="2715407" cy="1728947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C91A2E8B-BCA4-4F9D-9DCE-A63F91CB5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1247" y="790733"/>
                <a:ext cx="1680336" cy="2607877"/>
              </a:xfrm>
              <a:prstGeom prst="rect">
                <a:avLst/>
              </a:prstGeom>
            </p:spPr>
          </p:pic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8A320F8-B822-4902-9286-871F75CBFA5A}"/>
                  </a:ext>
                </a:extLst>
              </p:cNvPr>
              <p:cNvGrpSpPr/>
              <p:nvPr/>
            </p:nvGrpSpPr>
            <p:grpSpPr>
              <a:xfrm>
                <a:off x="1643606" y="1060900"/>
                <a:ext cx="8396481" cy="5582211"/>
                <a:chOff x="1534160" y="908911"/>
                <a:chExt cx="8199120" cy="5268369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AEE04B5-DE58-416F-AB27-74E48BBB6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9580" y="5588000"/>
                  <a:ext cx="1501300" cy="58928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10084D7-34A2-4D92-B37E-B721DEEF8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2811" y="908911"/>
                  <a:ext cx="1653539" cy="50799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2A76A3C-3DB0-4A0B-A4AF-832501313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4161" y="5475708"/>
                  <a:ext cx="1047115" cy="609602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1C71A4AD-066F-4021-881E-92204C576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34160" y="3500636"/>
                  <a:ext cx="0" cy="61416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EB2A00C-1C02-4E21-8D86-16BCEDE21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01510" y="963482"/>
                  <a:ext cx="2091690" cy="77387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BD7B7EC-E876-4593-B21C-53479E216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3280" y="3184028"/>
                  <a:ext cx="0" cy="108667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57E71D6-537B-49A9-BB34-F488DD9C642C}"/>
                </a:ext>
              </a:extLst>
            </p:cNvPr>
            <p:cNvGrpSpPr/>
            <p:nvPr/>
          </p:nvGrpSpPr>
          <p:grpSpPr>
            <a:xfrm>
              <a:off x="3034130" y="1765202"/>
              <a:ext cx="1857519" cy="1219200"/>
              <a:chOff x="370151" y="478932"/>
              <a:chExt cx="10801432" cy="6743503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55035369-4A10-4032-8DB8-8A56924B8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967" y="478932"/>
                <a:ext cx="2813945" cy="1681977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E1941287-2341-41B2-BEEF-25E21D17E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51" y="1956170"/>
                <a:ext cx="2563446" cy="1758596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1DD6C0B5-5D91-4066-950C-F29AD601D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721" y="4550018"/>
                <a:ext cx="2455876" cy="1674757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58B51DB-019C-4C10-B08B-AA1621F40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2545" y="5641692"/>
                <a:ext cx="2283368" cy="1580743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B886A291-E62C-45B9-9334-F7F3EF7F3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5771" y="4777218"/>
                <a:ext cx="2715407" cy="1728947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52A0221B-E6CC-4A43-98D9-D8C53C0C4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1247" y="790733"/>
                <a:ext cx="1680336" cy="2607877"/>
              </a:xfrm>
              <a:prstGeom prst="rect">
                <a:avLst/>
              </a:prstGeom>
            </p:spPr>
          </p:pic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DA3E1DC-EC59-4B93-8560-D24944CFD1B2}"/>
                  </a:ext>
                </a:extLst>
              </p:cNvPr>
              <p:cNvGrpSpPr/>
              <p:nvPr/>
            </p:nvGrpSpPr>
            <p:grpSpPr>
              <a:xfrm>
                <a:off x="1643606" y="1060900"/>
                <a:ext cx="8396481" cy="5582211"/>
                <a:chOff x="1534160" y="908911"/>
                <a:chExt cx="8199120" cy="5268369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A4DC0466-4A70-437A-AFCA-DE81B254B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9580" y="5588000"/>
                  <a:ext cx="1501300" cy="58928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D2F2AC-7626-488E-9267-FFE6776DD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2811" y="908911"/>
                  <a:ext cx="1653539" cy="50799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9A9F7D10-9F10-4FAB-BB8D-BA2C18F52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4161" y="5475708"/>
                  <a:ext cx="1047115" cy="609602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01CD6B2-05DC-40A7-A80F-4CAB21EE8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34160" y="3500636"/>
                  <a:ext cx="0" cy="61416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C3929782-8BD3-488D-9B80-F2CB9CB18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01510" y="963482"/>
                  <a:ext cx="2091690" cy="773878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0188793-A80C-4F43-8891-DF2C736DB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3280" y="3184028"/>
                  <a:ext cx="0" cy="1086674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E7C26FED-A894-431C-AA7B-DB427B69D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262688">
            <a:off x="7137838" y="1564716"/>
            <a:ext cx="4266810" cy="28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7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FD6100F-BB25-4DF5-AA96-1DC705F7C55E}"/>
              </a:ext>
            </a:extLst>
          </p:cNvPr>
          <p:cNvSpPr/>
          <p:nvPr/>
        </p:nvSpPr>
        <p:spPr>
          <a:xfrm>
            <a:off x="142240" y="101600"/>
            <a:ext cx="6695440" cy="1513840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92D050"/>
                </a:solidFill>
              </a:rPr>
              <a:t>Opportunities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2D672-BCB3-4240-A08D-1C650E275CC5}"/>
              </a:ext>
            </a:extLst>
          </p:cNvPr>
          <p:cNvSpPr txBox="1"/>
          <p:nvPr/>
        </p:nvSpPr>
        <p:spPr>
          <a:xfrm>
            <a:off x="42032" y="1615440"/>
            <a:ext cx="11907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Business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Opportunity to develop business for the ‘Plugin’ and (smart) battery readers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Consumer</a:t>
            </a: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Quick set up of energy supply,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Revenue opportunities using unused storage and unused space</a:t>
            </a:r>
            <a:b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(see also other energy teams)</a:t>
            </a:r>
          </a:p>
          <a:p>
            <a:pPr lvl="1"/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Governance</a:t>
            </a: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Opportunity to redesign energy regulations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4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FD6100F-BB25-4DF5-AA96-1DC705F7C55E}"/>
              </a:ext>
            </a:extLst>
          </p:cNvPr>
          <p:cNvSpPr/>
          <p:nvPr/>
        </p:nvSpPr>
        <p:spPr>
          <a:xfrm>
            <a:off x="142240" y="101600"/>
            <a:ext cx="6695440" cy="1513840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92D050"/>
                </a:solidFill>
              </a:rPr>
              <a:t>How does it work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89770F2-D79E-43FB-B3CA-F2E928AA953B}"/>
              </a:ext>
            </a:extLst>
          </p:cNvPr>
          <p:cNvSpPr/>
          <p:nvPr/>
        </p:nvSpPr>
        <p:spPr>
          <a:xfrm>
            <a:off x="84369" y="6134153"/>
            <a:ext cx="1650196" cy="578646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Devices with Battery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1E0C1-32B9-4D1D-BECF-0C5C3EFE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4" y="2215069"/>
            <a:ext cx="1541741" cy="889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F91AE-F631-42DC-BFE3-0C8385D26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83" y="3439165"/>
            <a:ext cx="1450197" cy="97027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79D1A56-EEB8-46AA-A905-CBBDA36B198C}"/>
              </a:ext>
            </a:extLst>
          </p:cNvPr>
          <p:cNvGrpSpPr/>
          <p:nvPr/>
        </p:nvGrpSpPr>
        <p:grpSpPr>
          <a:xfrm>
            <a:off x="6084977" y="2630518"/>
            <a:ext cx="5099105" cy="4082281"/>
            <a:chOff x="6084977" y="2630518"/>
            <a:chExt cx="5099105" cy="408228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A3A184-7968-4574-85DF-4C00A4C379FA}"/>
                </a:ext>
              </a:extLst>
            </p:cNvPr>
            <p:cNvCxnSpPr/>
            <p:nvPr/>
          </p:nvCxnSpPr>
          <p:spPr>
            <a:xfrm>
              <a:off x="6084977" y="3368111"/>
              <a:ext cx="851377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2A32A4C2-7191-4BF5-8037-0DDDAD47F4FC}"/>
                </a:ext>
              </a:extLst>
            </p:cNvPr>
            <p:cNvSpPr/>
            <p:nvPr/>
          </p:nvSpPr>
          <p:spPr>
            <a:xfrm>
              <a:off x="6545765" y="6134153"/>
              <a:ext cx="2331696" cy="578646"/>
            </a:xfrm>
            <a:prstGeom prst="chevron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>
                      <a:lumMod val="50000"/>
                    </a:schemeClr>
                  </a:solidFill>
                </a:rPr>
                <a:t>Register Deals &amp; Payments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432E34-61F4-4621-B69C-FEE9FA5BF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3227" y="3210742"/>
              <a:ext cx="1775395" cy="989145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5003A0-C5CF-4C2C-B2C9-C13EE1CB66BC}"/>
                </a:ext>
              </a:extLst>
            </p:cNvPr>
            <p:cNvGrpSpPr/>
            <p:nvPr/>
          </p:nvGrpSpPr>
          <p:grpSpPr>
            <a:xfrm>
              <a:off x="9000659" y="3097757"/>
              <a:ext cx="1783674" cy="1311683"/>
              <a:chOff x="4020552" y="4049407"/>
              <a:chExt cx="2111676" cy="175812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195073F-3BF8-40E5-ABEA-0F9911A2F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0552" y="4264657"/>
                <a:ext cx="752545" cy="748703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CE8B229-2A8D-403D-9C3B-2A8E627FA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2174" y="5058826"/>
                <a:ext cx="752545" cy="74870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063E61D-FED7-4A4C-A9D1-CD224A7C2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9683" y="4696019"/>
                <a:ext cx="752545" cy="748703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36DEAF5-78AE-4B7F-BC85-ADED53C1D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8254" y="4049407"/>
                <a:ext cx="752545" cy="748703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E02284-9D92-424B-BD2D-C2B28C09150A}"/>
                </a:ext>
              </a:extLst>
            </p:cNvPr>
            <p:cNvSpPr txBox="1"/>
            <p:nvPr/>
          </p:nvSpPr>
          <p:spPr>
            <a:xfrm>
              <a:off x="6308055" y="3393116"/>
              <a:ext cx="634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chemeClr val="accent6">
                      <a:lumMod val="50000"/>
                    </a:schemeClr>
                  </a:solidFill>
                </a:rPr>
                <a:t>Deal</a:t>
              </a:r>
              <a:endParaRPr lang="en-GB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C869522-65CB-4702-B34C-2E8F6D567547}"/>
                </a:ext>
              </a:extLst>
            </p:cNvPr>
            <p:cNvSpPr/>
            <p:nvPr/>
          </p:nvSpPr>
          <p:spPr>
            <a:xfrm>
              <a:off x="6995772" y="2972412"/>
              <a:ext cx="3997407" cy="159728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2CAC07-54D4-4D98-92CF-93D7D2BB7B6D}"/>
                </a:ext>
              </a:extLst>
            </p:cNvPr>
            <p:cNvSpPr txBox="1"/>
            <p:nvPr/>
          </p:nvSpPr>
          <p:spPr>
            <a:xfrm>
              <a:off x="9154361" y="2630518"/>
              <a:ext cx="202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>
                      <a:lumMod val="50000"/>
                    </a:schemeClr>
                  </a:solidFill>
                </a:rPr>
                <a:t>Ethereum network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C0C429F-A271-458A-AC77-81F959A3F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12" y="4669831"/>
            <a:ext cx="1605964" cy="105701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C7C961C-FE00-4769-A9E4-849037F79B46}"/>
              </a:ext>
            </a:extLst>
          </p:cNvPr>
          <p:cNvGrpSpPr/>
          <p:nvPr/>
        </p:nvGrpSpPr>
        <p:grpSpPr>
          <a:xfrm>
            <a:off x="1734565" y="2844800"/>
            <a:ext cx="2288383" cy="3867999"/>
            <a:chOff x="1734565" y="2844800"/>
            <a:chExt cx="2288383" cy="386799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9CA69A-85DE-4390-9BC9-D8EBA54C856B}"/>
                </a:ext>
              </a:extLst>
            </p:cNvPr>
            <p:cNvCxnSpPr>
              <a:cxnSpLocks/>
            </p:cNvCxnSpPr>
            <p:nvPr/>
          </p:nvCxnSpPr>
          <p:spPr>
            <a:xfrm>
              <a:off x="2935473" y="2976994"/>
              <a:ext cx="915208" cy="444992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7FD8CCD-BB28-47F4-AC4E-4D743EC20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413" y="3816160"/>
              <a:ext cx="915208" cy="41578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F319317F-69E0-4C3C-94BD-077A7627C290}"/>
                </a:ext>
              </a:extLst>
            </p:cNvPr>
            <p:cNvSpPr/>
            <p:nvPr/>
          </p:nvSpPr>
          <p:spPr>
            <a:xfrm>
              <a:off x="1734565" y="6134153"/>
              <a:ext cx="2288383" cy="578646"/>
            </a:xfrm>
            <a:prstGeom prst="chevron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>
                      <a:lumMod val="50000"/>
                    </a:schemeClr>
                  </a:solidFill>
                </a:rPr>
                <a:t>Energy Measurements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FE94C94-3DD2-4720-B807-C55EF691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84107" y="3239203"/>
              <a:ext cx="1220049" cy="135437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2D6CD5-3017-4F06-B7D6-12EB54C49AA4}"/>
                </a:ext>
              </a:extLst>
            </p:cNvPr>
            <p:cNvSpPr txBox="1"/>
            <p:nvPr/>
          </p:nvSpPr>
          <p:spPr>
            <a:xfrm rot="1533187">
              <a:off x="2953413" y="2844800"/>
              <a:ext cx="797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50000"/>
                    </a:schemeClr>
                  </a:solidFill>
                </a:rPr>
                <a:t>kwh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F45F92-4E9B-4271-BFBA-E6013E0BBA92}"/>
                </a:ext>
              </a:extLst>
            </p:cNvPr>
            <p:cNvSpPr txBox="1"/>
            <p:nvPr/>
          </p:nvSpPr>
          <p:spPr>
            <a:xfrm rot="20143820">
              <a:off x="3108537" y="3631494"/>
              <a:ext cx="7976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50000"/>
                    </a:schemeClr>
                  </a:solidFill>
                </a:rPr>
                <a:t>kwh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295095-2067-443F-A1A2-BABD681BEF67}"/>
                </a:ext>
              </a:extLst>
            </p:cNvPr>
            <p:cNvSpPr txBox="1"/>
            <p:nvPr/>
          </p:nvSpPr>
          <p:spPr>
            <a:xfrm rot="20143820">
              <a:off x="3184602" y="4577494"/>
              <a:ext cx="797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50000"/>
                    </a:schemeClr>
                  </a:solidFill>
                </a:rPr>
                <a:t>kwh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425F0D-F1DB-44D4-93F5-B71025219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5173" y="4771200"/>
              <a:ext cx="915208" cy="41578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peech Bubble: Oval 40">
            <a:extLst>
              <a:ext uri="{FF2B5EF4-FFF2-40B4-BE49-F238E27FC236}">
                <a16:creationId xmlns:a16="http://schemas.microsoft.com/office/drawing/2014/main" id="{06DA3DA0-7328-43CF-B00E-E08B78C4793D}"/>
              </a:ext>
            </a:extLst>
          </p:cNvPr>
          <p:cNvSpPr/>
          <p:nvPr/>
        </p:nvSpPr>
        <p:spPr>
          <a:xfrm>
            <a:off x="7367451" y="313509"/>
            <a:ext cx="2268862" cy="1301931"/>
          </a:xfrm>
          <a:prstGeom prst="wedgeEllipseCallout">
            <a:avLst>
              <a:gd name="adj1" fmla="val -70923"/>
              <a:gd name="adj2" fmla="val 8658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Plug In Device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2F0FB7-A17F-4E97-8CA1-5E49F81B36E5}"/>
              </a:ext>
            </a:extLst>
          </p:cNvPr>
          <p:cNvGrpSpPr/>
          <p:nvPr/>
        </p:nvGrpSpPr>
        <p:grpSpPr>
          <a:xfrm>
            <a:off x="4143200" y="2102424"/>
            <a:ext cx="4819459" cy="4614031"/>
            <a:chOff x="3977009" y="2098768"/>
            <a:chExt cx="4819459" cy="46140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01A010-3277-49D7-8DDB-590C240DB653}"/>
                </a:ext>
              </a:extLst>
            </p:cNvPr>
            <p:cNvGrpSpPr/>
            <p:nvPr/>
          </p:nvGrpSpPr>
          <p:grpSpPr>
            <a:xfrm>
              <a:off x="4085841" y="2098768"/>
              <a:ext cx="3348918" cy="2001548"/>
              <a:chOff x="1990510" y="1162972"/>
              <a:chExt cx="3430911" cy="232450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A550B0A-5E7E-4792-B146-4037AF584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0510" y="2379588"/>
                <a:ext cx="1953559" cy="110789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9C908E-1056-4368-A1A6-1CD35EA8A6E0}"/>
                  </a:ext>
                </a:extLst>
              </p:cNvPr>
              <p:cNvSpPr txBox="1"/>
              <p:nvPr/>
            </p:nvSpPr>
            <p:spPr>
              <a:xfrm>
                <a:off x="3669925" y="1162972"/>
                <a:ext cx="1751496" cy="428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accent6">
                        <a:lumMod val="50000"/>
                      </a:schemeClr>
                    </a:solidFill>
                  </a:rPr>
                  <a:t>Rapsberry</a:t>
                </a:r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 Pi</a:t>
                </a:r>
              </a:p>
            </p:txBody>
          </p:sp>
        </p:grp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398327FE-2B7F-4F0D-BB3A-A3D76D99DB21}"/>
                </a:ext>
              </a:extLst>
            </p:cNvPr>
            <p:cNvSpPr/>
            <p:nvPr/>
          </p:nvSpPr>
          <p:spPr>
            <a:xfrm>
              <a:off x="3999099" y="6134153"/>
              <a:ext cx="1953562" cy="578646"/>
            </a:xfrm>
            <a:prstGeom prst="chevron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>
                      <a:lumMod val="50000"/>
                    </a:schemeClr>
                  </a:solidFill>
                </a:rPr>
                <a:t>Matching Logic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B1B9650-E78B-4523-9615-36F890166BBF}"/>
                </a:ext>
              </a:extLst>
            </p:cNvPr>
            <p:cNvSpPr/>
            <p:nvPr/>
          </p:nvSpPr>
          <p:spPr>
            <a:xfrm>
              <a:off x="3977009" y="2451385"/>
              <a:ext cx="4819459" cy="2457848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00CE0-E9D6-46E4-82F3-B202E775DC7F}"/>
              </a:ext>
            </a:extLst>
          </p:cNvPr>
          <p:cNvGrpSpPr/>
          <p:nvPr/>
        </p:nvGrpSpPr>
        <p:grpSpPr>
          <a:xfrm>
            <a:off x="294640" y="5540750"/>
            <a:ext cx="5596672" cy="500864"/>
            <a:chOff x="294640" y="5540750"/>
            <a:chExt cx="5596672" cy="500864"/>
          </a:xfrm>
        </p:grpSpPr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60A02FC9-0049-445C-9CD4-064AABF38E3C}"/>
                </a:ext>
              </a:extLst>
            </p:cNvPr>
            <p:cNvSpPr/>
            <p:nvPr/>
          </p:nvSpPr>
          <p:spPr>
            <a:xfrm rot="10800000">
              <a:off x="294640" y="5540750"/>
              <a:ext cx="5596672" cy="500864"/>
            </a:xfrm>
            <a:prstGeom prst="chevron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CAE370-D4A2-48C0-B41F-67953A9CEF3C}"/>
                </a:ext>
              </a:extLst>
            </p:cNvPr>
            <p:cNvSpPr txBox="1"/>
            <p:nvPr/>
          </p:nvSpPr>
          <p:spPr>
            <a:xfrm>
              <a:off x="1911935" y="5600871"/>
              <a:ext cx="2596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>
                      <a:lumMod val="50000"/>
                    </a:schemeClr>
                  </a:solidFill>
                </a:rPr>
                <a:t>Predictive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8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8870698D-4DA4-4933-9314-0ED4E0312C1D}"/>
              </a:ext>
            </a:extLst>
          </p:cNvPr>
          <p:cNvSpPr/>
          <p:nvPr/>
        </p:nvSpPr>
        <p:spPr>
          <a:xfrm>
            <a:off x="171662" y="6127831"/>
            <a:ext cx="1281218" cy="512583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Devices with Battery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F3CC9CA-9B7C-4F61-9DC6-A552862D38CF}"/>
              </a:ext>
            </a:extLst>
          </p:cNvPr>
          <p:cNvSpPr/>
          <p:nvPr/>
        </p:nvSpPr>
        <p:spPr>
          <a:xfrm>
            <a:off x="1263003" y="6119022"/>
            <a:ext cx="1811512" cy="535605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Energy Measurements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A6CD2592-2F33-4170-A0D8-AEE5D3D43427}"/>
              </a:ext>
            </a:extLst>
          </p:cNvPr>
          <p:cNvSpPr/>
          <p:nvPr/>
        </p:nvSpPr>
        <p:spPr>
          <a:xfrm>
            <a:off x="2884638" y="6119021"/>
            <a:ext cx="1483460" cy="512583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Matching Logic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07E38F-1FB2-4125-94D0-610B874C1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978" y="3021636"/>
            <a:ext cx="1555841" cy="96499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703BF4C-5740-4D4E-86A7-3D4B8A25F841}"/>
              </a:ext>
            </a:extLst>
          </p:cNvPr>
          <p:cNvGrpSpPr/>
          <p:nvPr/>
        </p:nvGrpSpPr>
        <p:grpSpPr>
          <a:xfrm>
            <a:off x="5191188" y="2879712"/>
            <a:ext cx="1212078" cy="909386"/>
            <a:chOff x="4020552" y="4049407"/>
            <a:chExt cx="2111676" cy="17581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61DF10-231A-453A-96C5-0D69E5D8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0552" y="4264657"/>
              <a:ext cx="752545" cy="7487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EB01DEC-8A9A-4582-A957-722AC23E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2174" y="5058826"/>
              <a:ext cx="752545" cy="7487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5B48258-AD18-42C8-859C-2E6919EE6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9683" y="4696019"/>
              <a:ext cx="752545" cy="74870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A153EED-5E26-4C59-9AEB-1D8FCBC18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254" y="4049407"/>
              <a:ext cx="752545" cy="748703"/>
            </a:xfrm>
            <a:prstGeom prst="rect">
              <a:avLst/>
            </a:prstGeom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79C99B-67AC-44E6-9934-43696A30DF7A}"/>
              </a:ext>
            </a:extLst>
          </p:cNvPr>
          <p:cNvCxnSpPr/>
          <p:nvPr/>
        </p:nvCxnSpPr>
        <p:spPr>
          <a:xfrm>
            <a:off x="2284114" y="3259987"/>
            <a:ext cx="86878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CDFC2-A3D1-4FA8-96C2-AA0A76DF3A60}"/>
              </a:ext>
            </a:extLst>
          </p:cNvPr>
          <p:cNvSpPr txBox="1"/>
          <p:nvPr/>
        </p:nvSpPr>
        <p:spPr>
          <a:xfrm>
            <a:off x="2443514" y="3259987"/>
            <a:ext cx="64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6">
                    <a:lumMod val="50000"/>
                  </a:schemeClr>
                </a:solidFill>
              </a:rPr>
              <a:t>Deal</a:t>
            </a:r>
            <a:endParaRPr lang="en-GB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97F6C1-ED3A-4B77-8F80-E220CF15E7F1}"/>
              </a:ext>
            </a:extLst>
          </p:cNvPr>
          <p:cNvGrpSpPr/>
          <p:nvPr/>
        </p:nvGrpSpPr>
        <p:grpSpPr>
          <a:xfrm>
            <a:off x="173902" y="1817989"/>
            <a:ext cx="6639722" cy="2997979"/>
            <a:chOff x="173902" y="1817989"/>
            <a:chExt cx="6870658" cy="31927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70C37A-5640-4BDA-B640-7E21C83DFBBA}"/>
                </a:ext>
              </a:extLst>
            </p:cNvPr>
            <p:cNvGrpSpPr/>
            <p:nvPr/>
          </p:nvGrpSpPr>
          <p:grpSpPr>
            <a:xfrm>
              <a:off x="338243" y="1817989"/>
              <a:ext cx="2943361" cy="2273797"/>
              <a:chOff x="1990510" y="1162972"/>
              <a:chExt cx="2954990" cy="232450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F9B40AA-2E75-476E-B8AA-822495179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0510" y="2379588"/>
                <a:ext cx="1953559" cy="110789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EAE3F-3DCE-48CB-90E2-8DD6BE8A4A4F}"/>
                  </a:ext>
                </a:extLst>
              </p:cNvPr>
              <p:cNvSpPr txBox="1"/>
              <p:nvPr/>
            </p:nvSpPr>
            <p:spPr>
              <a:xfrm>
                <a:off x="3616430" y="1162972"/>
                <a:ext cx="1329070" cy="37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accent6">
                        <a:lumMod val="50000"/>
                      </a:schemeClr>
                    </a:solidFill>
                  </a:rPr>
                  <a:t>Raspbery</a:t>
                </a:r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 Pi</a:t>
                </a: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D4544B4-E560-42AC-B89B-83C4910875FC}"/>
                </a:ext>
              </a:extLst>
            </p:cNvPr>
            <p:cNvSpPr/>
            <p:nvPr/>
          </p:nvSpPr>
          <p:spPr>
            <a:xfrm>
              <a:off x="173902" y="2218569"/>
              <a:ext cx="4918026" cy="2792162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9F0FBDD-DFC6-4E72-A1D1-A5C115693433}"/>
                </a:ext>
              </a:extLst>
            </p:cNvPr>
            <p:cNvSpPr/>
            <p:nvPr/>
          </p:nvSpPr>
          <p:spPr>
            <a:xfrm>
              <a:off x="3152903" y="2701328"/>
              <a:ext cx="3434851" cy="144640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42F4A1-7DB4-44A6-BCF6-2B7B559C65C0}"/>
                </a:ext>
              </a:extLst>
            </p:cNvPr>
            <p:cNvSpPr txBox="1"/>
            <p:nvPr/>
          </p:nvSpPr>
          <p:spPr>
            <a:xfrm>
              <a:off x="5091928" y="2343151"/>
              <a:ext cx="1952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>
                      <a:lumMod val="50000"/>
                    </a:schemeClr>
                  </a:solidFill>
                </a:rPr>
                <a:t>Ethereum network</a:t>
              </a:r>
            </a:p>
          </p:txBody>
        </p:sp>
      </p:grp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9879020-3ACA-4018-BDF5-4837C9B5F74F}"/>
              </a:ext>
            </a:extLst>
          </p:cNvPr>
          <p:cNvSpPr/>
          <p:nvPr/>
        </p:nvSpPr>
        <p:spPr>
          <a:xfrm>
            <a:off x="4180027" y="6127831"/>
            <a:ext cx="2132699" cy="512583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Register Deals &amp; Payments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DB3D202-4BE7-4172-ACA0-281D8B1E07C6}"/>
              </a:ext>
            </a:extLst>
          </p:cNvPr>
          <p:cNvSpPr/>
          <p:nvPr/>
        </p:nvSpPr>
        <p:spPr>
          <a:xfrm>
            <a:off x="8007269" y="5820106"/>
            <a:ext cx="3366364" cy="811497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Consumer Interface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27E386A9-71A8-4774-A1B1-0F7882CCE706}"/>
              </a:ext>
            </a:extLst>
          </p:cNvPr>
          <p:cNvSpPr/>
          <p:nvPr/>
        </p:nvSpPr>
        <p:spPr>
          <a:xfrm>
            <a:off x="142240" y="101600"/>
            <a:ext cx="6695440" cy="1513840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92D050"/>
                </a:solidFill>
              </a:rPr>
              <a:t>Consumer View</a:t>
            </a:r>
            <a:endParaRPr lang="en-GB" b="1" dirty="0">
              <a:solidFill>
                <a:srgbClr val="92D05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57364B-F47F-4EEF-BC42-8C2666409AD8}"/>
              </a:ext>
            </a:extLst>
          </p:cNvPr>
          <p:cNvGrpSpPr/>
          <p:nvPr/>
        </p:nvGrpSpPr>
        <p:grpSpPr>
          <a:xfrm>
            <a:off x="6524774" y="789827"/>
            <a:ext cx="5518186" cy="4171518"/>
            <a:chOff x="6970017" y="1267314"/>
            <a:chExt cx="5120710" cy="39988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7C5E13-F298-4E07-9E9E-237FB68928C9}"/>
                </a:ext>
              </a:extLst>
            </p:cNvPr>
            <p:cNvGrpSpPr/>
            <p:nvPr/>
          </p:nvGrpSpPr>
          <p:grpSpPr>
            <a:xfrm>
              <a:off x="6970017" y="2667295"/>
              <a:ext cx="3297655" cy="1816363"/>
              <a:chOff x="7881662" y="1153870"/>
              <a:chExt cx="3297655" cy="18163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126EFC7-9902-42BE-88E4-7A642C8AC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1662" y="1357393"/>
                <a:ext cx="3297655" cy="161284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CCD184-3609-4DA3-B5DE-ED01F842228D}"/>
                  </a:ext>
                </a:extLst>
              </p:cNvPr>
              <p:cNvSpPr txBox="1"/>
              <p:nvPr/>
            </p:nvSpPr>
            <p:spPr>
              <a:xfrm>
                <a:off x="8299273" y="1153870"/>
                <a:ext cx="1398370" cy="28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HouseHold</a:t>
                </a:r>
                <a:endParaRPr lang="en-GB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EC66C4-E6B4-4945-AFC8-7AB04B3FA8B1}"/>
                </a:ext>
              </a:extLst>
            </p:cNvPr>
            <p:cNvGrpSpPr/>
            <p:nvPr/>
          </p:nvGrpSpPr>
          <p:grpSpPr>
            <a:xfrm>
              <a:off x="7589102" y="2961816"/>
              <a:ext cx="3444902" cy="1854152"/>
              <a:chOff x="7613066" y="1900412"/>
              <a:chExt cx="3444902" cy="185415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C9208C4-D526-44AE-8230-8A91AD4D4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3066" y="2072342"/>
                <a:ext cx="3444902" cy="1682222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6AA6F2-417E-4105-ADBB-8F34D2081151}"/>
                  </a:ext>
                </a:extLst>
              </p:cNvPr>
              <p:cNvSpPr txBox="1"/>
              <p:nvPr/>
            </p:nvSpPr>
            <p:spPr>
              <a:xfrm>
                <a:off x="8117788" y="1900412"/>
                <a:ext cx="1398370" cy="28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6">
                        <a:lumMod val="50000"/>
                      </a:schemeClr>
                    </a:solidFill>
                  </a:rPr>
                  <a:t>Devices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19C202D-C9ED-4D33-968C-B9D1C01B722A}"/>
                </a:ext>
              </a:extLst>
            </p:cNvPr>
            <p:cNvGrpSpPr/>
            <p:nvPr/>
          </p:nvGrpSpPr>
          <p:grpSpPr>
            <a:xfrm>
              <a:off x="7918035" y="3377617"/>
              <a:ext cx="4172692" cy="1888540"/>
              <a:chOff x="7015119" y="2641419"/>
              <a:chExt cx="4193453" cy="2186811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C5F46641-11E8-4692-B52E-77A5BBE84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5119" y="2785065"/>
                <a:ext cx="4193453" cy="2043165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CE80E4-493F-463C-BBE5-BC0141CEA229}"/>
                  </a:ext>
                </a:extLst>
              </p:cNvPr>
              <p:cNvSpPr txBox="1"/>
              <p:nvPr/>
            </p:nvSpPr>
            <p:spPr>
              <a:xfrm>
                <a:off x="7552907" y="2641419"/>
                <a:ext cx="1398370" cy="28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D6DDE-E255-46B6-96C7-73F1D0EB5947}"/>
                </a:ext>
              </a:extLst>
            </p:cNvPr>
            <p:cNvSpPr txBox="1"/>
            <p:nvPr/>
          </p:nvSpPr>
          <p:spPr>
            <a:xfrm>
              <a:off x="8301401" y="1267314"/>
              <a:ext cx="1156957" cy="501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bg1"/>
                  </a:solidFill>
                </a:rPr>
                <a:t>Trade preferences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8854854-A04D-4B58-A766-F4D1FCA48A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6231" y="451009"/>
            <a:ext cx="2460385" cy="21528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14E08A-EE47-4658-93B6-0AC9EC35DB77}"/>
              </a:ext>
            </a:extLst>
          </p:cNvPr>
          <p:cNvSpPr txBox="1"/>
          <p:nvPr/>
        </p:nvSpPr>
        <p:spPr>
          <a:xfrm rot="21047096">
            <a:off x="8285326" y="860312"/>
            <a:ext cx="152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Preferences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BB1CB4-D188-44C3-8DA4-68CCEF1D0A67}"/>
              </a:ext>
            </a:extLst>
          </p:cNvPr>
          <p:cNvGrpSpPr/>
          <p:nvPr/>
        </p:nvGrpSpPr>
        <p:grpSpPr>
          <a:xfrm>
            <a:off x="294640" y="5540750"/>
            <a:ext cx="5596672" cy="500864"/>
            <a:chOff x="294640" y="5540750"/>
            <a:chExt cx="5596672" cy="500864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E0A31CEB-8F2A-4E0E-9EA7-67E0504632F6}"/>
                </a:ext>
              </a:extLst>
            </p:cNvPr>
            <p:cNvSpPr/>
            <p:nvPr/>
          </p:nvSpPr>
          <p:spPr>
            <a:xfrm rot="10800000">
              <a:off x="294640" y="5540750"/>
              <a:ext cx="5596672" cy="500864"/>
            </a:xfrm>
            <a:prstGeom prst="chevron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37622A-445F-4283-825A-9AE16B028E91}"/>
                </a:ext>
              </a:extLst>
            </p:cNvPr>
            <p:cNvSpPr txBox="1"/>
            <p:nvPr/>
          </p:nvSpPr>
          <p:spPr>
            <a:xfrm>
              <a:off x="1911935" y="5600871"/>
              <a:ext cx="2596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>
                      <a:lumMod val="50000"/>
                    </a:schemeClr>
                  </a:solidFill>
                </a:rPr>
                <a:t>Predictive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4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F1491B8-C7F5-4034-BE41-9BA0C24ECF7B}"/>
              </a:ext>
            </a:extLst>
          </p:cNvPr>
          <p:cNvSpPr/>
          <p:nvPr/>
        </p:nvSpPr>
        <p:spPr>
          <a:xfrm>
            <a:off x="142240" y="101600"/>
            <a:ext cx="6695440" cy="1513840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92D050"/>
                </a:solidFill>
              </a:rPr>
              <a:t>Enhancements – connecting to other projects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CFC5176-0838-4F60-B719-65212C2F9521}"/>
              </a:ext>
            </a:extLst>
          </p:cNvPr>
          <p:cNvSpPr/>
          <p:nvPr/>
        </p:nvSpPr>
        <p:spPr>
          <a:xfrm>
            <a:off x="3905637" y="2479184"/>
            <a:ext cx="4994503" cy="3983727"/>
          </a:xfrm>
          <a:prstGeom prst="triangle">
            <a:avLst/>
          </a:prstGeom>
          <a:solidFill>
            <a:schemeClr val="bg1"/>
          </a:solidFill>
          <a:ln w="635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i="1" u="sng" dirty="0">
              <a:solidFill>
                <a:schemeClr val="tx1"/>
              </a:solidFill>
            </a:endParaRPr>
          </a:p>
          <a:p>
            <a:pPr algn="ctr"/>
            <a:r>
              <a:rPr lang="en-GB" sz="2400" b="1" i="1" u="sng" dirty="0">
                <a:solidFill>
                  <a:schemeClr val="accent6">
                    <a:lumMod val="50000"/>
                  </a:schemeClr>
                </a:solidFill>
              </a:rPr>
              <a:t>No Grids:</a:t>
            </a:r>
          </a:p>
          <a:p>
            <a:pPr algn="ctr"/>
            <a:r>
              <a:rPr lang="en-GB" sz="2000" i="1" dirty="0">
                <a:solidFill>
                  <a:schemeClr val="accent6">
                    <a:lumMod val="50000"/>
                  </a:schemeClr>
                </a:solidFill>
              </a:rPr>
              <a:t>How to Build a Grid in an environment where there is no Grid at all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651DEA5-8AB7-4316-B6A1-2E4FF4D0970A}"/>
              </a:ext>
            </a:extLst>
          </p:cNvPr>
          <p:cNvSpPr/>
          <p:nvPr/>
        </p:nvSpPr>
        <p:spPr>
          <a:xfrm>
            <a:off x="7139851" y="1470874"/>
            <a:ext cx="3575035" cy="3102221"/>
          </a:xfrm>
          <a:prstGeom prst="triangle">
            <a:avLst/>
          </a:prstGeom>
          <a:solidFill>
            <a:schemeClr val="bg1"/>
          </a:solidFill>
          <a:ln w="6350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u="sng" dirty="0">
                <a:solidFill>
                  <a:schemeClr val="bg2">
                    <a:lumMod val="75000"/>
                  </a:schemeClr>
                </a:solidFill>
              </a:rPr>
              <a:t>Existing Grids:</a:t>
            </a:r>
          </a:p>
          <a:p>
            <a:pPr algn="ctr"/>
            <a:r>
              <a:rPr lang="en-GB" sz="2000" i="1" dirty="0">
                <a:solidFill>
                  <a:schemeClr val="bg2">
                    <a:lumMod val="75000"/>
                  </a:schemeClr>
                </a:solidFill>
              </a:rPr>
              <a:t>How to Reduce Grid load &amp; Proliferate Renewables</a:t>
            </a:r>
          </a:p>
          <a:p>
            <a:pPr algn="ctr"/>
            <a:endParaRPr lang="en-GB" sz="2400" b="1" i="1" u="sng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34F36B-EB43-4ECF-8605-BC2D53065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519" y="0"/>
            <a:ext cx="2158241" cy="215824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1F5C938-9713-45F5-9083-6EDCAA474BE6}"/>
              </a:ext>
            </a:extLst>
          </p:cNvPr>
          <p:cNvSpPr/>
          <p:nvPr/>
        </p:nvSpPr>
        <p:spPr>
          <a:xfrm>
            <a:off x="2180404" y="1812371"/>
            <a:ext cx="3624573" cy="2814592"/>
          </a:xfrm>
          <a:prstGeom prst="triangle">
            <a:avLst/>
          </a:prstGeom>
          <a:solidFill>
            <a:schemeClr val="bg1"/>
          </a:solidFill>
          <a:ln w="6350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u="sng" dirty="0">
                <a:solidFill>
                  <a:schemeClr val="bg2">
                    <a:lumMod val="75000"/>
                  </a:schemeClr>
                </a:solidFill>
              </a:rPr>
              <a:t>Certification</a:t>
            </a:r>
          </a:p>
          <a:p>
            <a:pPr algn="ctr"/>
            <a:r>
              <a:rPr lang="en-GB" sz="2000" i="1" dirty="0">
                <a:solidFill>
                  <a:schemeClr val="bg2">
                    <a:lumMod val="75000"/>
                  </a:schemeClr>
                </a:solidFill>
              </a:rPr>
              <a:t>How to verify Renewable Energy</a:t>
            </a:r>
          </a:p>
          <a:p>
            <a:pPr algn="ctr"/>
            <a:endParaRPr lang="en-GB" sz="2400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0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FD6100F-BB25-4DF5-AA96-1DC705F7C55E}"/>
              </a:ext>
            </a:extLst>
          </p:cNvPr>
          <p:cNvSpPr/>
          <p:nvPr/>
        </p:nvSpPr>
        <p:spPr>
          <a:xfrm>
            <a:off x="142240" y="101600"/>
            <a:ext cx="6695440" cy="1513840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92D050"/>
                </a:solidFill>
              </a:rPr>
              <a:t>Demo</a:t>
            </a:r>
            <a:endParaRPr lang="en-GB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231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M&amp;M</dc:creator>
  <cp:lastModifiedBy>M&amp;M</cp:lastModifiedBy>
  <cp:revision>175</cp:revision>
  <dcterms:created xsi:type="dcterms:W3CDTF">2017-11-13T08:23:57Z</dcterms:created>
  <dcterms:modified xsi:type="dcterms:W3CDTF">2017-11-15T08:16:09Z</dcterms:modified>
</cp:coreProperties>
</file>