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Condensed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6137fad86_5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46137fad86_5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137fad86_5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146137fad86_5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763a1a3d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763a1a3d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6137fad86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46137fad86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763a1a3d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763a1a3d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6137fad8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6137fad8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6137fad86_5_2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46137fad86_5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137fad86_5_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46137fad86_5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137fad8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6137fad8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6137fad86_5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146137fad86_5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137fad86_5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46137fad86_5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763a1a3d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763a1a3d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763a1a3d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763a1a3d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137fad86_5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146137fad86_5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9960a86e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49960a86e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Title 01">
  <p:cSld name="Dark: Title 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" name="Google Shape;14;p2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mpare 2-columns">
  <p:cSld name="Light: Compare 2-columns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062038" y="775211"/>
            <a:ext cx="337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rgbClr val="0D181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5257004" y="775211"/>
            <a:ext cx="336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rgbClr val="0D181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6" name="Google Shape;66;p11"/>
          <p:cNvCxnSpPr/>
          <p:nvPr/>
        </p:nvCxnSpPr>
        <p:spPr>
          <a:xfrm flipH="1">
            <a:off x="4610282" y="765786"/>
            <a:ext cx="464400" cy="4644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1"/>
          <p:cNvCxnSpPr/>
          <p:nvPr/>
        </p:nvCxnSpPr>
        <p:spPr>
          <a:xfrm>
            <a:off x="4842272" y="2005013"/>
            <a:ext cx="0" cy="2592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1062038" y="2005013"/>
            <a:ext cx="3375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rgbClr val="3D4649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2pPr>
            <a:lvl3pPr indent="-2286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4pPr>
            <a:lvl5pPr indent="-2286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5247084" y="2005013"/>
            <a:ext cx="3375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rgbClr val="3D4649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2pPr>
            <a:lvl3pPr indent="-2286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4pPr>
            <a:lvl5pPr indent="-2286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0" name="Google Shape;70;p11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mpare 3-columns">
  <p:cSld name="Light: Compare 3-columns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1062037" y="547898"/>
            <a:ext cx="189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rgbClr val="17222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3897272" y="547898"/>
            <a:ext cx="189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rgbClr val="17222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3" type="body"/>
          </p:nvPr>
        </p:nvSpPr>
        <p:spPr>
          <a:xfrm>
            <a:off x="6732506" y="547898"/>
            <a:ext cx="189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rgbClr val="17222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77" name="Google Shape;77;p12"/>
          <p:cNvCxnSpPr/>
          <p:nvPr/>
        </p:nvCxnSpPr>
        <p:spPr>
          <a:xfrm flipH="1">
            <a:off x="3304491" y="831717"/>
            <a:ext cx="240300" cy="2403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2"/>
          <p:cNvCxnSpPr/>
          <p:nvPr/>
        </p:nvCxnSpPr>
        <p:spPr>
          <a:xfrm flipH="1">
            <a:off x="6139727" y="831717"/>
            <a:ext cx="240300" cy="2403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2"/>
          <p:cNvCxnSpPr/>
          <p:nvPr/>
        </p:nvCxnSpPr>
        <p:spPr>
          <a:xfrm>
            <a:off x="3424655" y="2002212"/>
            <a:ext cx="0" cy="2592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12"/>
          <p:cNvCxnSpPr/>
          <p:nvPr/>
        </p:nvCxnSpPr>
        <p:spPr>
          <a:xfrm>
            <a:off x="6259889" y="2002212"/>
            <a:ext cx="0" cy="2592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1062038" y="2002211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5" type="body"/>
          </p:nvPr>
        </p:nvSpPr>
        <p:spPr>
          <a:xfrm>
            <a:off x="3897272" y="2002211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6" type="body"/>
          </p:nvPr>
        </p:nvSpPr>
        <p:spPr>
          <a:xfrm>
            <a:off x="6732506" y="2002211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2E313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4" name="Google Shape;84;p12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ntent 4 sections">
  <p:cSld name="Light: Content 4 sections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520495" y="2234504"/>
            <a:ext cx="4111800" cy="2362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405000" spcFirstLastPara="1" rIns="40500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59139" y="546497"/>
            <a:ext cx="4124400" cy="236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405000" spcFirstLastPara="1" rIns="40500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511916" y="2234250"/>
            <a:ext cx="675000" cy="675000"/>
          </a:xfrm>
          <a:prstGeom prst="rect">
            <a:avLst/>
          </a:prstGeom>
          <a:solidFill>
            <a:srgbClr val="0D18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9385" y="2331881"/>
            <a:ext cx="4857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466849" y="1508456"/>
            <a:ext cx="337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5247084" y="3196463"/>
            <a:ext cx="2835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3" type="body"/>
          </p:nvPr>
        </p:nvSpPr>
        <p:spPr>
          <a:xfrm>
            <a:off x="1466849" y="3111698"/>
            <a:ext cx="2564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4" type="body"/>
          </p:nvPr>
        </p:nvSpPr>
        <p:spPr>
          <a:xfrm>
            <a:off x="5651897" y="546497"/>
            <a:ext cx="2564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96" name="Google Shape;96;p13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ntent side image">
  <p:cSld name="Dark: Content side image">
    <p:bg>
      <p:bgPr>
        <a:solidFill>
          <a:srgbClr val="0D181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1062036" y="1626394"/>
            <a:ext cx="37803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1062037" y="546497"/>
            <a:ext cx="37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4"/>
          <p:cNvSpPr/>
          <p:nvPr>
            <p:ph idx="2" type="pic"/>
          </p:nvPr>
        </p:nvSpPr>
        <p:spPr>
          <a:xfrm>
            <a:off x="5651897" y="0"/>
            <a:ext cx="3492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3" name="Google Shape;103;p14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ntent bottom">
  <p:cSld name="Dark: Content bottom">
    <p:bg>
      <p:bgPr>
        <a:solidFill>
          <a:srgbClr val="2E313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062037" y="546497"/>
            <a:ext cx="7560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626644" y="2571750"/>
            <a:ext cx="4995900" cy="2571900"/>
          </a:xfrm>
          <a:prstGeom prst="rect">
            <a:avLst/>
          </a:prstGeom>
          <a:solidFill>
            <a:srgbClr val="0D181C"/>
          </a:solidFill>
          <a:ln>
            <a:noFill/>
          </a:ln>
        </p:spPr>
        <p:txBody>
          <a:bodyPr anchorCtr="0" anchor="ctr" bIns="324000" lIns="405000" spcFirstLastPara="1" rIns="405000" wrap="square" tIns="324000">
            <a:normAutofit/>
          </a:bodyPr>
          <a:lstStyle>
            <a:lvl1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68B8D"/>
              </a:buClr>
              <a:buSzPts val="1100"/>
              <a:buChar char="▪"/>
              <a:defRPr sz="1100">
                <a:solidFill>
                  <a:srgbClr val="C9CCD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68B8D"/>
              </a:buClr>
              <a:buSzPts val="1100"/>
              <a:buChar char="▪"/>
              <a:defRPr sz="1100">
                <a:solidFill>
                  <a:srgbClr val="C9CCD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68B8D"/>
              </a:buClr>
              <a:buSzPts val="1100"/>
              <a:buChar char="▪"/>
              <a:defRPr sz="1100">
                <a:solidFill>
                  <a:srgbClr val="C9CCD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68B8D"/>
              </a:buClr>
              <a:buSzPts val="1100"/>
              <a:buChar char="▪"/>
              <a:defRPr sz="1100">
                <a:solidFill>
                  <a:srgbClr val="C9CCD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868B8D"/>
              </a:buClr>
              <a:buSzPts val="1100"/>
              <a:buChar char="▪"/>
              <a:defRPr sz="1100">
                <a:solidFill>
                  <a:srgbClr val="C9CCD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9" name="Google Shape;109;p15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ntent side">
  <p:cSld name="Dark: Content side">
    <p:bg>
      <p:bgPr>
        <a:solidFill>
          <a:srgbClr val="2E313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062038" y="546497"/>
            <a:ext cx="296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>
            <a:off x="4437463" y="0"/>
            <a:ext cx="4706400" cy="5143500"/>
          </a:xfrm>
          <a:prstGeom prst="rect">
            <a:avLst/>
          </a:prstGeom>
          <a:solidFill>
            <a:srgbClr val="0D181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842272" y="546497"/>
            <a:ext cx="3780300" cy="4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9CCD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9CCD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9CCD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9CCD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9CCD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6" name="Google Shape;116;p16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ntent 3-columns">
  <p:cSld name="Dark: Content 3-columns">
    <p:bg>
      <p:bgPr>
        <a:solidFill>
          <a:srgbClr val="0D181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062037" y="1626394"/>
            <a:ext cx="2243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3708079" y="1626394"/>
            <a:ext cx="22437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6354121" y="1626394"/>
            <a:ext cx="22683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1062037" y="2882504"/>
            <a:ext cx="224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3708080" y="2882504"/>
            <a:ext cx="224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6" type="body"/>
          </p:nvPr>
        </p:nvSpPr>
        <p:spPr>
          <a:xfrm>
            <a:off x="6354122" y="2882504"/>
            <a:ext cx="2268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062037" y="546497"/>
            <a:ext cx="756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7" name="Google Shape;127;p17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mpare 2-columns">
  <p:cSld name="Dark: Compare 2-columns">
    <p:bg>
      <p:bgPr>
        <a:solidFill>
          <a:srgbClr val="0D181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062038" y="759403"/>
            <a:ext cx="3375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5257004" y="759403"/>
            <a:ext cx="3365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2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3" name="Google Shape;133;p18"/>
          <p:cNvCxnSpPr/>
          <p:nvPr/>
        </p:nvCxnSpPr>
        <p:spPr>
          <a:xfrm flipH="1">
            <a:off x="4610161" y="765787"/>
            <a:ext cx="464100" cy="4641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4842272" y="2005013"/>
            <a:ext cx="0" cy="25920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41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3" type="body"/>
          </p:nvPr>
        </p:nvSpPr>
        <p:spPr>
          <a:xfrm>
            <a:off x="1062038" y="2005013"/>
            <a:ext cx="3375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rgbClr val="C9CCD4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2pPr>
            <a:lvl3pPr indent="-2286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4pPr>
            <a:lvl5pPr indent="-2286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4" type="body"/>
          </p:nvPr>
        </p:nvSpPr>
        <p:spPr>
          <a:xfrm>
            <a:off x="5247084" y="2005013"/>
            <a:ext cx="33753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rgbClr val="C9CCD4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2pPr>
            <a:lvl3pPr indent="-2286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3pPr>
            <a:lvl4pPr indent="-2286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4pPr>
            <a:lvl5pPr indent="-2286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37" name="Google Shape;137;p18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mpare 3-columns">
  <p:cSld name="Dark: Compare 3-columns">
    <p:bg>
      <p:bgPr>
        <a:solidFill>
          <a:srgbClr val="0D181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062038" y="547898"/>
            <a:ext cx="189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2" type="body"/>
          </p:nvPr>
        </p:nvSpPr>
        <p:spPr>
          <a:xfrm>
            <a:off x="3897272" y="547898"/>
            <a:ext cx="189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3" type="body"/>
          </p:nvPr>
        </p:nvSpPr>
        <p:spPr>
          <a:xfrm>
            <a:off x="6732506" y="547898"/>
            <a:ext cx="189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4" name="Google Shape;144;p19"/>
          <p:cNvCxnSpPr/>
          <p:nvPr/>
        </p:nvCxnSpPr>
        <p:spPr>
          <a:xfrm flipH="1">
            <a:off x="3304491" y="831717"/>
            <a:ext cx="240300" cy="2403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6139725" y="831717"/>
            <a:ext cx="240300" cy="240300"/>
          </a:xfrm>
          <a:prstGeom prst="straightConnector1">
            <a:avLst/>
          </a:prstGeom>
          <a:noFill/>
          <a:ln cap="flat" cmpd="sng" w="38100">
            <a:solidFill>
              <a:srgbClr val="E3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424582" y="2003612"/>
            <a:ext cx="0" cy="25920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41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6259673" y="2003612"/>
            <a:ext cx="0" cy="25920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941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19"/>
          <p:cNvSpPr txBox="1"/>
          <p:nvPr>
            <p:ph idx="4" type="body"/>
          </p:nvPr>
        </p:nvSpPr>
        <p:spPr>
          <a:xfrm>
            <a:off x="1062038" y="2003402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5" type="body"/>
          </p:nvPr>
        </p:nvSpPr>
        <p:spPr>
          <a:xfrm>
            <a:off x="3897128" y="2003402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6" type="body"/>
          </p:nvPr>
        </p:nvSpPr>
        <p:spPr>
          <a:xfrm>
            <a:off x="6732217" y="2003402"/>
            <a:ext cx="18900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EAEAE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1" name="Google Shape;151;p19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Title 02">
  <p:cSld name="Dark: Title 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A8E2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20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Content">
  <p:cSld name="Dark: Content">
    <p:bg>
      <p:bgPr>
        <a:solidFill>
          <a:srgbClr val="0D181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062038" y="1626394"/>
            <a:ext cx="7560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062038" y="546497"/>
            <a:ext cx="756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Title 03">
  <p:cSld name="Dark: Title 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A8E2F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Title speaker">
  <p:cSld name="Dark: Title speaker">
    <p:bg>
      <p:bgPr>
        <a:solidFill>
          <a:srgbClr val="17222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1062038" y="3958367"/>
            <a:ext cx="2970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2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Title 01">
  <p:cSld name="Light: Title 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26"/>
              </a:buClr>
              <a:buSzPts val="3600"/>
              <a:buFont typeface="Oswald"/>
              <a:buNone/>
              <a:defRPr sz="3600">
                <a:solidFill>
                  <a:srgbClr val="1722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23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566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Title 02">
  <p:cSld name="Light: Title 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26"/>
              </a:buClr>
              <a:buSzPts val="3600"/>
              <a:buFont typeface="Oswald"/>
              <a:buNone/>
              <a:defRPr sz="3600">
                <a:solidFill>
                  <a:srgbClr val="1722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4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566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4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Title speaker">
  <p:cSld name="Light: Title speaker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062037" y="990900"/>
            <a:ext cx="4994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26"/>
              </a:buClr>
              <a:buSzPts val="3600"/>
              <a:buFont typeface="Oswald"/>
              <a:buNone/>
              <a:defRPr sz="3600">
                <a:solidFill>
                  <a:srgbClr val="1722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7" name="Google Shape;187;p25"/>
          <p:cNvCxnSpPr/>
          <p:nvPr/>
        </p:nvCxnSpPr>
        <p:spPr>
          <a:xfrm>
            <a:off x="506085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062037" y="2801541"/>
            <a:ext cx="4994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566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1062038" y="3958367"/>
            <a:ext cx="2970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b="0" i="0" sz="1100">
                <a:solidFill>
                  <a:srgbClr val="787F9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5"/>
          <p:cNvSpPr/>
          <p:nvPr/>
        </p:nvSpPr>
        <p:spPr>
          <a:xfrm>
            <a:off x="1062037" y="2334220"/>
            <a:ext cx="448800" cy="447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Blank">
  <p:cSld name="Light: 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6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Blank">
  <p:cSld name="Dark: Blank">
    <p:bg>
      <p:bgPr>
        <a:solidFill>
          <a:srgbClr val="0D181C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7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0" name="Google Shape;20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ion slide 02">
  <p:cSld name="Separation slide 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062037" y="2017752"/>
            <a:ext cx="7560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ion slide 03">
  <p:cSld name="Separation slide 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062037" y="2017752"/>
            <a:ext cx="7560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9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1062037" y="2017752"/>
            <a:ext cx="7560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" name="Google Shape;24;p4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ntent">
  <p:cSld name="Light: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62038" y="1626394"/>
            <a:ext cx="7560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062038" y="546497"/>
            <a:ext cx="756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81C"/>
              </a:buClr>
              <a:buSzPts val="2900"/>
              <a:buFont typeface="Oswal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: Headline">
  <p:cSld name="Dark: Headline">
    <p:bg>
      <p:bgPr>
        <a:solidFill>
          <a:srgbClr val="0D18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1062038" y="546497"/>
            <a:ext cx="756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Headline">
  <p:cSld name="Light: Headlin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062038" y="546497"/>
            <a:ext cx="756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81C"/>
              </a:buClr>
              <a:buSzPts val="2900"/>
              <a:buFont typeface="Oswal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8" name="Google Shape;38;p7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tion slide 01">
  <p:cSld name="Separation slide 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062037" y="2017752"/>
            <a:ext cx="75606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22960" y="4490596"/>
            <a:ext cx="767020" cy="21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8"/>
          <p:cNvCxnSpPr/>
          <p:nvPr/>
        </p:nvCxnSpPr>
        <p:spPr>
          <a:xfrm>
            <a:off x="521494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C9CCD4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ntent side image">
  <p:cSld name="Light: Content side imag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>
            <p:ph idx="2" type="pic"/>
          </p:nvPr>
        </p:nvSpPr>
        <p:spPr>
          <a:xfrm>
            <a:off x="5651897" y="0"/>
            <a:ext cx="349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062037" y="546497"/>
            <a:ext cx="378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81C"/>
              </a:buClr>
              <a:buSzPts val="2900"/>
              <a:buFont typeface="Oswald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062038" y="1626394"/>
            <a:ext cx="37803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: Content 3-columns">
  <p:cSld name="Light: Content 3-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1062038" y="1628525"/>
            <a:ext cx="2241000" cy="108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3721772" y="1626394"/>
            <a:ext cx="2241000" cy="108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6381507" y="1626394"/>
            <a:ext cx="2241000" cy="1080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b" bIns="216000" lIns="162000" spcFirstLastPara="1" rIns="162000" wrap="square" tIns="216000">
            <a:normAutofit/>
          </a:bodyPr>
          <a:lstStyle>
            <a:lvl1pPr indent="-2286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i="0" sz="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228600" lvl="1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4" type="body"/>
          </p:nvPr>
        </p:nvSpPr>
        <p:spPr>
          <a:xfrm>
            <a:off x="1062037" y="2882504"/>
            <a:ext cx="224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5" type="body"/>
          </p:nvPr>
        </p:nvSpPr>
        <p:spPr>
          <a:xfrm>
            <a:off x="3708080" y="2882504"/>
            <a:ext cx="224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6" type="body"/>
          </p:nvPr>
        </p:nvSpPr>
        <p:spPr>
          <a:xfrm>
            <a:off x="6381506" y="2882504"/>
            <a:ext cx="2241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Char char="▪"/>
              <a:defRPr sz="1000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1062037" y="546497"/>
            <a:ext cx="756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2226"/>
              </a:buClr>
              <a:buSzPts val="2900"/>
              <a:buFont typeface="Oswald"/>
              <a:buNone/>
              <a:defRPr sz="2900">
                <a:solidFill>
                  <a:srgbClr val="17222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0"/>
          <p:cNvCxnSpPr/>
          <p:nvPr/>
        </p:nvCxnSpPr>
        <p:spPr>
          <a:xfrm>
            <a:off x="521494" y="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787F92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122959" y="4490472"/>
            <a:ext cx="767020" cy="2130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2038" y="546497"/>
            <a:ext cx="7560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81C"/>
              </a:buClr>
              <a:buSzPts val="2900"/>
              <a:buFont typeface="Oswald"/>
              <a:buNone/>
              <a:defRPr b="0" i="0" sz="2900" u="none" cap="none" strike="noStrike">
                <a:solidFill>
                  <a:srgbClr val="0D181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2038" y="1626394"/>
            <a:ext cx="7560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30613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30613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30613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E30613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rgbClr val="3D464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29">
          <p15:clr>
            <a:srgbClr val="F26B43"/>
          </p15:clr>
        </p15:guide>
        <p15:guide id="3" pos="669">
          <p15:clr>
            <a:srgbClr val="F26B43"/>
          </p15:clr>
        </p15:guide>
        <p15:guide id="4" pos="924">
          <p15:clr>
            <a:srgbClr val="F26B43"/>
          </p15:clr>
        </p15:guide>
        <p15:guide id="5" pos="5431">
          <p15:clr>
            <a:srgbClr val="F26B43"/>
          </p15:clr>
        </p15:guide>
        <p15:guide id="6" pos="5091">
          <p15:clr>
            <a:srgbClr val="F26B43"/>
          </p15:clr>
        </p15:guide>
        <p15:guide id="7" pos="2795">
          <p15:clr>
            <a:srgbClr val="F26B43"/>
          </p15:clr>
        </p15:guide>
        <p15:guide id="8" pos="2539">
          <p15:clr>
            <a:srgbClr val="F26B43"/>
          </p15:clr>
        </p15:guide>
        <p15:guide id="9" pos="2285">
          <p15:clr>
            <a:srgbClr val="F26B43"/>
          </p15:clr>
        </p15:guide>
        <p15:guide id="10" pos="2029">
          <p15:clr>
            <a:srgbClr val="F26B43"/>
          </p15:clr>
        </p15:guide>
        <p15:guide id="11" pos="3050">
          <p15:clr>
            <a:srgbClr val="F26B43"/>
          </p15:clr>
        </p15:guide>
        <p15:guide id="12" pos="3560">
          <p15:clr>
            <a:srgbClr val="F26B43"/>
          </p15:clr>
        </p15:guide>
        <p15:guide id="13" pos="3305">
          <p15:clr>
            <a:srgbClr val="F26B43"/>
          </p15:clr>
        </p15:guide>
        <p15:guide id="14" pos="3815">
          <p15:clr>
            <a:srgbClr val="F26B43"/>
          </p15:clr>
        </p15:guide>
        <p15:guide id="15" orient="horz" pos="344">
          <p15:clr>
            <a:srgbClr val="F26B43"/>
          </p15:clr>
        </p15:guide>
        <p15:guide id="16" orient="horz" pos="617">
          <p15:clr>
            <a:srgbClr val="F26B43"/>
          </p15:clr>
        </p15:guide>
        <p15:guide id="17" orient="horz" pos="889">
          <p15:clr>
            <a:srgbClr val="F26B43"/>
          </p15:clr>
        </p15:guide>
        <p15:guide id="18" orient="horz" pos="1025">
          <p15:clr>
            <a:srgbClr val="F26B43"/>
          </p15:clr>
        </p15:guide>
        <p15:guide id="19" orient="horz" pos="2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11.png"/><Relationship Id="rId10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062037" y="990900"/>
            <a:ext cx="49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lang="ru"/>
              <a:t>SIGMA SOFTWARE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062012" y="2425491"/>
            <a:ext cx="49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r>
              <a:rPr lang="ru" sz="1900"/>
              <a:t>Weather-zone</a:t>
            </a:r>
            <a:endParaRPr sz="1900"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1062025" y="3101600"/>
            <a:ext cx="37803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Created by: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ru"/>
              <a:t>Ivan Baranetskiy, Mykola Anufriiev, Anton Samsonov, Maksim Dzyba, Tymofii Bortsov, Bohdan Dienin, Maxim Babichiev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rPr lang="ru"/>
              <a:t>And our mentor </a:t>
            </a:r>
            <a:r>
              <a:rPr lang="ru"/>
              <a:t>Dmitriy Maltsev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1062049" y="532300"/>
            <a:ext cx="2707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Rest Api Client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75" y="1410900"/>
            <a:ext cx="4399075" cy="14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613" y="3070023"/>
            <a:ext cx="5294774" cy="19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900" y="357875"/>
            <a:ext cx="673825" cy="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4294967295" type="title"/>
          </p:nvPr>
        </p:nvSpPr>
        <p:spPr>
          <a:xfrm>
            <a:off x="1062050" y="532300"/>
            <a:ext cx="313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RestTemplate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37" name="Google Shape;337;p41"/>
          <p:cNvSpPr txBox="1"/>
          <p:nvPr>
            <p:ph idx="4294967295" type="title"/>
          </p:nvPr>
        </p:nvSpPr>
        <p:spPr>
          <a:xfrm>
            <a:off x="4897275" y="532300"/>
            <a:ext cx="313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Feign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38" name="Google Shape;338;p41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39" name="Google Shape;339;p41"/>
          <p:cNvSpPr txBox="1"/>
          <p:nvPr>
            <p:ph idx="4294967295" type="body"/>
          </p:nvPr>
        </p:nvSpPr>
        <p:spPr>
          <a:xfrm>
            <a:off x="770975" y="1626400"/>
            <a:ext cx="3801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Simplified RESTful Web Services interaction on client side</a:t>
            </a:r>
            <a:endParaRPr sz="1700">
              <a:solidFill>
                <a:schemeClr val="accent1"/>
              </a:solidFill>
            </a:endParaRPr>
          </a:p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A lot of things we don't need to care about because they happen in the background</a:t>
            </a:r>
            <a:endParaRPr sz="1700">
              <a:solidFill>
                <a:schemeClr val="lt1"/>
              </a:solidFill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Deals with JSON/XML transformation of entities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40" name="Google Shape;340;p41"/>
          <p:cNvSpPr txBox="1"/>
          <p:nvPr>
            <p:ph idx="4294967295" type="body"/>
          </p:nvPr>
        </p:nvSpPr>
        <p:spPr>
          <a:xfrm>
            <a:off x="4897275" y="1626400"/>
            <a:ext cx="3801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accent6"/>
                </a:solidFill>
              </a:rPr>
              <a:t>Easy to implement</a:t>
            </a:r>
            <a:endParaRPr sz="1700">
              <a:solidFill>
                <a:schemeClr val="accent6"/>
              </a:solidFill>
            </a:endParaRPr>
          </a:p>
          <a:p>
            <a:pPr indent="-273050" lvl="0" marL="3429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No need to change business logic</a:t>
            </a:r>
            <a:endParaRPr sz="1700">
              <a:solidFill>
                <a:schemeClr val="lt1"/>
              </a:solidFill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ru" sz="1700">
                <a:solidFill>
                  <a:schemeClr val="lt1"/>
                </a:solidFill>
              </a:rPr>
              <a:t>Doesn’t need unit tests, but integration tests are must have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idx="4294967295" type="title"/>
          </p:nvPr>
        </p:nvSpPr>
        <p:spPr>
          <a:xfrm>
            <a:off x="906388" y="3199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Unit Tests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02800" y="2614875"/>
            <a:ext cx="2409425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2"/>
          <p:cNvSpPr txBox="1"/>
          <p:nvPr/>
        </p:nvSpPr>
        <p:spPr>
          <a:xfrm>
            <a:off x="906400" y="1212800"/>
            <a:ext cx="41394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400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ru" sz="17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rPr>
              <a:t>Open-source framework</a:t>
            </a:r>
            <a:endParaRPr sz="17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ru" sz="17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rPr>
              <a:t>Write and execute automated test</a:t>
            </a:r>
            <a:endParaRPr sz="17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ru" sz="17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rPr>
              <a:t>Identify invalid situations and log it</a:t>
            </a:r>
            <a:endParaRPr sz="17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ru" sz="17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rPr>
              <a:t>Simplifying debugging process</a:t>
            </a:r>
            <a:endParaRPr sz="17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ru" sz="1700">
                <a:solidFill>
                  <a:srgbClr val="CED0D1"/>
                </a:solidFill>
                <a:latin typeface="Roboto"/>
                <a:ea typeface="Roboto"/>
                <a:cs typeface="Roboto"/>
                <a:sym typeface="Roboto"/>
              </a:rPr>
              <a:t>Provides error documentation</a:t>
            </a:r>
            <a:endParaRPr sz="17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ED0D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2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462" y="3376038"/>
            <a:ext cx="4443710" cy="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idx="4294967295" type="title"/>
          </p:nvPr>
        </p:nvSpPr>
        <p:spPr>
          <a:xfrm>
            <a:off x="1062038" y="5464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Demonstration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55" name="Google Shape;355;p43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61" name="Google Shape;3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4"/>
          <p:cNvSpPr txBox="1"/>
          <p:nvPr>
            <p:ph type="title"/>
          </p:nvPr>
        </p:nvSpPr>
        <p:spPr>
          <a:xfrm>
            <a:off x="4110745" y="2225400"/>
            <a:ext cx="9225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/>
              <a:t>Q/A</a:t>
            </a:r>
            <a:endParaRPr sz="4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1062037" y="2017752"/>
            <a:ext cx="75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</a:pPr>
            <a:r>
              <a:rPr lang="ru"/>
              <a:t>THANK YOU FOR ATTENTION!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1062038" y="5464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About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accent1"/>
                </a:solidFill>
              </a:rPr>
              <a:t>—</a:t>
            </a:r>
            <a:endParaRPr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70975" y="1626400"/>
            <a:ext cx="7560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The theme - “weather forecast”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Main goal was to get acquainted with REST and OpenAPI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Application allows to get weather by user’s location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User can receive forecast for up to 10 days ahead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1061963" y="546522"/>
            <a:ext cx="7560600" cy="8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2519975" y="1851313"/>
            <a:ext cx="1403700" cy="696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Weather API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2564025" y="2863463"/>
            <a:ext cx="1403700" cy="696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Forecast</a:t>
            </a:r>
            <a:r>
              <a:rPr lang="ru"/>
              <a:t> API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2564025" y="3948125"/>
            <a:ext cx="1403700" cy="6966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</a:t>
            </a:r>
            <a:r>
              <a:rPr lang="ru"/>
              <a:t> API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4349400" y="1826725"/>
            <a:ext cx="1403700" cy="745800"/>
          </a:xfrm>
          <a:prstGeom prst="parallelogram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Weather service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4383875" y="2838875"/>
            <a:ext cx="1403700" cy="745800"/>
          </a:xfrm>
          <a:prstGeom prst="parallelogram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Forecast</a:t>
            </a:r>
            <a:r>
              <a:rPr lang="ru"/>
              <a:t> service</a:t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4383875" y="3923525"/>
            <a:ext cx="1403700" cy="745800"/>
          </a:xfrm>
          <a:prstGeom prst="parallelogram">
            <a:avLst>
              <a:gd fmla="val 25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 </a:t>
            </a:r>
            <a:r>
              <a:rPr lang="ru"/>
              <a:t>service</a:t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6736875" y="3625900"/>
            <a:ext cx="942900" cy="1045800"/>
          </a:xfrm>
          <a:prstGeom prst="can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ostgres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7265425" y="2538725"/>
            <a:ext cx="942900" cy="1045800"/>
          </a:xfrm>
          <a:prstGeom prst="can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134775" y="1024388"/>
            <a:ext cx="1671650" cy="965925"/>
          </a:xfrm>
          <a:prstGeom prst="flowChartPreparation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Weather Open API</a:t>
            </a:r>
            <a:endParaRPr/>
          </a:p>
        </p:txBody>
      </p:sp>
      <p:cxnSp>
        <p:nvCxnSpPr>
          <p:cNvPr id="243" name="Google Shape;243;p33"/>
          <p:cNvCxnSpPr>
            <a:stCxn id="234" idx="3"/>
            <a:endCxn id="237" idx="5"/>
          </p:cNvCxnSpPr>
          <p:nvPr/>
        </p:nvCxnSpPr>
        <p:spPr>
          <a:xfrm>
            <a:off x="3923675" y="2199613"/>
            <a:ext cx="5190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3"/>
          <p:cNvCxnSpPr>
            <a:stCxn id="242" idx="1"/>
            <a:endCxn id="237" idx="1"/>
          </p:cNvCxnSpPr>
          <p:nvPr/>
        </p:nvCxnSpPr>
        <p:spPr>
          <a:xfrm flipH="1">
            <a:off x="5144475" y="1507350"/>
            <a:ext cx="990300" cy="319500"/>
          </a:xfrm>
          <a:prstGeom prst="curved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3967725" y="3028013"/>
            <a:ext cx="565500" cy="45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3985725" y="4148800"/>
            <a:ext cx="540600" cy="1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2" idx="2"/>
            <a:endCxn id="237" idx="2"/>
          </p:cNvCxnSpPr>
          <p:nvPr/>
        </p:nvCxnSpPr>
        <p:spPr>
          <a:xfrm rot="5400000">
            <a:off x="6210550" y="1439663"/>
            <a:ext cx="209400" cy="1310700"/>
          </a:xfrm>
          <a:prstGeom prst="curvedConnector2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8" name="Google Shape;248;p33"/>
          <p:cNvCxnSpPr/>
          <p:nvPr/>
        </p:nvCxnSpPr>
        <p:spPr>
          <a:xfrm rot="10800000">
            <a:off x="3950475" y="4403575"/>
            <a:ext cx="509400" cy="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3"/>
          <p:cNvCxnSpPr/>
          <p:nvPr/>
        </p:nvCxnSpPr>
        <p:spPr>
          <a:xfrm rot="10800000">
            <a:off x="3973888" y="3297825"/>
            <a:ext cx="5094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3"/>
          <p:cNvCxnSpPr>
            <a:endCxn id="234" idx="1"/>
          </p:cNvCxnSpPr>
          <p:nvPr/>
        </p:nvCxnSpPr>
        <p:spPr>
          <a:xfrm flipH="1" rot="10800000">
            <a:off x="1642775" y="2199613"/>
            <a:ext cx="877200" cy="153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4" y="1676727"/>
            <a:ext cx="1045778" cy="104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3"/>
          <p:cNvCxnSpPr>
            <a:endCxn id="235" idx="1"/>
          </p:cNvCxnSpPr>
          <p:nvPr/>
        </p:nvCxnSpPr>
        <p:spPr>
          <a:xfrm flipH="1" rot="10800000">
            <a:off x="1730925" y="3211763"/>
            <a:ext cx="833100" cy="634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3"/>
          <p:cNvCxnSpPr>
            <a:endCxn id="236" idx="1"/>
          </p:cNvCxnSpPr>
          <p:nvPr/>
        </p:nvCxnSpPr>
        <p:spPr>
          <a:xfrm>
            <a:off x="1753125" y="3901625"/>
            <a:ext cx="810900" cy="394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050" y="3181700"/>
            <a:ext cx="1085825" cy="10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3"/>
          <p:cNvCxnSpPr>
            <a:stCxn id="237" idx="3"/>
          </p:cNvCxnSpPr>
          <p:nvPr/>
        </p:nvCxnSpPr>
        <p:spPr>
          <a:xfrm rot="5400000">
            <a:off x="4805175" y="2691475"/>
            <a:ext cx="271800" cy="33900"/>
          </a:xfrm>
          <a:prstGeom prst="curvedConnector3">
            <a:avLst>
              <a:gd fmla="val 62794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3"/>
          <p:cNvCxnSpPr/>
          <p:nvPr/>
        </p:nvCxnSpPr>
        <p:spPr>
          <a:xfrm rot="-5400000">
            <a:off x="5081950" y="2687200"/>
            <a:ext cx="277800" cy="45000"/>
          </a:xfrm>
          <a:prstGeom prst="curvedConnector3">
            <a:avLst>
              <a:gd fmla="val 41919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3"/>
          <p:cNvCxnSpPr/>
          <p:nvPr/>
        </p:nvCxnSpPr>
        <p:spPr>
          <a:xfrm flipH="1" rot="10800000">
            <a:off x="5734975" y="2966075"/>
            <a:ext cx="1530300" cy="19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3"/>
          <p:cNvCxnSpPr/>
          <p:nvPr/>
        </p:nvCxnSpPr>
        <p:spPr>
          <a:xfrm flipH="1">
            <a:off x="5750275" y="2786375"/>
            <a:ext cx="1503900" cy="175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3"/>
          <p:cNvCxnSpPr/>
          <p:nvPr/>
        </p:nvCxnSpPr>
        <p:spPr>
          <a:xfrm flipH="1">
            <a:off x="5608725" y="3343850"/>
            <a:ext cx="1662600" cy="19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/>
          <p:nvPr/>
        </p:nvCxnSpPr>
        <p:spPr>
          <a:xfrm flipH="1" rot="10800000">
            <a:off x="5686525" y="3145975"/>
            <a:ext cx="1584900" cy="190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3"/>
          <p:cNvCxnSpPr/>
          <p:nvPr/>
        </p:nvCxnSpPr>
        <p:spPr>
          <a:xfrm flipH="1" rot="10800000">
            <a:off x="5728975" y="3945200"/>
            <a:ext cx="1004700" cy="20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3"/>
          <p:cNvCxnSpPr/>
          <p:nvPr/>
        </p:nvCxnSpPr>
        <p:spPr>
          <a:xfrm flipH="1">
            <a:off x="5643975" y="4263600"/>
            <a:ext cx="1075500" cy="191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3"/>
          <p:cNvSpPr txBox="1"/>
          <p:nvPr/>
        </p:nvSpPr>
        <p:spPr>
          <a:xfrm>
            <a:off x="1309200" y="2674025"/>
            <a:ext cx="7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1254700" y="4203475"/>
            <a:ext cx="8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595088" y="532310"/>
            <a:ext cx="7560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1" name="Google Shape;271;p34"/>
          <p:cNvSpPr txBox="1"/>
          <p:nvPr>
            <p:ph type="title"/>
          </p:nvPr>
        </p:nvSpPr>
        <p:spPr>
          <a:xfrm>
            <a:off x="1062062" y="532300"/>
            <a:ext cx="4994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Technology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accent1"/>
                </a:solidFill>
              </a:rPr>
              <a:t>—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425" y="1303175"/>
            <a:ext cx="1650950" cy="16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7750" y="2919938"/>
            <a:ext cx="1564075" cy="18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700" y="1303163"/>
            <a:ext cx="1382421" cy="14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4788" y="1161425"/>
            <a:ext cx="1618325" cy="16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8076" y="2841002"/>
            <a:ext cx="1407663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725" y="3225400"/>
            <a:ext cx="2170361" cy="12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4048" y="3125976"/>
            <a:ext cx="1222029" cy="12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31088" y="1383368"/>
            <a:ext cx="1657400" cy="131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1062038" y="1626394"/>
            <a:ext cx="7560450" cy="29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Universal open source Java framework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Ease of use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Aspect oriented programming using Java annotations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Enjoyable Inversion of Control and Dependency injection</a:t>
            </a:r>
            <a:endParaRPr sz="1700"/>
          </a:p>
        </p:txBody>
      </p:sp>
      <p:sp>
        <p:nvSpPr>
          <p:cNvPr id="285" name="Google Shape;285;p35"/>
          <p:cNvSpPr txBox="1"/>
          <p:nvPr>
            <p:ph type="title"/>
          </p:nvPr>
        </p:nvSpPr>
        <p:spPr>
          <a:xfrm>
            <a:off x="1062038" y="5464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Spring 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19974" r="0" t="15182"/>
          <a:stretch/>
        </p:blipFill>
        <p:spPr>
          <a:xfrm>
            <a:off x="1991025" y="546500"/>
            <a:ext cx="417000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idx="4294967295" type="title"/>
          </p:nvPr>
        </p:nvSpPr>
        <p:spPr>
          <a:xfrm>
            <a:off x="1062038" y="5464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Spring Boot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1062050" y="1410900"/>
            <a:ext cx="64470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stand-alone Spring applications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Embed Tomcat, Jetty or Undertow directly (no need to deploy WAR files)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 opinionated 'starter' dependencies to simplify your build configuration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Automatically configure Spring and 3rd party libraries whenever possible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Provide production-ready features such as metrics, health checks, and externalized configuration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Absolutely no code generation and no requirement for XML configuration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900" y="441975"/>
            <a:ext cx="595400" cy="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4294967295" type="title"/>
          </p:nvPr>
        </p:nvSpPr>
        <p:spPr>
          <a:xfrm>
            <a:off x="1061963" y="532297"/>
            <a:ext cx="756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>
                <a:solidFill>
                  <a:schemeClr val="lt1"/>
                </a:solidFill>
              </a:rPr>
              <a:t>Spring Data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1080925" y="1528300"/>
            <a:ext cx="7427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Powerful repository and custom object-mapping abstractions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Dynamic query derivation from repository method names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Implementation domain base classes providing basic properties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Support for transparent auditing (created, last changed)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Possibility to integrate custom repository code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Easy Spring integration via JavaConfig and custom XML namespaces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Advanced integration with Spring MVC controllers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ru">
                <a:solidFill>
                  <a:schemeClr val="lt1"/>
                </a:solidFill>
              </a:rPr>
              <a:t>Experimental support for cross-store persistence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50" y="284275"/>
            <a:ext cx="892800" cy="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770975" y="1626400"/>
            <a:ext cx="3801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Fast database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Pretty old and stable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Open-source support and corporate support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One of the most agile NoSQL DB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type="title"/>
          </p:nvPr>
        </p:nvSpPr>
        <p:spPr>
          <a:xfrm>
            <a:off x="1062040" y="546500"/>
            <a:ext cx="1682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MongoDB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4901700" y="546500"/>
            <a:ext cx="1844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P</a:t>
            </a:r>
            <a:r>
              <a:rPr lang="ru"/>
              <a:t>ostgreSQL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4901700" y="1595350"/>
            <a:ext cx="41358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Highly expandable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Largely compliant with SQL standards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Possible to process complex data types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Flexible full text search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350" y="128350"/>
            <a:ext cx="1093342" cy="15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425" y="128350"/>
            <a:ext cx="1319431" cy="1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idx="1" type="body"/>
          </p:nvPr>
        </p:nvSpPr>
        <p:spPr>
          <a:xfrm>
            <a:off x="770975" y="1626400"/>
            <a:ext cx="3801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Flyway has the out-of-the-box integration in Spring Boot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Uses SQL or Java code as migration scripts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Highly customizable scripts for effective work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 txBox="1"/>
          <p:nvPr>
            <p:ph type="title"/>
          </p:nvPr>
        </p:nvSpPr>
        <p:spPr>
          <a:xfrm>
            <a:off x="1062084" y="546500"/>
            <a:ext cx="7560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Oswald"/>
              <a:buNone/>
            </a:pPr>
            <a:r>
              <a:rPr lang="ru"/>
              <a:t>DB </a:t>
            </a:r>
            <a:r>
              <a:rPr lang="ru"/>
              <a:t>refactoring</a:t>
            </a:r>
            <a:r>
              <a:rPr lang="ru"/>
              <a:t>: Flyway vs Liquibase</a:t>
            </a:r>
            <a:br>
              <a:rPr lang="ru"/>
            </a:br>
            <a:r>
              <a:rPr lang="ru">
                <a:solidFill>
                  <a:srgbClr val="E30613"/>
                </a:solidFill>
              </a:rPr>
              <a:t>—</a:t>
            </a:r>
            <a:endParaRPr/>
          </a:p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0" y="0"/>
            <a:ext cx="521100" cy="5211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4901700" y="1595350"/>
            <a:ext cx="4135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73050" lvl="0" marL="3429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Uses XML, YAML and JSON for scripts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Changes in the database at the abstraction level</a:t>
            </a:r>
            <a:endParaRPr sz="1700"/>
          </a:p>
          <a:p>
            <a:pPr indent="-2730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More flexibility when working with different DB types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gma Software">
  <a:themeElements>
    <a:clrScheme name="Sigma">
      <a:dk1>
        <a:srgbClr val="000000"/>
      </a:dk1>
      <a:lt1>
        <a:srgbClr val="FFFFFF"/>
      </a:lt1>
      <a:dk2>
        <a:srgbClr val="00354E"/>
      </a:dk2>
      <a:lt2>
        <a:srgbClr val="F2F2F2"/>
      </a:lt2>
      <a:accent1>
        <a:srgbClr val="E30613"/>
      </a:accent1>
      <a:accent2>
        <a:srgbClr val="82BADE"/>
      </a:accent2>
      <a:accent3>
        <a:srgbClr val="FFCE32"/>
      </a:accent3>
      <a:accent4>
        <a:srgbClr val="00354E"/>
      </a:accent4>
      <a:accent5>
        <a:srgbClr val="C9CCD4"/>
      </a:accent5>
      <a:accent6>
        <a:srgbClr val="F2F2F2"/>
      </a:accent6>
      <a:hlink>
        <a:srgbClr val="E30613"/>
      </a:hlink>
      <a:folHlink>
        <a:srgbClr val="E306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