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58" r:id="rId7"/>
    <p:sldId id="265" r:id="rId8"/>
    <p:sldId id="264" r:id="rId9"/>
    <p:sldId id="267" r:id="rId10"/>
    <p:sldId id="263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C3"/>
    <a:srgbClr val="7CC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0" autoAdjust="0"/>
    <p:restoredTop sz="97440" autoAdjust="0"/>
  </p:normalViewPr>
  <p:slideViewPr>
    <p:cSldViewPr>
      <p:cViewPr varScale="1">
        <p:scale>
          <a:sx n="152" d="100"/>
          <a:sy n="152" d="100"/>
        </p:scale>
        <p:origin x="174" y="192"/>
      </p:cViewPr>
      <p:guideLst/>
    </p:cSldViewPr>
  </p:slideViewPr>
  <p:outlineViewPr>
    <p:cViewPr>
      <p:scale>
        <a:sx n="33" d="100"/>
        <a:sy n="33" d="100"/>
      </p:scale>
      <p:origin x="0" y="-51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C0632-F3A0-48C4-91F3-77AF458770A1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D1236-0A33-487E-9F68-1744EB8C9E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66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1845425"/>
            <a:ext cx="12192000" cy="1664538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algn="ctr">
              <a:defRPr sz="600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 LV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16" y="311028"/>
            <a:ext cx="3838575" cy="1143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10"/>
          <a:stretch/>
        </p:blipFill>
        <p:spPr>
          <a:xfrm>
            <a:off x="6332355" y="97768"/>
            <a:ext cx="3828290" cy="1523213"/>
          </a:xfrm>
          <a:prstGeom prst="rect">
            <a:avLst/>
          </a:prstGeom>
        </p:spPr>
      </p:pic>
      <p:sp>
        <p:nvSpPr>
          <p:cNvPr id="9" name="AutoShape 2" descr="Titelbil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8101780" y="4748571"/>
            <a:ext cx="3696930" cy="37403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dirty="0"/>
              <a:t>Titel Vorname Name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8101780" y="5126781"/>
            <a:ext cx="3696930" cy="37403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email</a:t>
            </a:r>
          </a:p>
        </p:txBody>
      </p:sp>
      <p:sp>
        <p:nvSpPr>
          <p:cNvPr id="22" name="Textplatzhalt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8101780" y="5500816"/>
            <a:ext cx="3696930" cy="37403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Büro/Office</a:t>
            </a:r>
          </a:p>
        </p:txBody>
      </p:sp>
      <p:sp>
        <p:nvSpPr>
          <p:cNvPr id="23" name="Textplatzhalt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8101780" y="5874851"/>
            <a:ext cx="3696930" cy="37403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Sprechstunde/Consulting </a:t>
            </a:r>
            <a:r>
              <a:rPr lang="de-DE" dirty="0" err="1"/>
              <a:t>hours</a:t>
            </a:r>
            <a:endParaRPr lang="de-DE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659884"/>
            <a:ext cx="2376000" cy="504000"/>
          </a:xfrm>
          <a:solidFill>
            <a:schemeClr val="accent2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de-DE" sz="2400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Semester/Term</a:t>
            </a:r>
          </a:p>
        </p:txBody>
      </p:sp>
      <p:sp>
        <p:nvSpPr>
          <p:cNvPr id="26" name="Textplatzhalter 24"/>
          <p:cNvSpPr>
            <a:spLocks noGrp="1"/>
          </p:cNvSpPr>
          <p:nvPr>
            <p:ph type="body" sz="quarter" idx="19" hasCustomPrompt="1"/>
          </p:nvPr>
        </p:nvSpPr>
        <p:spPr>
          <a:xfrm>
            <a:off x="2477192" y="3659884"/>
            <a:ext cx="9714808" cy="504000"/>
          </a:xfrm>
          <a:solidFill>
            <a:schemeClr val="accent2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de-DE" sz="2400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Sitzung/Session #X - Topic</a:t>
            </a:r>
          </a:p>
        </p:txBody>
      </p:sp>
    </p:spTree>
    <p:extLst>
      <p:ext uri="{BB962C8B-B14F-4D97-AF65-F5344CB8AC3E}">
        <p14:creationId xmlns:p14="http://schemas.microsoft.com/office/powerpoint/2010/main" val="252534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910" y="1984922"/>
            <a:ext cx="12056890" cy="1664538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algn="ctr">
              <a:defRPr sz="600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 LV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" y="160338"/>
            <a:ext cx="3838575" cy="1143000"/>
          </a:xfrm>
          <a:prstGeom prst="rect">
            <a:avLst/>
          </a:prstGeom>
        </p:spPr>
      </p:pic>
      <p:sp>
        <p:nvSpPr>
          <p:cNvPr id="9" name="AutoShape 2" descr="Titelbil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58910" y="3717032"/>
            <a:ext cx="2317090" cy="504000"/>
          </a:xfrm>
          <a:solidFill>
            <a:schemeClr val="accent2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de-DE" sz="2400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Semester/Term</a:t>
            </a:r>
          </a:p>
        </p:txBody>
      </p:sp>
      <p:sp>
        <p:nvSpPr>
          <p:cNvPr id="26" name="Textplatzhalter 24"/>
          <p:cNvSpPr>
            <a:spLocks noGrp="1"/>
          </p:cNvSpPr>
          <p:nvPr>
            <p:ph type="body" sz="quarter" idx="19" hasCustomPrompt="1"/>
          </p:nvPr>
        </p:nvSpPr>
        <p:spPr>
          <a:xfrm>
            <a:off x="2477191" y="3719788"/>
            <a:ext cx="9638608" cy="504000"/>
          </a:xfrm>
          <a:solidFill>
            <a:schemeClr val="accent2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de-DE" sz="2400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dirty="0"/>
              <a:t>Sitzung/Session #X - Topic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881" b="1528"/>
          <a:stretch/>
        </p:blipFill>
        <p:spPr>
          <a:xfrm>
            <a:off x="7752184" y="68467"/>
            <a:ext cx="4286330" cy="1668210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8218487" y="5336674"/>
            <a:ext cx="3897313" cy="317500"/>
          </a:xfrm>
        </p:spPr>
        <p:txBody>
          <a:bodyPr>
            <a:noAutofit/>
          </a:bodyPr>
          <a:lstStyle>
            <a:lvl1pPr marL="0" indent="0" algn="r">
              <a:buNone/>
              <a:defRPr sz="1600"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de-DE" dirty="0"/>
              <a:t>Titel Vorname Nachname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1" hasCustomPrompt="1"/>
          </p:nvPr>
        </p:nvSpPr>
        <p:spPr>
          <a:xfrm>
            <a:off x="8218486" y="5654174"/>
            <a:ext cx="3897313" cy="317500"/>
          </a:xfrm>
        </p:spPr>
        <p:txBody>
          <a:bodyPr>
            <a:noAutofit/>
          </a:bodyPr>
          <a:lstStyle>
            <a:lvl1pPr marL="0" indent="0" algn="r">
              <a:buNone/>
              <a:defRPr sz="1600" b="0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de-DE" dirty="0"/>
              <a:t>email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2" hasCustomPrompt="1"/>
          </p:nvPr>
        </p:nvSpPr>
        <p:spPr>
          <a:xfrm>
            <a:off x="8218486" y="5971674"/>
            <a:ext cx="3897313" cy="317500"/>
          </a:xfrm>
        </p:spPr>
        <p:txBody>
          <a:bodyPr>
            <a:noAutofit/>
          </a:bodyPr>
          <a:lstStyle>
            <a:lvl1pPr marL="0" indent="0" algn="r">
              <a:buNone/>
              <a:defRPr sz="1600" b="0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de-DE" dirty="0"/>
              <a:t>Büro/Office</a:t>
            </a:r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23" hasCustomPrompt="1"/>
          </p:nvPr>
        </p:nvSpPr>
        <p:spPr>
          <a:xfrm>
            <a:off x="8218486" y="6289174"/>
            <a:ext cx="3897313" cy="317500"/>
          </a:xfrm>
        </p:spPr>
        <p:txBody>
          <a:bodyPr>
            <a:noAutofit/>
          </a:bodyPr>
          <a:lstStyle>
            <a:lvl1pPr marL="0" indent="0" algn="r">
              <a:buNone/>
              <a:defRPr sz="1600" b="0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de-DE" dirty="0"/>
              <a:t>Sprechstunde/Consulting </a:t>
            </a:r>
            <a:r>
              <a:rPr lang="de-DE" dirty="0" err="1"/>
              <a:t>hours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839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96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4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 userDrawn="1"/>
        </p:nvSpPr>
        <p:spPr>
          <a:xfrm>
            <a:off x="-2" y="628433"/>
            <a:ext cx="12191999" cy="60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619432"/>
            <a:ext cx="12191999" cy="599307"/>
          </a:xfrm>
          <a:noFill/>
        </p:spPr>
        <p:txBody>
          <a:bodyPr>
            <a:noAutofit/>
          </a:bodyPr>
          <a:lstStyle>
            <a:lvl1pPr marL="216000">
              <a:defRPr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Heading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Normaler Text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7117325" y="6498000"/>
            <a:ext cx="4163962" cy="360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lvl="0" indent="0" algn="ctr">
              <a:buNone/>
            </a:pPr>
            <a:r>
              <a:rPr lang="de-DE" sz="1800" dirty="0"/>
              <a:t>Geoinformatics – </a:t>
            </a:r>
            <a:r>
              <a:rPr lang="de-DE" sz="1800" dirty="0" err="1"/>
              <a:t>Spatial</a:t>
            </a:r>
            <a:r>
              <a:rPr lang="de-DE" sz="1800" dirty="0"/>
              <a:t> Data Science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11353798" y="6498000"/>
            <a:ext cx="838201" cy="360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lvl="0" indent="0">
              <a:buNone/>
            </a:pPr>
            <a:endParaRPr lang="de-DE" sz="1800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6"/>
          </p:nvPr>
        </p:nvSpPr>
        <p:spPr>
          <a:xfrm>
            <a:off x="11353797" y="6498000"/>
            <a:ext cx="838201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3A69CD82-7530-4CB1-96A9-D526B921650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-1" y="6498000"/>
            <a:ext cx="7044815" cy="360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16000" lvl="0" indent="0">
              <a:buNone/>
            </a:pPr>
            <a:r>
              <a:rPr lang="de-DE" sz="1800" dirty="0"/>
              <a:t>Titel LV (</a:t>
            </a:r>
            <a:r>
              <a:rPr lang="de-DE" sz="1800" dirty="0" err="1"/>
              <a:t>change</a:t>
            </a:r>
            <a:r>
              <a:rPr lang="de-DE" sz="1800" dirty="0"/>
              <a:t> in </a:t>
            </a:r>
            <a:r>
              <a:rPr lang="de-DE" sz="1800" dirty="0" err="1"/>
              <a:t>master</a:t>
            </a:r>
            <a:r>
              <a:rPr lang="de-DE" sz="1800" dirty="0"/>
              <a:t>)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071" y="593500"/>
            <a:ext cx="2172929" cy="6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8906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8372" y="148187"/>
            <a:ext cx="9910701" cy="599307"/>
          </a:xfrm>
          <a:solidFill>
            <a:srgbClr val="007AC3"/>
          </a:solidFill>
        </p:spPr>
        <p:txBody>
          <a:bodyPr>
            <a:noAutofit/>
          </a:bodyPr>
          <a:lstStyle>
            <a:lvl1pPr marL="216000">
              <a:defRPr sz="3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Heading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11479" y="945091"/>
            <a:ext cx="11401213" cy="5509895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Normaler Text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7117325" y="6576908"/>
            <a:ext cx="4163962" cy="254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0" rIns="91440" bIns="0" rtlCol="0" anchor="ctr" anchorCtr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lvl="0" indent="0" algn="ctr">
              <a:buNone/>
            </a:pPr>
            <a:r>
              <a:rPr lang="de-DE" sz="1600" dirty="0"/>
              <a:t>Geoinformatics – </a:t>
            </a:r>
            <a:r>
              <a:rPr lang="de-DE" sz="1600" dirty="0" err="1"/>
              <a:t>Spatial</a:t>
            </a:r>
            <a:r>
              <a:rPr lang="de-DE" sz="1600" dirty="0"/>
              <a:t> Data Science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6"/>
          </p:nvPr>
        </p:nvSpPr>
        <p:spPr>
          <a:xfrm>
            <a:off x="11333479" y="6576908"/>
            <a:ext cx="838201" cy="259125"/>
          </a:xfrm>
          <a:solidFill>
            <a:srgbClr val="7CCAAE"/>
          </a:solidFill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3A69CD82-7530-4CB1-96A9-D526B921650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8" name="Textfeld 27"/>
          <p:cNvSpPr txBox="1"/>
          <p:nvPr userDrawn="1"/>
        </p:nvSpPr>
        <p:spPr>
          <a:xfrm>
            <a:off x="20318" y="6583681"/>
            <a:ext cx="7044815" cy="254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0" rIns="91440" bIns="0" rtlCol="0" anchor="ctr" anchorCtr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16000" lvl="0" indent="0">
              <a:buNone/>
            </a:pPr>
            <a:r>
              <a:rPr lang="de-DE" sz="1600" dirty="0" err="1"/>
              <a:t>Geovisualization</a:t>
            </a:r>
            <a:endParaRPr lang="de-DE" sz="1600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26" y="148187"/>
            <a:ext cx="2012672" cy="5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69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8969FC5-4DA0-4BA3-B35B-BCA19C90C999}" type="datetime1">
              <a:rPr lang="de-DE" smtClean="0"/>
              <a:t>20.10.2023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69CD82-7530-4CB1-96A9-D526B921650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49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2" r:id="rId3"/>
    <p:sldLayoutId id="214748365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lfhtml.org/wiki/HTML/Tutorials/Einstieg" TargetMode="External"/><Relationship Id="rId2" Type="http://schemas.openxmlformats.org/officeDocument/2006/relationships/hyperlink" Target="https://www.w3schools.com/html/html_intro.asp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rcgis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/>
              <a:t>Geovisualization</a:t>
            </a:r>
            <a:endParaRPr lang="en-US" noProof="0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WS 2023/24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 err="1"/>
              <a:t>Organisational</a:t>
            </a:r>
            <a:r>
              <a:rPr lang="en-US" noProof="0" dirty="0"/>
              <a:t>, Conception, Outline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Dr. Andreas Müller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noProof="0" dirty="0"/>
              <a:t>muellea@uni-trier.de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noProof="0" dirty="0"/>
              <a:t>Room: F27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noProof="0" dirty="0"/>
              <a:t>Consulting Hours: by arrangement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l="2" r="24140" b="41504"/>
          <a:stretch/>
        </p:blipFill>
        <p:spPr>
          <a:xfrm>
            <a:off x="58910" y="4291494"/>
            <a:ext cx="6109098" cy="23839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/>
          <a:srcRect l="2" t="39826" r="24140"/>
          <a:stretch/>
        </p:blipFill>
        <p:spPr>
          <a:xfrm rot="10800000">
            <a:off x="5972584" y="4284654"/>
            <a:ext cx="6109098" cy="2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1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6CBF0-310D-1EA1-1E8D-B74F6013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Preparing yourself for the next session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93B041-A3D6-9D12-D073-0E6FAC32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Week 2 is a little </a:t>
            </a:r>
            <a:r>
              <a:rPr lang="en-US" dirty="0"/>
              <a:t>e</a:t>
            </a:r>
            <a:r>
              <a:rPr lang="en-US" noProof="0" dirty="0" err="1"/>
              <a:t>xcursion</a:t>
            </a:r>
            <a:r>
              <a:rPr lang="en-US" noProof="0" dirty="0"/>
              <a:t> into HTML-Programming: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Portfolio will be an HTML-Presentation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It will be more dynamic and interactive than a PDF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A template page exists, describing the elements we'll need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Maps and other media from exercises will be embedded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To be prepared you may consult: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hlinkClick r:id="rId2"/>
              </a:rPr>
              <a:t>https://www.w3schools.com/html/html_intro.asp</a:t>
            </a:r>
            <a:r>
              <a:rPr lang="en-US" noProof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hlinkClick r:id="rId3"/>
              </a:rPr>
              <a:t>https://wiki.selfhtml.org/wiki/HTML/Tutorials/Einstieg</a:t>
            </a:r>
            <a:r>
              <a:rPr lang="en-US" noProof="0" dirty="0"/>
              <a:t> (German)</a:t>
            </a:r>
          </a:p>
          <a:p>
            <a:endParaRPr lang="en-US" noProof="0" dirty="0"/>
          </a:p>
          <a:p>
            <a:r>
              <a:rPr lang="en-US" noProof="0" dirty="0"/>
              <a:t>Look into Week 2 on </a:t>
            </a:r>
            <a:r>
              <a:rPr lang="en-US" noProof="0" dirty="0" err="1"/>
              <a:t>StudIP</a:t>
            </a:r>
            <a:r>
              <a:rPr lang="en-US" noProof="0" dirty="0"/>
              <a:t> to see what's </a:t>
            </a:r>
            <a:r>
              <a:rPr lang="en-US" noProof="0"/>
              <a:t>coming next!</a:t>
            </a: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081BB6-1950-030F-8DD9-D654B2B628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69CD82-7530-4CB1-96A9-D526B921650A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35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8FC37-3A0A-3750-DFCE-6AB47F13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Structure of your "Workspace"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282E5A-B1E8-8644-5132-3281A4DE4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34" y="945091"/>
            <a:ext cx="8099019" cy="899733"/>
          </a:xfrm>
        </p:spPr>
        <p:txBody>
          <a:bodyPr/>
          <a:lstStyle/>
          <a:p>
            <a:r>
              <a:rPr lang="en-US" noProof="0" dirty="0"/>
              <a:t>You'll need a structure to manage all the files, </a:t>
            </a:r>
            <a:br>
              <a:rPr lang="en-US" noProof="0" dirty="0"/>
            </a:br>
            <a:r>
              <a:rPr lang="en-US" noProof="0" dirty="0"/>
              <a:t>GIS-projects, maps and other material.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49BA6B-B5FB-5D53-1515-5987F714AA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69CD82-7530-4CB1-96A9-D526B921650A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5DD949-51F0-4B4E-99A0-A45D69A3C551}"/>
              </a:ext>
            </a:extLst>
          </p:cNvPr>
          <p:cNvSpPr txBox="1"/>
          <p:nvPr/>
        </p:nvSpPr>
        <p:spPr>
          <a:xfrm>
            <a:off x="263352" y="1844824"/>
            <a:ext cx="8014401" cy="316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Download the material for this week from </a:t>
            </a:r>
            <a:r>
              <a:rPr lang="en-US" dirty="0" err="1"/>
              <a:t>StudIP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Extract the zip-file into a directory on your U:\-Drive, </a:t>
            </a:r>
            <a:br>
              <a:rPr lang="en-US" dirty="0"/>
            </a:br>
            <a:r>
              <a:rPr lang="en-US" dirty="0"/>
              <a:t>or, even better, on a USB-Drive </a:t>
            </a:r>
            <a:br>
              <a:rPr lang="en-US" dirty="0"/>
            </a:br>
            <a:r>
              <a:rPr lang="en-US" dirty="0"/>
              <a:t>(will be faster than U:\ in almost all cases)</a:t>
            </a:r>
          </a:p>
          <a:p>
            <a:pPr marL="719138" lvl="1" indent="-360363">
              <a:buFont typeface="Symbol" panose="05050102010706020507" pitchFamily="18" charset="2"/>
              <a:buChar char="-"/>
            </a:pPr>
            <a:r>
              <a:rPr lang="en-US" dirty="0"/>
              <a:t>Zip-file contents will "add" to the structure from week to week</a:t>
            </a:r>
          </a:p>
          <a:p>
            <a:pPr marL="719138" lvl="1" indent="-360363">
              <a:buFont typeface="Symbol" panose="05050102010706020507" pitchFamily="18" charset="2"/>
              <a:buChar char="-"/>
            </a:pPr>
            <a:r>
              <a:rPr lang="en-US" dirty="0"/>
              <a:t>Inside the zip-file there is a directory "</a:t>
            </a:r>
            <a:r>
              <a:rPr lang="en-US" dirty="0" err="1"/>
              <a:t>geovis</a:t>
            </a:r>
            <a:r>
              <a:rPr lang="en-US" dirty="0"/>
              <a:t>" with a folder for each session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AD3A9E-E35A-87AC-9379-9540534D4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7" t="26926" r="53037" b="60858"/>
          <a:stretch/>
        </p:blipFill>
        <p:spPr>
          <a:xfrm>
            <a:off x="8544272" y="945091"/>
            <a:ext cx="3456384" cy="64807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99BEA27-465E-9010-52B7-2252336EAB4A}"/>
              </a:ext>
            </a:extLst>
          </p:cNvPr>
          <p:cNvSpPr txBox="1"/>
          <p:nvPr/>
        </p:nvSpPr>
        <p:spPr>
          <a:xfrm>
            <a:off x="8556182" y="1552436"/>
            <a:ext cx="3458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My USB-Drive with the directory 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geovis2324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3A36C16-8645-0F41-2701-1BF35AEA3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18" t="21497" r="53036" b="66287"/>
          <a:stretch/>
        </p:blipFill>
        <p:spPr>
          <a:xfrm>
            <a:off x="8544272" y="2199500"/>
            <a:ext cx="3456384" cy="648072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A6D8A9B-BE49-3E0F-CDE2-5EFDED6CEBBD}"/>
              </a:ext>
            </a:extLst>
          </p:cNvPr>
          <p:cNvSpPr txBox="1"/>
          <p:nvPr/>
        </p:nvSpPr>
        <p:spPr>
          <a:xfrm>
            <a:off x="8556182" y="2615228"/>
            <a:ext cx="3444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 copied the zip-file for week 1 into the directory geovis2324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B19D077-4D2E-1EF3-1BA6-5CB27FF0E473}"/>
              </a:ext>
            </a:extLst>
          </p:cNvPr>
          <p:cNvSpPr txBox="1"/>
          <p:nvPr/>
        </p:nvSpPr>
        <p:spPr>
          <a:xfrm>
            <a:off x="8562994" y="3853943"/>
            <a:ext cx="3476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Once extracted, there will be another directory: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geovis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7AC3E02-3DCE-2534-47AE-9DCA13415A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17" t="21497" r="52864" b="66288"/>
          <a:stretch/>
        </p:blipFill>
        <p:spPr>
          <a:xfrm>
            <a:off x="8556183" y="3276529"/>
            <a:ext cx="3476792" cy="64807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D41D6D50-DF3C-90C9-37AA-B99EA5CAA1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817" t="21498" r="53195" b="59501"/>
          <a:stretch/>
        </p:blipFill>
        <p:spPr>
          <a:xfrm>
            <a:off x="8607859" y="4434833"/>
            <a:ext cx="3437660" cy="100811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4E9FB03-F6EA-9F58-87D9-7A882B99B3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17" t="21497" r="53194" b="70359"/>
          <a:stretch/>
        </p:blipFill>
        <p:spPr>
          <a:xfrm>
            <a:off x="8611975" y="5953176"/>
            <a:ext cx="3437660" cy="432048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D0F1AB35-967E-659F-A0F6-EE0B4776EBD7}"/>
              </a:ext>
            </a:extLst>
          </p:cNvPr>
          <p:cNvSpPr txBox="1"/>
          <p:nvPr/>
        </p:nvSpPr>
        <p:spPr>
          <a:xfrm>
            <a:off x="8607859" y="5368401"/>
            <a:ext cx="3437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Here we find the files for week 1,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Powerpoint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-Presentation: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E6B223B-AED5-AA24-A871-6C999F68C16F}"/>
              </a:ext>
            </a:extLst>
          </p:cNvPr>
          <p:cNvSpPr/>
          <p:nvPr/>
        </p:nvSpPr>
        <p:spPr>
          <a:xfrm>
            <a:off x="335360" y="5013177"/>
            <a:ext cx="3816424" cy="1475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Depending on the zip-Software you use, search for an option to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extract only the contents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zip file and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creating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another folder with name of the zip file!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5B7C7BA-C963-942C-7351-87AB5C32BF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44" t="6605" r="4444" b="50374"/>
          <a:stretch/>
        </p:blipFill>
        <p:spPr>
          <a:xfrm>
            <a:off x="4245305" y="5019226"/>
            <a:ext cx="4032448" cy="1407839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5646232-626D-387F-0C62-3D4EA0DF2808}"/>
              </a:ext>
            </a:extLst>
          </p:cNvPr>
          <p:cNvSpPr txBox="1"/>
          <p:nvPr/>
        </p:nvSpPr>
        <p:spPr>
          <a:xfrm>
            <a:off x="5015880" y="5762550"/>
            <a:ext cx="319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B1F4E7C-1737-47BD-2B8E-0F367468C011}"/>
              </a:ext>
            </a:extLst>
          </p:cNvPr>
          <p:cNvSpPr txBox="1"/>
          <p:nvPr/>
        </p:nvSpPr>
        <p:spPr>
          <a:xfrm>
            <a:off x="5428719" y="5798958"/>
            <a:ext cx="1749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only: H:\geovis2324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D492427-2187-5A13-B050-B31AB4015E7A}"/>
              </a:ext>
            </a:extLst>
          </p:cNvPr>
          <p:cNvSpPr txBox="1"/>
          <p:nvPr/>
        </p:nvSpPr>
        <p:spPr>
          <a:xfrm>
            <a:off x="6096000" y="5054987"/>
            <a:ext cx="2160240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" i="1" dirty="0"/>
              <a:t>Windows build-in "extract" function</a:t>
            </a:r>
          </a:p>
        </p:txBody>
      </p:sp>
    </p:spTree>
    <p:extLst>
      <p:ext uri="{BB962C8B-B14F-4D97-AF65-F5344CB8AC3E}">
        <p14:creationId xmlns:p14="http://schemas.microsoft.com/office/powerpoint/2010/main" val="423736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Organisational</a:t>
            </a: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Course is part of the Geoinformatics teaching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Master Geoinformatics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Master </a:t>
            </a:r>
            <a:r>
              <a:rPr lang="en-US" noProof="0" dirty="0" err="1"/>
              <a:t>Prozessdynamik</a:t>
            </a:r>
            <a:r>
              <a:rPr lang="en-US" noProof="0" dirty="0"/>
              <a:t> der </a:t>
            </a:r>
            <a:r>
              <a:rPr lang="en-US" noProof="0" dirty="0" err="1"/>
              <a:t>Erdoberfläche</a:t>
            </a: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Students from other disciplines</a:t>
            </a:r>
          </a:p>
          <a:p>
            <a:endParaRPr lang="en-US" noProof="0" dirty="0"/>
          </a:p>
          <a:p>
            <a:r>
              <a:rPr lang="en-US" noProof="0" dirty="0"/>
              <a:t>Structure:</a:t>
            </a:r>
          </a:p>
          <a:p>
            <a:pPr marL="360363" indent="-360363"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n-US" noProof="0" dirty="0"/>
              <a:t>lectures:	In a short form: "live", all material online for self study</a:t>
            </a:r>
          </a:p>
          <a:p>
            <a:pPr marL="360363" indent="-360363"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n-US" noProof="0" dirty="0"/>
              <a:t>exercises:	Introduction, demonstration and discussion "live"</a:t>
            </a:r>
          </a:p>
          <a:p>
            <a:pPr marL="360363" indent="-360363"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n-US" noProof="0" dirty="0" err="1"/>
              <a:t>StudIP</a:t>
            </a:r>
            <a:r>
              <a:rPr lang="en-US" noProof="0" dirty="0"/>
              <a:t>:	All materials from lectures and exercises, discussion, exchange</a:t>
            </a:r>
          </a:p>
          <a:p>
            <a:pPr marL="360363" indent="-360363"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n-US" noProof="0" dirty="0"/>
              <a:t>portfolio:	Form of examination by documenting and assessing of your</a:t>
            </a:r>
            <a:br>
              <a:rPr lang="en-US" noProof="0" dirty="0"/>
            </a:br>
            <a:r>
              <a:rPr lang="en-US" noProof="0" dirty="0"/>
              <a:t>	learning progress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69CD82-7530-4CB1-96A9-D526B921650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815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Organisational</a:t>
            </a:r>
            <a:r>
              <a:rPr lang="en-US" noProof="0" dirty="0"/>
              <a:t>: Schedule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1524000" algn="l"/>
                <a:tab pos="3317875" algn="l"/>
              </a:tabLst>
            </a:pPr>
            <a:r>
              <a:rPr lang="en-US" noProof="0" dirty="0"/>
              <a:t>Week 01 	</a:t>
            </a:r>
            <a:r>
              <a:rPr lang="en-US" noProof="0" dirty="0">
                <a:solidFill>
                  <a:schemeClr val="bg2">
                    <a:lumMod val="50000"/>
                  </a:schemeClr>
                </a:solidFill>
              </a:rPr>
              <a:t>23.10.2023</a:t>
            </a:r>
            <a:r>
              <a:rPr lang="en-US" noProof="0" dirty="0"/>
              <a:t> 	today</a:t>
            </a:r>
          </a:p>
          <a:p>
            <a:pPr>
              <a:tabLst>
                <a:tab pos="1524000" algn="l"/>
                <a:tab pos="3317875" algn="l"/>
              </a:tabLst>
            </a:pPr>
            <a:r>
              <a:rPr lang="en-US" noProof="0" dirty="0"/>
              <a:t>Week 02 	</a:t>
            </a:r>
            <a:r>
              <a:rPr lang="en-US" noProof="0" dirty="0">
                <a:solidFill>
                  <a:schemeClr val="bg2">
                    <a:lumMod val="50000"/>
                  </a:schemeClr>
                </a:solidFill>
              </a:rPr>
              <a:t>30.10.2023</a:t>
            </a:r>
            <a:r>
              <a:rPr lang="en-US" noProof="0" dirty="0"/>
              <a:t> 	</a:t>
            </a:r>
          </a:p>
          <a:p>
            <a:pPr>
              <a:tabLst>
                <a:tab pos="1524000" algn="l"/>
                <a:tab pos="3317875" algn="l"/>
              </a:tabLst>
            </a:pPr>
            <a:r>
              <a:rPr lang="en-US" noProof="0" dirty="0"/>
              <a:t>Week 03 	</a:t>
            </a:r>
            <a:r>
              <a:rPr lang="en-US" noProof="0" dirty="0">
                <a:solidFill>
                  <a:schemeClr val="bg2">
                    <a:lumMod val="50000"/>
                  </a:schemeClr>
                </a:solidFill>
              </a:rPr>
              <a:t>06.11.2023</a:t>
            </a:r>
            <a:r>
              <a:rPr lang="en-US" noProof="0" dirty="0"/>
              <a:t> 	</a:t>
            </a:r>
          </a:p>
          <a:p>
            <a:pPr>
              <a:tabLst>
                <a:tab pos="1524000" algn="l"/>
                <a:tab pos="3317875" algn="l"/>
              </a:tabLst>
            </a:pPr>
            <a:r>
              <a:rPr lang="en-US" noProof="0" dirty="0"/>
              <a:t>Week 04 	</a:t>
            </a:r>
            <a:r>
              <a:rPr lang="en-US" noProof="0" dirty="0">
                <a:solidFill>
                  <a:schemeClr val="bg2">
                    <a:lumMod val="50000"/>
                  </a:schemeClr>
                </a:solidFill>
              </a:rPr>
              <a:t>13.11.2023</a:t>
            </a:r>
            <a:r>
              <a:rPr lang="en-US" noProof="0" dirty="0"/>
              <a:t> 	</a:t>
            </a:r>
          </a:p>
          <a:p>
            <a:pPr>
              <a:tabLst>
                <a:tab pos="1524000" algn="l"/>
                <a:tab pos="3317875" algn="l"/>
              </a:tabLst>
            </a:pPr>
            <a:r>
              <a:rPr lang="en-US" noProof="0" dirty="0"/>
              <a:t>Week 05 	</a:t>
            </a:r>
            <a:r>
              <a:rPr lang="en-US" noProof="0" dirty="0">
                <a:solidFill>
                  <a:schemeClr val="bg2">
                    <a:lumMod val="50000"/>
                  </a:schemeClr>
                </a:solidFill>
              </a:rPr>
              <a:t>20.11.2023</a:t>
            </a:r>
            <a:r>
              <a:rPr lang="en-US" noProof="0" dirty="0"/>
              <a:t> 	</a:t>
            </a:r>
          </a:p>
          <a:p>
            <a:pPr>
              <a:tabLst>
                <a:tab pos="1524000" algn="l"/>
                <a:tab pos="3317875" algn="l"/>
              </a:tabLst>
            </a:pPr>
            <a:r>
              <a:rPr lang="en-US" noProof="0" dirty="0"/>
              <a:t>Week 06 	</a:t>
            </a:r>
            <a:r>
              <a:rPr lang="en-US" noProof="0" dirty="0">
                <a:solidFill>
                  <a:schemeClr val="bg2">
                    <a:lumMod val="50000"/>
                  </a:schemeClr>
                </a:solidFill>
              </a:rPr>
              <a:t>27.11.2023</a:t>
            </a:r>
            <a:r>
              <a:rPr lang="en-US" noProof="0" dirty="0"/>
              <a:t> 	</a:t>
            </a:r>
          </a:p>
          <a:p>
            <a:pPr>
              <a:tabLst>
                <a:tab pos="1524000" algn="l"/>
                <a:tab pos="3317875" algn="l"/>
              </a:tabLst>
            </a:pPr>
            <a:r>
              <a:rPr lang="en-US" noProof="0" dirty="0"/>
              <a:t>Week 07 	</a:t>
            </a:r>
            <a:r>
              <a:rPr lang="en-US" noProof="0" dirty="0">
                <a:solidFill>
                  <a:schemeClr val="bg2">
                    <a:lumMod val="50000"/>
                  </a:schemeClr>
                </a:solidFill>
              </a:rPr>
              <a:t>04.12.2023</a:t>
            </a:r>
            <a:r>
              <a:rPr lang="en-US" noProof="0" dirty="0"/>
              <a:t> 	</a:t>
            </a:r>
          </a:p>
          <a:p>
            <a:pPr>
              <a:tabLst>
                <a:tab pos="1524000" algn="l"/>
                <a:tab pos="3317875" algn="l"/>
              </a:tabLst>
            </a:pPr>
            <a:r>
              <a:rPr lang="en-US" noProof="0" dirty="0"/>
              <a:t>Week 08 	</a:t>
            </a:r>
            <a:r>
              <a:rPr lang="en-US" noProof="0" dirty="0">
                <a:solidFill>
                  <a:schemeClr val="bg2">
                    <a:lumMod val="50000"/>
                  </a:schemeClr>
                </a:solidFill>
              </a:rPr>
              <a:t>11.12.2023</a:t>
            </a:r>
            <a:r>
              <a:rPr lang="en-US" noProof="0" dirty="0"/>
              <a:t> 	</a:t>
            </a:r>
          </a:p>
          <a:p>
            <a:pPr>
              <a:tabLst>
                <a:tab pos="1524000" algn="l"/>
                <a:tab pos="3317875" algn="l"/>
              </a:tabLst>
            </a:pPr>
            <a:r>
              <a:rPr lang="en-US" noProof="0" dirty="0"/>
              <a:t>Week 09 	</a:t>
            </a:r>
            <a:r>
              <a:rPr lang="en-US" noProof="0" dirty="0">
                <a:solidFill>
                  <a:schemeClr val="bg2">
                    <a:lumMod val="50000"/>
                  </a:schemeClr>
                </a:solidFill>
              </a:rPr>
              <a:t>18.12.2023</a:t>
            </a:r>
            <a:r>
              <a:rPr lang="en-US" noProof="0" dirty="0"/>
              <a:t> 	</a:t>
            </a:r>
          </a:p>
          <a:p>
            <a:pPr>
              <a:tabLst>
                <a:tab pos="1524000" algn="l"/>
                <a:tab pos="3317875" algn="l"/>
              </a:tabLst>
            </a:pPr>
            <a:r>
              <a:rPr lang="en-US" noProof="0" dirty="0">
                <a:solidFill>
                  <a:schemeClr val="bg2">
                    <a:lumMod val="50000"/>
                  </a:schemeClr>
                </a:solidFill>
              </a:rPr>
              <a:t>		X-mass holidays</a:t>
            </a:r>
          </a:p>
          <a:p>
            <a:pPr>
              <a:tabLst>
                <a:tab pos="1524000" algn="l"/>
              </a:tabLst>
            </a:pPr>
            <a:r>
              <a:rPr lang="en-US" noProof="0" dirty="0"/>
              <a:t>Week 10 	</a:t>
            </a:r>
            <a:r>
              <a:rPr lang="en-US" noProof="0" dirty="0">
                <a:solidFill>
                  <a:schemeClr val="bg2">
                    <a:lumMod val="50000"/>
                  </a:schemeClr>
                </a:solidFill>
              </a:rPr>
              <a:t>08.01.2024</a:t>
            </a:r>
            <a:r>
              <a:rPr lang="en-US" noProof="0" dirty="0"/>
              <a:t> 	</a:t>
            </a:r>
          </a:p>
          <a:p>
            <a:pPr>
              <a:tabLst>
                <a:tab pos="1524000" algn="l"/>
              </a:tabLst>
            </a:pPr>
            <a:r>
              <a:rPr lang="en-US" noProof="0" dirty="0"/>
              <a:t>Week 11 	</a:t>
            </a:r>
            <a:r>
              <a:rPr lang="en-US" noProof="0" dirty="0">
                <a:solidFill>
                  <a:schemeClr val="bg2">
                    <a:lumMod val="50000"/>
                  </a:schemeClr>
                </a:solidFill>
              </a:rPr>
              <a:t>15.01.2024</a:t>
            </a:r>
            <a:r>
              <a:rPr lang="en-US" noProof="0" dirty="0"/>
              <a:t> 	</a:t>
            </a:r>
          </a:p>
          <a:p>
            <a:pPr>
              <a:tabLst>
                <a:tab pos="1524000" algn="l"/>
              </a:tabLst>
            </a:pPr>
            <a:r>
              <a:rPr lang="en-US" noProof="0" dirty="0"/>
              <a:t>Week 12 	</a:t>
            </a:r>
            <a:r>
              <a:rPr lang="en-US" noProof="0" dirty="0">
                <a:solidFill>
                  <a:schemeClr val="bg2">
                    <a:lumMod val="50000"/>
                  </a:schemeClr>
                </a:solidFill>
              </a:rPr>
              <a:t>22.01.2024</a:t>
            </a:r>
            <a:r>
              <a:rPr lang="en-US" noProof="0" dirty="0"/>
              <a:t> 	</a:t>
            </a:r>
          </a:p>
          <a:p>
            <a:pPr>
              <a:tabLst>
                <a:tab pos="1524000" algn="l"/>
              </a:tabLst>
            </a:pPr>
            <a:r>
              <a:rPr lang="en-US" noProof="0" dirty="0"/>
              <a:t>Week 13 	</a:t>
            </a:r>
            <a:r>
              <a:rPr lang="en-US" noProof="0" dirty="0">
                <a:solidFill>
                  <a:schemeClr val="bg2">
                    <a:lumMod val="50000"/>
                  </a:schemeClr>
                </a:solidFill>
              </a:rPr>
              <a:t>29.01.2024</a:t>
            </a:r>
            <a:r>
              <a:rPr lang="en-US" noProof="0" dirty="0"/>
              <a:t> 	</a:t>
            </a:r>
          </a:p>
          <a:p>
            <a:pPr>
              <a:tabLst>
                <a:tab pos="1524000" algn="l"/>
              </a:tabLst>
            </a:pPr>
            <a:r>
              <a:rPr lang="en-US" noProof="0" dirty="0"/>
              <a:t>Week 14 	</a:t>
            </a:r>
            <a:r>
              <a:rPr lang="en-US" noProof="0" dirty="0">
                <a:solidFill>
                  <a:schemeClr val="bg2">
                    <a:lumMod val="50000"/>
                  </a:schemeClr>
                </a:solidFill>
              </a:rPr>
              <a:t>05.02.2024</a:t>
            </a:r>
            <a:r>
              <a:rPr lang="en-US" noProof="0" dirty="0"/>
              <a:t> 	</a:t>
            </a:r>
          </a:p>
          <a:p>
            <a:pPr>
              <a:tabLst>
                <a:tab pos="1524000" algn="l"/>
              </a:tabLst>
            </a:pPr>
            <a:r>
              <a:rPr lang="en-US" noProof="0" dirty="0"/>
              <a:t>Week 15 	</a:t>
            </a:r>
            <a:r>
              <a:rPr lang="en-US" noProof="0" dirty="0">
                <a:solidFill>
                  <a:schemeClr val="bg2">
                    <a:lumMod val="50000"/>
                  </a:schemeClr>
                </a:solidFill>
              </a:rPr>
              <a:t>12.02.2024</a:t>
            </a:r>
            <a:r>
              <a:rPr lang="en-US" noProof="0" dirty="0"/>
              <a:t> 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69CD82-7530-4CB1-96A9-D526B921650A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077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Organisational</a:t>
            </a:r>
            <a:r>
              <a:rPr lang="en-US" noProof="0" dirty="0"/>
              <a:t>: Software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2779713" algn="l"/>
              </a:tabLst>
            </a:pPr>
            <a:r>
              <a:rPr lang="en-US" noProof="0" dirty="0"/>
              <a:t>CIP-Pool and Home use</a:t>
            </a:r>
          </a:p>
          <a:p>
            <a:pPr lvl="1"/>
            <a:r>
              <a:rPr lang="en-US" noProof="0" dirty="0"/>
              <a:t>Windows only (because of ArcGIS)</a:t>
            </a:r>
          </a:p>
          <a:p>
            <a:pPr lvl="1"/>
            <a:r>
              <a:rPr lang="en-US" noProof="0" dirty="0"/>
              <a:t>GIS: ArcGIS Pro, QGIS</a:t>
            </a:r>
          </a:p>
          <a:p>
            <a:r>
              <a:rPr lang="en-US" i="1" noProof="0" dirty="0"/>
              <a:t>We need to install ArcGIS Pro und QGIS, if working at home</a:t>
            </a:r>
          </a:p>
          <a:p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QGIS: Download from official site or </a:t>
            </a:r>
            <a:br>
              <a:rPr lang="en-US" noProof="0" dirty="0"/>
            </a:br>
            <a:r>
              <a:rPr lang="en-US" noProof="0" dirty="0"/>
              <a:t>use the </a:t>
            </a:r>
            <a:r>
              <a:rPr lang="en-US" i="1" noProof="0" dirty="0"/>
              <a:t>GIS-Stick</a:t>
            </a:r>
            <a:r>
              <a:rPr lang="en-US" noProof="0" dirty="0"/>
              <a:t>, a Software-Collection installable on an USB-Memory device, includes QGIS.</a:t>
            </a:r>
          </a:p>
          <a:p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ArcGIS: I will check your member status on arcgis.com and, if needed, you're registered using your universities user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All information about software is on </a:t>
            </a:r>
            <a:r>
              <a:rPr lang="en-US" noProof="0" dirty="0" err="1"/>
              <a:t>StudIP</a:t>
            </a:r>
            <a:r>
              <a:rPr lang="en-US" noProof="0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69CD82-7530-4CB1-96A9-D526B921650A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22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Membership on arcgis.com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7368" y="836712"/>
            <a:ext cx="11017224" cy="504056"/>
          </a:xfrm>
        </p:spPr>
        <p:txBody>
          <a:bodyPr>
            <a:normAutofit/>
          </a:bodyPr>
          <a:lstStyle/>
          <a:p>
            <a:r>
              <a:rPr lang="en-US" noProof="0" dirty="0"/>
              <a:t>After you got your user account (email!), you can visit </a:t>
            </a:r>
            <a:r>
              <a:rPr lang="en-US" noProof="0" dirty="0">
                <a:hlinkClick r:id="rId2"/>
              </a:rPr>
              <a:t>https://www.arcgis.com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419" y="1340768"/>
            <a:ext cx="4345561" cy="27637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88557"/>
            <a:ext cx="5275233" cy="4553744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335359" y="4241273"/>
            <a:ext cx="7155959" cy="2221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Click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avatar</a:t>
            </a:r>
            <a:r>
              <a:rPr lang="de-DE" dirty="0"/>
              <a:t>, </a:t>
            </a:r>
          </a:p>
          <a:p>
            <a:r>
              <a:rPr lang="de-DE" dirty="0" err="1"/>
              <a:t>choose</a:t>
            </a:r>
            <a:r>
              <a:rPr lang="de-DE" dirty="0"/>
              <a:t> "</a:t>
            </a:r>
            <a:r>
              <a:rPr lang="de-DE" dirty="0" err="1"/>
              <a:t>My</a:t>
            </a:r>
            <a:r>
              <a:rPr lang="de-DE" dirty="0"/>
              <a:t>  </a:t>
            </a:r>
            <a:r>
              <a:rPr lang="de-DE" dirty="0" err="1"/>
              <a:t>settings</a:t>
            </a:r>
            <a:r>
              <a:rPr lang="de-DE" dirty="0"/>
              <a:t>"</a:t>
            </a:r>
          </a:p>
          <a:p>
            <a:r>
              <a:rPr lang="de-DE" dirty="0" err="1"/>
              <a:t>click</a:t>
            </a:r>
            <a:r>
              <a:rPr lang="de-DE" dirty="0"/>
              <a:t> on "</a:t>
            </a:r>
            <a:r>
              <a:rPr lang="de-DE" dirty="0" err="1"/>
              <a:t>Licenses</a:t>
            </a:r>
            <a:r>
              <a:rPr lang="de-DE" dirty="0"/>
              <a:t>"</a:t>
            </a:r>
          </a:p>
          <a:p>
            <a:r>
              <a:rPr lang="de-DE" dirty="0" err="1"/>
              <a:t>You'll</a:t>
            </a:r>
            <a:r>
              <a:rPr lang="de-DE" dirty="0"/>
              <a:t> find a </a:t>
            </a:r>
            <a:r>
              <a:rPr lang="de-DE" dirty="0" err="1"/>
              <a:t>download</a:t>
            </a:r>
            <a:r>
              <a:rPr lang="de-DE" dirty="0"/>
              <a:t> link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ArcGIS</a:t>
            </a:r>
            <a:r>
              <a:rPr lang="de-DE" dirty="0"/>
              <a:t> Pro </a:t>
            </a:r>
            <a:r>
              <a:rPr lang="de-DE" dirty="0" err="1"/>
              <a:t>there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install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)</a:t>
            </a:r>
          </a:p>
          <a:p>
            <a:r>
              <a:rPr lang="de-DE" i="1" dirty="0" err="1"/>
              <a:t>Once</a:t>
            </a:r>
            <a:r>
              <a:rPr lang="de-DE" i="1" dirty="0"/>
              <a:t> </a:t>
            </a:r>
            <a:r>
              <a:rPr lang="de-DE" i="1" dirty="0" err="1"/>
              <a:t>installed</a:t>
            </a:r>
            <a:r>
              <a:rPr lang="de-DE" i="1" dirty="0"/>
              <a:t>, check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updates</a:t>
            </a:r>
            <a:r>
              <a:rPr lang="de-DE" i="1" dirty="0"/>
              <a:t> </a:t>
            </a:r>
            <a:r>
              <a:rPr lang="de-DE" i="1" dirty="0" err="1"/>
              <a:t>inside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software</a:t>
            </a:r>
            <a:endParaRPr lang="de-DE" i="1" dirty="0"/>
          </a:p>
        </p:txBody>
      </p:sp>
      <p:sp>
        <p:nvSpPr>
          <p:cNvPr id="7" name="Rechteck 6"/>
          <p:cNvSpPr/>
          <p:nvPr/>
        </p:nvSpPr>
        <p:spPr>
          <a:xfrm>
            <a:off x="10947702" y="1880009"/>
            <a:ext cx="423530" cy="296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095998" y="3135875"/>
            <a:ext cx="1395321" cy="296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0443647" y="5848998"/>
            <a:ext cx="800805" cy="296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106" y="2221140"/>
            <a:ext cx="2153126" cy="1791653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10312674" y="2591046"/>
            <a:ext cx="1058558" cy="233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335360" y="1383634"/>
            <a:ext cx="4140012" cy="801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Log in</a:t>
            </a:r>
            <a:endParaRPr lang="de-DE" i="1" dirty="0"/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11333479" y="6576908"/>
            <a:ext cx="838201" cy="259125"/>
          </a:xfrm>
        </p:spPr>
        <p:txBody>
          <a:bodyPr/>
          <a:lstStyle/>
          <a:p>
            <a:fld id="{3A69CD82-7530-4CB1-96A9-D526B921650A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27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Conception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GIS (Software)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Web-Development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Theory of </a:t>
            </a:r>
            <a:r>
              <a:rPr lang="en-US" noProof="0" dirty="0" err="1"/>
              <a:t>Geovisualization</a:t>
            </a: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Data (data types and processing)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Thematic Cartography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Visualization (methodology)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Web and Web-Mapping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Applications in Spatial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i="1" noProof="0" dirty="0"/>
              <a:t>Application Topics:</a:t>
            </a:r>
          </a:p>
          <a:p>
            <a:r>
              <a:rPr lang="en-US" i="1" noProof="0" dirty="0"/>
              <a:t>Flood Risks of the City of Trier, Soil Erosion in Kenia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69CD82-7530-4CB1-96A9-D526B921650A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Geschweifte Klammer rechts 1"/>
          <p:cNvSpPr/>
          <p:nvPr/>
        </p:nvSpPr>
        <p:spPr>
          <a:xfrm>
            <a:off x="6096000" y="945091"/>
            <a:ext cx="216024" cy="755717"/>
          </a:xfrm>
          <a:prstGeom prst="rightBrace">
            <a:avLst/>
          </a:prstGeom>
          <a:ln w="12700">
            <a:solidFill>
              <a:srgbClr val="007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456040" y="1096281"/>
            <a:ext cx="936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A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</p:txBody>
      </p:sp>
      <p:sp>
        <p:nvSpPr>
          <p:cNvPr id="9" name="Geschweifte Klammer rechts 8"/>
          <p:cNvSpPr/>
          <p:nvPr/>
        </p:nvSpPr>
        <p:spPr>
          <a:xfrm>
            <a:off x="6096000" y="1852267"/>
            <a:ext cx="216024" cy="1216693"/>
          </a:xfrm>
          <a:prstGeom prst="rightBrace">
            <a:avLst/>
          </a:prstGeom>
          <a:ln w="12700">
            <a:solidFill>
              <a:srgbClr val="007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456040" y="2227640"/>
            <a:ext cx="120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A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Theory</a:t>
            </a:r>
          </a:p>
        </p:txBody>
      </p:sp>
      <p:sp>
        <p:nvSpPr>
          <p:cNvPr id="11" name="Geschweifte Klammer rechts 10"/>
          <p:cNvSpPr/>
          <p:nvPr/>
        </p:nvSpPr>
        <p:spPr>
          <a:xfrm>
            <a:off x="6089897" y="3306578"/>
            <a:ext cx="216024" cy="1130534"/>
          </a:xfrm>
          <a:prstGeom prst="rightBrace">
            <a:avLst/>
          </a:prstGeom>
          <a:ln w="12700">
            <a:solidFill>
              <a:srgbClr val="007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456040" y="3645177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A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653324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A632C-0929-8FA5-AAB0-275D4A94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 Typical Session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C5E870-DEE7-4CA1-FC3D-16CF56281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Course of a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In week 3 we start with some theory, where I explain the topic of the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I'll also present the exercise for that week,</a:t>
            </a:r>
          </a:p>
          <a:p>
            <a:pPr marL="1028700" lvl="1" indent="-342900">
              <a:buFont typeface="Symbol" panose="05050102010706020507" pitchFamily="18" charset="2"/>
              <a:buChar char="-"/>
            </a:pPr>
            <a:r>
              <a:rPr lang="en-US" noProof="0" dirty="0" err="1"/>
              <a:t>inkl</a:t>
            </a:r>
            <a:r>
              <a:rPr lang="en-US" noProof="0" dirty="0"/>
              <a:t>. what data we use, </a:t>
            </a:r>
          </a:p>
          <a:p>
            <a:pPr marL="1028700" lvl="1" indent="-342900">
              <a:buFont typeface="Symbol" panose="05050102010706020507" pitchFamily="18" charset="2"/>
              <a:buChar char="-"/>
            </a:pPr>
            <a:r>
              <a:rPr lang="en-US" noProof="0" dirty="0"/>
              <a:t>the type of processing we'll perform and </a:t>
            </a:r>
          </a:p>
          <a:p>
            <a:pPr marL="1028700" lvl="1" indent="-342900">
              <a:buFont typeface="Symbol" panose="05050102010706020507" pitchFamily="18" charset="2"/>
              <a:buChar char="-"/>
            </a:pPr>
            <a:r>
              <a:rPr lang="en-US" noProof="0" dirty="0"/>
              <a:t>the form of </a:t>
            </a:r>
            <a:r>
              <a:rPr lang="en-US" noProof="0" dirty="0" err="1"/>
              <a:t>visualisation</a:t>
            </a:r>
            <a:r>
              <a:rPr lang="en-US" noProof="0" dirty="0"/>
              <a:t> we are going to create.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You will be able to work on the topic of the week,</a:t>
            </a:r>
          </a:p>
          <a:p>
            <a:pPr marL="1028700" lvl="1" indent="-342900">
              <a:buFont typeface="Symbol" panose="05050102010706020507" pitchFamily="18" charset="2"/>
              <a:buChar char="-"/>
            </a:pPr>
            <a:r>
              <a:rPr lang="en-US" noProof="0" dirty="0"/>
              <a:t>in your own speed</a:t>
            </a:r>
          </a:p>
          <a:p>
            <a:pPr marL="1028700" lvl="1" indent="-342900">
              <a:buFont typeface="Symbol" panose="05050102010706020507" pitchFamily="18" charset="2"/>
              <a:buChar char="-"/>
            </a:pPr>
            <a:r>
              <a:rPr lang="en-US" noProof="0" dirty="0"/>
              <a:t>with time to ask questions and try variants.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noProof="0" dirty="0"/>
              <a:t>It would be ideal if you go in groups</a:t>
            </a:r>
          </a:p>
          <a:p>
            <a:pPr marL="1028700" lvl="1" indent="-342900"/>
            <a:r>
              <a:rPr lang="en-US" i="1" noProof="0" dirty="0"/>
              <a:t>to do the exercises and </a:t>
            </a:r>
          </a:p>
          <a:p>
            <a:pPr marL="1028700" lvl="1" indent="-342900"/>
            <a:r>
              <a:rPr lang="en-US" i="1" noProof="0" dirty="0"/>
              <a:t>make progress together!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8A3E65-3273-BABE-9DCC-149AA447AB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69CD82-7530-4CB1-96A9-D526B921650A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50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C1730-5B34-04B6-7F7E-A7C293A1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3FC52B-3915-1983-D7D0-81B0D67C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Please register on Porta for the examination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You can register and deregister up to the day before the deadline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Deadline for the transmission of your Portfolio is (prob.) </a:t>
            </a:r>
            <a:r>
              <a:rPr lang="en-US" b="1" noProof="0" dirty="0"/>
              <a:t>March, 31, 2024</a:t>
            </a:r>
            <a:r>
              <a:rPr lang="en-US" noProof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Details for the transmission will be given at the end of the course.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Type of examination is a Portfolio, which means you will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document your learning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carry out a self-assessment and deal critically with the content of the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build and submit the portfolio as a HTML-Website</a:t>
            </a:r>
          </a:p>
          <a:p>
            <a:endParaRPr lang="en-US" noProof="0" dirty="0"/>
          </a:p>
          <a:p>
            <a:r>
              <a:rPr lang="en-US" i="1" noProof="0" dirty="0"/>
              <a:t>Portfolio can be either in English or German,</a:t>
            </a:r>
          </a:p>
          <a:p>
            <a:r>
              <a:rPr lang="en-US" i="1" noProof="0" dirty="0"/>
              <a:t>If working in groups, please have, at least, your own text.</a:t>
            </a:r>
          </a:p>
          <a:p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223BA4-D914-C3D3-7A84-6A1DECDD20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69CD82-7530-4CB1-96A9-D526B921650A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47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7113E-4CC8-6A42-4A7A-8B877947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a HTML-Portfolio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DA3E53-C681-59FB-FF82-7B656472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945091"/>
            <a:ext cx="6768751" cy="5509895"/>
          </a:xfrm>
        </p:spPr>
        <p:txBody>
          <a:bodyPr/>
          <a:lstStyle/>
          <a:p>
            <a:r>
              <a:rPr lang="en-US" dirty="0"/>
              <a:t>A very fine Portfolio presentation made in HTML using a template provided within the course.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87A55C-CEDE-CF04-6D4C-A3257C183D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69CD82-7530-4CB1-96A9-D526B921650A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7022447-6F32-4650-7302-080DEAF26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46" y="869416"/>
            <a:ext cx="4889618" cy="544007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BCBF4E3-65B1-3FDA-C557-DCA9DEC57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80" y="1772816"/>
            <a:ext cx="4294634" cy="448173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6910F37-D9A1-5A87-397A-94EB145D9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50" y="3394779"/>
            <a:ext cx="4294634" cy="31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2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00436C"/>
      </a:dk2>
      <a:lt2>
        <a:srgbClr val="E7E6E6"/>
      </a:lt2>
      <a:accent1>
        <a:srgbClr val="007AC3"/>
      </a:accent1>
      <a:accent2>
        <a:srgbClr val="7CCAAE"/>
      </a:accent2>
      <a:accent3>
        <a:srgbClr val="A5A5A5"/>
      </a:accent3>
      <a:accent4>
        <a:srgbClr val="757070"/>
      </a:accent4>
      <a:accent5>
        <a:srgbClr val="00436C"/>
      </a:accent5>
      <a:accent6>
        <a:srgbClr val="275F4B"/>
      </a:accent6>
      <a:hlink>
        <a:srgbClr val="C55A11"/>
      </a:hlink>
      <a:folHlink>
        <a:srgbClr val="C55A11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dirty="0" err="1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Microsoft Office PowerPoint</Application>
  <PresentationFormat>Breitbild</PresentationFormat>
  <Paragraphs>133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Symbol</vt:lpstr>
      <vt:lpstr>Office</vt:lpstr>
      <vt:lpstr>Geovisualization</vt:lpstr>
      <vt:lpstr>Organisational</vt:lpstr>
      <vt:lpstr>Organisational: Schedule</vt:lpstr>
      <vt:lpstr>Organisational: Software</vt:lpstr>
      <vt:lpstr>Membership on arcgis.com</vt:lpstr>
      <vt:lpstr>Conception</vt:lpstr>
      <vt:lpstr>A Typical Session</vt:lpstr>
      <vt:lpstr>Examination</vt:lpstr>
      <vt:lpstr>Example for a HTML-Portfolio</vt:lpstr>
      <vt:lpstr>Preparing yourself for the next session</vt:lpstr>
      <vt:lpstr>Structure of your "Workspace"</vt:lpstr>
    </vt:vector>
  </TitlesOfParts>
  <Company>Universität Trier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Geovisualization</dc:title>
  <dc:creator>Andreas Müller</dc:creator>
  <cp:keywords>Uni Trier</cp:keywords>
  <cp:lastModifiedBy>Andreas Müller</cp:lastModifiedBy>
  <cp:revision>71</cp:revision>
  <dcterms:created xsi:type="dcterms:W3CDTF">2021-09-21T11:18:47Z</dcterms:created>
  <dcterms:modified xsi:type="dcterms:W3CDTF">2023-10-20T11:50:29Z</dcterms:modified>
</cp:coreProperties>
</file>