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6C9-591E-41D9-A24F-7AD542749B8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AE97A-E842-43B4-B8F2-D8D3617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AE97A-E842-43B4-B8F2-D8D361796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5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6668-2598-4D70-A00C-C7267433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B5EC6-830C-4B2F-8E09-8CD123B8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8E8C-368F-4467-808C-6978A601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12AF-7D88-4CBE-9DD2-0DD72B1A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1E53-7944-4DC0-949E-25F93B09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FFAC-3F4C-452E-8753-ABE35916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C6DB-113F-4DAB-969B-FBB6C6A0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C713-C0F6-47C3-8175-58A381E1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98F3-DA58-4754-982C-9C8F5A7A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D9F1E-F552-41D9-9163-05750B6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18EFF-BD36-4840-8697-6866BBF3F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E6DB2-CA31-43B1-BB12-1F8DFEE5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4E26-AE44-4789-9862-4F0AA560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5090-0F83-4D66-AF93-8865290D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5619-562D-4F75-AEFA-1223A84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2252-F62B-46FC-9174-E7F318D7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53CE-28D0-469D-ADEF-D1D922B2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5BCF-EBF6-4C21-9A3B-A516EDE4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4535-8C73-41E1-88B1-B5A14544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EF97-4C5F-48D6-A0E9-5D18367D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28AF-3239-4403-A152-17B1CD59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74BA-10D1-4DF5-BAF1-903BE810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2EA3-3704-44F0-82A2-007ACAB1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9887-372B-40CC-A329-7333E2B1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E86D-9F65-49BB-9258-56D7FDE3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0EA4-A4AC-4895-85C2-8A3BA15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1258-41C6-4C08-9995-230A5884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B9C87-1D20-4297-A143-65FB0B84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0F66-B7B3-4371-9423-D39831C0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7FA11-5004-4873-9ADC-80FAF2C7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593B-7DA0-42B9-BF06-AB6B5AA8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A881-51AA-4105-AF4C-6199211C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FD3F9-ACDD-4319-84FE-E6AF64AE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04A0B-8091-48FA-A2DE-3A0B17FFC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FF3AD-F2C7-4D98-AB5F-4DE85299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C02C6-8F40-4F61-A229-362D47E1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A9D4E-8B55-4BDB-B986-B4252EFF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387F4-7C33-4B4C-872E-2814D9B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0EEAD-4D77-41C8-B54D-481FC7F7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C79D-C464-44CA-B6BD-CD5E9C3B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C51DF-342F-4293-BC8F-5DB3CD30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A054-34D2-4C70-B637-E0370CF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22331-C405-49C9-8144-77CE5CC3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4C98D-3F38-4F09-9C31-5D38E2B5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E6096-A6A2-4A74-BEAB-18AD0876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01681-982C-4155-9F7E-A0CE5FA6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FA35-CF93-448C-8EF0-6BD91018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E012-2C35-4DD5-9D3B-970ECC08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14117-E8CA-4C59-83F5-83E9CB263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989B3-82ED-4823-B0B1-B393C39A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59CDC-4EEC-49D0-958C-4A896DF5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F450-DC01-4A97-976A-78274ABD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6DDE-404D-46BA-A7AB-C52232C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19028-99DA-4F5F-AF22-29AB0CEB3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A4928-2585-43B4-B58D-F94BDEEA2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E037B-CD6C-4013-8138-6F7DDDFB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9731-B4E7-4C0E-A373-C5B2BE7E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CE026-94D0-49F7-BC25-AA38D20B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F370E-5371-445B-93FD-3E9A34D5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7D1F-666D-4661-AEDC-7A0E2EFF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944F-8D9F-4A47-B09D-48A3F545E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46E9-6A8C-4D4C-B73A-4244FE2D9C2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D008-543C-4E15-B362-FC4608ECC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D896-C272-44F4-A023-3B158325C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8620-C509-427C-880A-2718A20D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DD3131F-7017-4F01-8D48-25F03BB3B3E7}"/>
              </a:ext>
            </a:extLst>
          </p:cNvPr>
          <p:cNvSpPr txBox="1">
            <a:spLocks/>
          </p:cNvSpPr>
          <p:nvPr/>
        </p:nvSpPr>
        <p:spPr>
          <a:xfrm>
            <a:off x="4013379" y="244734"/>
            <a:ext cx="4165242" cy="632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1Tx- 2Rx Design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55BE9F-D23F-4C8E-ABFB-2E3D8CBE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0" y="3492623"/>
            <a:ext cx="3996626" cy="2585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1F066-DD6F-4D28-8A82-2370D5E15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06" y="3492623"/>
            <a:ext cx="3889093" cy="2949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5D425FC-1CE4-42D2-9111-9808D1F3B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057312"/>
                  </p:ext>
                </p:extLst>
              </p:nvPr>
            </p:nvGraphicFramePr>
            <p:xfrm>
              <a:off x="970037" y="1586277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684562587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287193853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169231711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330037958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1421562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1754294950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102469643"/>
                        </a:ext>
                      </a:extLst>
                    </a:gridCol>
                  </a:tblGrid>
                  <a:tr h="3545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497599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676422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2536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5D425FC-1CE4-42D2-9111-9808D1F3B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057312"/>
                  </p:ext>
                </p:extLst>
              </p:nvPr>
            </p:nvGraphicFramePr>
            <p:xfrm>
              <a:off x="970037" y="1586277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684562587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287193853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169231711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330037958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1421562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1754294950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102469643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18" t="-1563" r="-494819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000" t="-1563" r="-377500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563" r="-283249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808" t="-1563" r="-192216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0647" t="-1563" r="-995" b="-2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497599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106557" r="-4948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000" t="-106557" r="-377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6557" r="-2832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808" t="-106557" r="-19221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676422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18" t="-203226" r="-49481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7000" t="-203226" r="-3775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200000" t="-203226" r="-28324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5808" t="-203226" r="-19221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2536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7AAB8-906E-48CB-AF19-8C42AAE71014}"/>
                  </a:ext>
                </a:extLst>
              </p:cNvPr>
              <p:cNvSpPr txBox="1"/>
              <p:nvPr/>
            </p:nvSpPr>
            <p:spPr>
              <a:xfrm>
                <a:off x="8611599" y="662472"/>
                <a:ext cx="3228392" cy="635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We can </a:t>
                </a:r>
                <a:r>
                  <a:rPr lang="tr-TR" dirty="0" err="1"/>
                  <a:t>convert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1Tx-2Rx </a:t>
                </a:r>
                <a:r>
                  <a:rPr lang="tr-TR" dirty="0" err="1"/>
                  <a:t>system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‘mesh’ </a:t>
                </a:r>
                <a:r>
                  <a:rPr lang="tr-TR" dirty="0" err="1"/>
                  <a:t>equation</a:t>
                </a:r>
                <a:r>
                  <a:rPr lang="tr-TR" dirty="0"/>
                  <a:t>.</a:t>
                </a:r>
              </a:p>
              <a:p>
                <a:r>
                  <a:rPr lang="tr-TR" dirty="0" err="1"/>
                  <a:t>The</a:t>
                </a:r>
                <a:r>
                  <a:rPr lang="tr-TR" dirty="0"/>
                  <a:t> mesh </a:t>
                </a:r>
                <a:r>
                  <a:rPr lang="tr-TR" dirty="0" err="1"/>
                  <a:t>currents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.</a:t>
                </a:r>
              </a:p>
              <a:p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ignore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parasitic</a:t>
                </a:r>
                <a:r>
                  <a:rPr lang="tr-TR" dirty="0"/>
                  <a:t>  </a:t>
                </a:r>
                <a:r>
                  <a:rPr lang="tr-TR" dirty="0" err="1"/>
                  <a:t>resistance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inductor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resistance</a:t>
                </a:r>
                <a:r>
                  <a:rPr lang="tr-TR" dirty="0"/>
                  <a:t>.</a:t>
                </a:r>
              </a:p>
              <a:p>
                <a:r>
                  <a:rPr lang="tr-TR" dirty="0" err="1"/>
                  <a:t>Diagonal</a:t>
                </a:r>
                <a:r>
                  <a:rPr lang="tr-TR" dirty="0"/>
                  <a:t> </a:t>
                </a:r>
                <a:r>
                  <a:rPr lang="tr-TR" dirty="0" err="1"/>
                  <a:t>components</a:t>
                </a:r>
                <a:r>
                  <a:rPr lang="tr-TR" dirty="0"/>
                  <a:t> </a:t>
                </a:r>
                <a:r>
                  <a:rPr lang="tr-TR" dirty="0" err="1"/>
                  <a:t>include</a:t>
                </a:r>
                <a:r>
                  <a:rPr lang="tr-TR" dirty="0"/>
                  <a:t> </a:t>
                </a:r>
                <a:r>
                  <a:rPr lang="tr-TR" dirty="0" err="1"/>
                  <a:t>resonance</a:t>
                </a:r>
                <a:r>
                  <a:rPr lang="tr-TR" dirty="0"/>
                  <a:t> tank(</a:t>
                </a:r>
                <a:r>
                  <a:rPr lang="tr-TR" dirty="0" err="1"/>
                  <a:t>resonance</a:t>
                </a:r>
                <a:r>
                  <a:rPr lang="tr-TR" dirty="0"/>
                  <a:t> </a:t>
                </a: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inductor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load</a:t>
                </a:r>
                <a:r>
                  <a:rPr lang="tr-TR" dirty="0"/>
                  <a:t> </a:t>
                </a:r>
                <a:r>
                  <a:rPr lang="tr-TR" dirty="0" err="1"/>
                  <a:t>resistance</a:t>
                </a:r>
                <a:r>
                  <a:rPr lang="tr-TR" dirty="0"/>
                  <a:t>) .</a:t>
                </a:r>
              </a:p>
              <a:p>
                <a:endParaRPr lang="tr-TR" dirty="0"/>
              </a:p>
              <a:p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determine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Cp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Cs </a:t>
                </a:r>
                <a:r>
                  <a:rPr lang="tr-TR" dirty="0" err="1"/>
                  <a:t>values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</a:t>
                </a:r>
                <a:r>
                  <a:rPr lang="tr-TR" dirty="0" err="1"/>
                  <a:t>desinging</a:t>
                </a:r>
                <a:r>
                  <a:rPr lang="tr-TR" dirty="0"/>
                  <a:t> 1Tx-1Rx </a:t>
                </a:r>
                <a:r>
                  <a:rPr lang="tr-TR" dirty="0" err="1"/>
                  <a:t>system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150kHz </a:t>
                </a:r>
                <a:r>
                  <a:rPr lang="tr-TR" dirty="0" err="1"/>
                  <a:t>resonance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. 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is </a:t>
                </a:r>
                <a:r>
                  <a:rPr lang="tr-TR" dirty="0" err="1"/>
                  <a:t>named</a:t>
                </a:r>
                <a:r>
                  <a:rPr lang="tr-TR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tr-TR" dirty="0"/>
                  <a:t> in </a:t>
                </a:r>
                <a:r>
                  <a:rPr lang="tr-TR" dirty="0" err="1"/>
                  <a:t>radian</a:t>
                </a:r>
                <a:r>
                  <a:rPr lang="tr-TR" dirty="0"/>
                  <a:t>.  </a:t>
                </a:r>
                <a:r>
                  <a:rPr lang="tr-TR" dirty="0" err="1"/>
                  <a:t>Also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determine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Quality</a:t>
                </a:r>
                <a:r>
                  <a:rPr lang="tr-TR" dirty="0"/>
                  <a:t> </a:t>
                </a:r>
                <a:r>
                  <a:rPr lang="tr-TR" dirty="0" err="1"/>
                  <a:t>factor</a:t>
                </a:r>
                <a:r>
                  <a:rPr lang="tr-TR" dirty="0"/>
                  <a:t> in 150kHz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tr-TR" dirty="0"/>
              </a:p>
              <a:p>
                <a:r>
                  <a:rPr lang="tr-TR" dirty="0"/>
                  <a:t> </a:t>
                </a:r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97AAB8-906E-48CB-AF19-8C42AAE71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599" y="662472"/>
                <a:ext cx="3228392" cy="6356868"/>
              </a:xfrm>
              <a:prstGeom prst="rect">
                <a:avLst/>
              </a:prstGeom>
              <a:blipFill>
                <a:blip r:embed="rId5"/>
                <a:stretch>
                  <a:fillRect l="-1701" t="-576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0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5FF7AA-EE38-4256-9485-DB997720D1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292744"/>
                  </p:ext>
                </p:extLst>
              </p:nvPr>
            </p:nvGraphicFramePr>
            <p:xfrm>
              <a:off x="611494" y="201769"/>
              <a:ext cx="7895254" cy="3146555"/>
            </p:xfrm>
            <a:graphic>
              <a:graphicData uri="http://schemas.openxmlformats.org/drawingml/2006/table">
                <a:tbl>
                  <a:tblPr/>
                  <a:tblGrid>
                    <a:gridCol w="1258417">
                      <a:extLst>
                        <a:ext uri="{9D8B030D-6E8A-4147-A177-3AD203B41FA5}">
                          <a16:colId xmlns:a16="http://schemas.microsoft.com/office/drawing/2014/main" val="3904296683"/>
                        </a:ext>
                      </a:extLst>
                    </a:gridCol>
                    <a:gridCol w="2549417">
                      <a:extLst>
                        <a:ext uri="{9D8B030D-6E8A-4147-A177-3AD203B41FA5}">
                          <a16:colId xmlns:a16="http://schemas.microsoft.com/office/drawing/2014/main" val="2052758397"/>
                        </a:ext>
                      </a:extLst>
                    </a:gridCol>
                    <a:gridCol w="2501216">
                      <a:extLst>
                        <a:ext uri="{9D8B030D-6E8A-4147-A177-3AD203B41FA5}">
                          <a16:colId xmlns:a16="http://schemas.microsoft.com/office/drawing/2014/main" val="2866863443"/>
                        </a:ext>
                      </a:extLst>
                    </a:gridCol>
                    <a:gridCol w="1586204">
                      <a:extLst>
                        <a:ext uri="{9D8B030D-6E8A-4147-A177-3AD203B41FA5}">
                          <a16:colId xmlns:a16="http://schemas.microsoft.com/office/drawing/2014/main" val="4277541749"/>
                        </a:ext>
                      </a:extLst>
                    </a:gridCol>
                  </a:tblGrid>
                  <a:tr h="1207153">
                    <a:tc>
                      <a:txBody>
                        <a:bodyPr/>
                        <a:lstStyle/>
                        <a:p>
                          <a:pPr algn="ctr"/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1266266"/>
                      </a:ext>
                    </a:extLst>
                  </a:tr>
                  <a:tr h="951723">
                    <a:tc>
                      <a:txBody>
                        <a:bodyPr/>
                        <a:lstStyle/>
                        <a:p>
                          <a:pPr algn="ctr"/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i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537943"/>
                      </a:ext>
                    </a:extLst>
                  </a:tr>
                  <a:tr h="951723">
                    <a:tc>
                      <a:txBody>
                        <a:bodyPr/>
                        <a:lstStyle/>
                        <a:p>
                          <a:pPr algn="ctr"/>
                          <a:endParaRPr lang="tr-T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  <m:sup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5490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5FF7AA-EE38-4256-9485-DB997720D1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292744"/>
                  </p:ext>
                </p:extLst>
              </p:nvPr>
            </p:nvGraphicFramePr>
            <p:xfrm>
              <a:off x="611494" y="201769"/>
              <a:ext cx="7895254" cy="3146555"/>
            </p:xfrm>
            <a:graphic>
              <a:graphicData uri="http://schemas.openxmlformats.org/drawingml/2006/table">
                <a:tbl>
                  <a:tblPr/>
                  <a:tblGrid>
                    <a:gridCol w="1258417">
                      <a:extLst>
                        <a:ext uri="{9D8B030D-6E8A-4147-A177-3AD203B41FA5}">
                          <a16:colId xmlns:a16="http://schemas.microsoft.com/office/drawing/2014/main" val="3904296683"/>
                        </a:ext>
                      </a:extLst>
                    </a:gridCol>
                    <a:gridCol w="2549417">
                      <a:extLst>
                        <a:ext uri="{9D8B030D-6E8A-4147-A177-3AD203B41FA5}">
                          <a16:colId xmlns:a16="http://schemas.microsoft.com/office/drawing/2014/main" val="2052758397"/>
                        </a:ext>
                      </a:extLst>
                    </a:gridCol>
                    <a:gridCol w="2501216">
                      <a:extLst>
                        <a:ext uri="{9D8B030D-6E8A-4147-A177-3AD203B41FA5}">
                          <a16:colId xmlns:a16="http://schemas.microsoft.com/office/drawing/2014/main" val="2866863443"/>
                        </a:ext>
                      </a:extLst>
                    </a:gridCol>
                    <a:gridCol w="1586204">
                      <a:extLst>
                        <a:ext uri="{9D8B030D-6E8A-4147-A177-3AD203B41FA5}">
                          <a16:colId xmlns:a16="http://schemas.microsoft.com/office/drawing/2014/main" val="4277541749"/>
                        </a:ext>
                      </a:extLst>
                    </a:gridCol>
                  </a:tblGrid>
                  <a:tr h="1207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3" t="-505" r="-527053" b="-16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1" t="-505" r="-161005" b="-16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311" t="-505" r="-63747" b="-16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46" t="-505" r="-769" b="-16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266266"/>
                      </a:ext>
                    </a:extLst>
                  </a:tr>
                  <a:tr h="9876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3" t="-122086" r="-527053" b="-96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1" t="-122086" r="-161005" b="-96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311" t="-122086" r="-63747" b="-96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46" t="-122086" r="-769" b="-969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6537943"/>
                      </a:ext>
                    </a:extLst>
                  </a:tr>
                  <a:tr h="9517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3" t="-232051" r="-527053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1" t="-232051" r="-161005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311" t="-232051" r="-63747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46" t="-232051" r="-769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549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25C3F36-DD15-43CF-A777-873625DE7DD7}"/>
              </a:ext>
            </a:extLst>
          </p:cNvPr>
          <p:cNvSpPr txBox="1"/>
          <p:nvPr/>
        </p:nvSpPr>
        <p:spPr>
          <a:xfrm>
            <a:off x="8836088" y="485981"/>
            <a:ext cx="32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Primar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self </a:t>
            </a:r>
            <a:r>
              <a:rPr lang="tr-TR" dirty="0" err="1"/>
              <a:t>impedances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derived</a:t>
            </a:r>
            <a:r>
              <a:rPr lang="tr-TR" dirty="0"/>
              <a:t> as </a:t>
            </a:r>
            <a:r>
              <a:rPr lang="tr-TR" dirty="0" err="1"/>
              <a:t>right</a:t>
            </a:r>
            <a:r>
              <a:rPr lang="tr-T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7B458-1102-4646-9FE2-7182E5424C63}"/>
              </a:ext>
            </a:extLst>
          </p:cNvPr>
          <p:cNvSpPr txBox="1"/>
          <p:nvPr/>
        </p:nvSpPr>
        <p:spPr>
          <a:xfrm>
            <a:off x="901835" y="3704156"/>
            <a:ext cx="9806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First of </a:t>
            </a:r>
            <a:r>
              <a:rPr lang="tr-TR" dirty="0" err="1"/>
              <a:t>all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formulation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a </a:t>
            </a:r>
            <a:r>
              <a:rPr lang="tr-TR" dirty="0" err="1"/>
              <a:t>inverse</a:t>
            </a:r>
            <a:r>
              <a:rPr lang="tr-TR" dirty="0"/>
              <a:t> of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multiplying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AA834-E925-4356-9E28-E6B2B7A3F528}"/>
                  </a:ext>
                </a:extLst>
              </p:cNvPr>
              <p:cNvSpPr txBox="1"/>
              <p:nvPr/>
            </p:nvSpPr>
            <p:spPr>
              <a:xfrm>
                <a:off x="5135194" y="4762875"/>
                <a:ext cx="98257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p>
                          <m:r>
                            <a:rPr lang="tr-T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AA834-E925-4356-9E28-E6B2B7A3F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194" y="4762875"/>
                <a:ext cx="982577" cy="283219"/>
              </a:xfrm>
              <a:prstGeom prst="rect">
                <a:avLst/>
              </a:prstGeom>
              <a:blipFill>
                <a:blip r:embed="rId3"/>
                <a:stretch>
                  <a:fillRect l="-3704" t="-4255" r="-432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1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26FB-3679-4D17-B46D-EE079D61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780"/>
            <a:ext cx="10515600" cy="998473"/>
          </a:xfrm>
        </p:spPr>
        <p:txBody>
          <a:bodyPr/>
          <a:lstStyle/>
          <a:p>
            <a:r>
              <a:rPr lang="tr-TR" dirty="0" err="1"/>
              <a:t>Take</a:t>
            </a:r>
            <a:r>
              <a:rPr lang="tr-TR" dirty="0"/>
              <a:t> a </a:t>
            </a:r>
            <a:r>
              <a:rPr lang="tr-TR" dirty="0" err="1"/>
              <a:t>inverse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 </a:t>
            </a:r>
            <a:r>
              <a:rPr lang="tr-TR" dirty="0" err="1"/>
              <a:t>adjoint</a:t>
            </a:r>
            <a:r>
              <a:rPr lang="tr-TR" dirty="0"/>
              <a:t> </a:t>
            </a:r>
            <a:r>
              <a:rPr lang="tr-TR" dirty="0" err="1"/>
              <a:t>matrices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DF4C0-5B2B-4D65-8314-15FFCAC8B97A}"/>
              </a:ext>
            </a:extLst>
          </p:cNvPr>
          <p:cNvSpPr txBox="1"/>
          <p:nvPr/>
        </p:nvSpPr>
        <p:spPr>
          <a:xfrm>
            <a:off x="1315616" y="1763486"/>
            <a:ext cx="836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inverse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needed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0878BE8-D5E6-4027-BE29-8E8113674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524867"/>
                  </p:ext>
                </p:extLst>
              </p:nvPr>
            </p:nvGraphicFramePr>
            <p:xfrm>
              <a:off x="1761931" y="3314767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120867981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126205751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417078686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4237865570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3841640455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3710273251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1542503544"/>
                        </a:ext>
                      </a:extLst>
                    </a:gridCol>
                  </a:tblGrid>
                  <a:tr h="3545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4146595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8544595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66044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0878BE8-D5E6-4027-BE29-8E8113674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524867"/>
                  </p:ext>
                </p:extLst>
              </p:nvPr>
            </p:nvGraphicFramePr>
            <p:xfrm>
              <a:off x="1761931" y="3314767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120867981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126205751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417078686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4237865570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3841640455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3710273251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1542503544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36" t="-1563" r="-49481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500" t="-1563" r="-3775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31" t="-1563" r="-28520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407" t="-1563" r="-192216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647" t="-1563" r="-1493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4146595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6" t="-106557" r="-49481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500" t="-106557" r="-3775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31" t="-106557" r="-28520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407" t="-106557" r="-19221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647" t="-106557" r="-149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544595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36" t="-203226" r="-4948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7500" t="-203226" r="-37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01531" t="-203226" r="-28520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96407" t="-203226" r="-19221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70647" t="-203226" r="-1493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6044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37CD0-23FE-4AD0-B269-5080E3115DB2}"/>
                  </a:ext>
                </a:extLst>
              </p:cNvPr>
              <p:cNvSpPr txBox="1"/>
              <p:nvPr/>
            </p:nvSpPr>
            <p:spPr>
              <a:xfrm>
                <a:off x="1486677" y="5144277"/>
                <a:ext cx="8369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err="1"/>
                  <a:t>Firstly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take</a:t>
                </a:r>
                <a:r>
                  <a:rPr lang="tr-TR" dirty="0"/>
                  <a:t> a determinant of </a:t>
                </a:r>
                <a14:m>
                  <m:oMath xmlns:m="http://schemas.openxmlformats.org/officeDocument/2006/math">
                    <m:r>
                      <a:rPr lang="tr-TR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matrices</a:t>
                </a:r>
                <a:r>
                  <a:rPr lang="tr-TR" dirty="0"/>
                  <a:t> 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after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find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sirst</a:t>
                </a:r>
                <a:r>
                  <a:rPr lang="tr-TR" dirty="0"/>
                  <a:t> </a:t>
                </a:r>
                <a:r>
                  <a:rPr lang="tr-TR" dirty="0" err="1"/>
                  <a:t>column</a:t>
                </a:r>
                <a:r>
                  <a:rPr lang="tr-TR" dirty="0"/>
                  <a:t> of </a:t>
                </a:r>
                <a:r>
                  <a:rPr lang="tr-TR" dirty="0" err="1"/>
                  <a:t>inverse</a:t>
                </a:r>
                <a:r>
                  <a:rPr lang="tr-TR" dirty="0"/>
                  <a:t> of Z </a:t>
                </a:r>
                <a:r>
                  <a:rPr lang="tr-TR" dirty="0" err="1"/>
                  <a:t>matrices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</a:t>
                </a:r>
                <a:r>
                  <a:rPr lang="tr-TR" dirty="0" err="1"/>
                  <a:t>using</a:t>
                </a:r>
                <a:r>
                  <a:rPr lang="tr-TR" dirty="0"/>
                  <a:t> </a:t>
                </a:r>
                <a:r>
                  <a:rPr lang="tr-TR" dirty="0" err="1"/>
                  <a:t>matrix</a:t>
                </a:r>
                <a:r>
                  <a:rPr lang="tr-TR" dirty="0"/>
                  <a:t> of </a:t>
                </a:r>
                <a:r>
                  <a:rPr lang="tr-TR" dirty="0" err="1"/>
                  <a:t>minors</a:t>
                </a:r>
                <a:r>
                  <a:rPr lang="tr-TR" dirty="0"/>
                  <a:t>, </a:t>
                </a:r>
                <a:r>
                  <a:rPr lang="tr-TR" dirty="0" err="1"/>
                  <a:t>matrix</a:t>
                </a:r>
                <a:r>
                  <a:rPr lang="tr-TR" dirty="0"/>
                  <a:t> of </a:t>
                </a:r>
                <a:r>
                  <a:rPr lang="tr-TR" dirty="0" err="1"/>
                  <a:t>cofactorsi</a:t>
                </a:r>
                <a:r>
                  <a:rPr lang="tr-TR" dirty="0"/>
                  <a:t> </a:t>
                </a:r>
                <a:r>
                  <a:rPr lang="tr-TR" dirty="0" err="1"/>
                  <a:t>matrix</a:t>
                </a:r>
                <a:r>
                  <a:rPr lang="tr-TR" dirty="0"/>
                  <a:t> of </a:t>
                </a:r>
                <a:r>
                  <a:rPr lang="tr-TR" dirty="0" err="1"/>
                  <a:t>adjoint</a:t>
                </a:r>
                <a:r>
                  <a:rPr lang="tr-TR" dirty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37CD0-23FE-4AD0-B269-5080E3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77" y="5144277"/>
                <a:ext cx="8369560" cy="646331"/>
              </a:xfrm>
              <a:prstGeom prst="rect">
                <a:avLst/>
              </a:prstGeom>
              <a:blipFill>
                <a:blip r:embed="rId3"/>
                <a:stretch>
                  <a:fillRect l="-65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3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38BC7F-F27A-420C-934F-47041AB5653F}"/>
                  </a:ext>
                </a:extLst>
              </p:cNvPr>
              <p:cNvSpPr txBox="1"/>
              <p:nvPr/>
            </p:nvSpPr>
            <p:spPr>
              <a:xfrm>
                <a:off x="410547" y="2802994"/>
                <a:ext cx="11781453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tr-TR" dirty="0"/>
                  <a:t>(-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-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) -(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)(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-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) + 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) )(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dirty="0" smtClean="0"/>
                          <m:t>-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))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38BC7F-F27A-420C-934F-47041AB5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2802994"/>
                <a:ext cx="11781453" cy="298415"/>
              </a:xfrm>
              <a:prstGeom prst="rect">
                <a:avLst/>
              </a:prstGeom>
              <a:blipFill>
                <a:blip r:embed="rId3"/>
                <a:stretch>
                  <a:fillRect l="-724" t="-2449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3A1BB2-7E7E-42E0-A3A1-D40E3190A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396019"/>
                  </p:ext>
                </p:extLst>
              </p:nvPr>
            </p:nvGraphicFramePr>
            <p:xfrm>
              <a:off x="1445898" y="629565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684562587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287193853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169231711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330037958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1421562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1754294950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102469643"/>
                        </a:ext>
                      </a:extLst>
                    </a:gridCol>
                  </a:tblGrid>
                  <a:tr h="33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497599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676422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2536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D3A1BB2-7E7E-42E0-A3A1-D40E3190A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396019"/>
                  </p:ext>
                </p:extLst>
              </p:nvPr>
            </p:nvGraphicFramePr>
            <p:xfrm>
              <a:off x="1445898" y="629565"/>
              <a:ext cx="6979298" cy="1133417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684562587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2871938533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169231711"/>
                        </a:ext>
                      </a:extLst>
                    </a:gridCol>
                    <a:gridCol w="430541">
                      <a:extLst>
                        <a:ext uri="{9D8B030D-6E8A-4147-A177-3AD203B41FA5}">
                          <a16:colId xmlns:a16="http://schemas.microsoft.com/office/drawing/2014/main" val="2330037958"/>
                        </a:ext>
                      </a:extLst>
                    </a:gridCol>
                    <a:gridCol w="1017036">
                      <a:extLst>
                        <a:ext uri="{9D8B030D-6E8A-4147-A177-3AD203B41FA5}">
                          <a16:colId xmlns:a16="http://schemas.microsoft.com/office/drawing/2014/main" val="2051421562"/>
                        </a:ext>
                      </a:extLst>
                    </a:gridCol>
                    <a:gridCol w="718457">
                      <a:extLst>
                        <a:ext uri="{9D8B030D-6E8A-4147-A177-3AD203B41FA5}">
                          <a16:colId xmlns:a16="http://schemas.microsoft.com/office/drawing/2014/main" val="1754294950"/>
                        </a:ext>
                      </a:extLst>
                    </a:gridCol>
                    <a:gridCol w="1222311">
                      <a:extLst>
                        <a:ext uri="{9D8B030D-6E8A-4147-A177-3AD203B41FA5}">
                          <a16:colId xmlns:a16="http://schemas.microsoft.com/office/drawing/2014/main" val="3102469643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18" t="-1563" r="-494819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000" t="-1563" r="-377500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563" r="-283249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808" t="-1563" r="-192216" b="-2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0647" t="-1563" r="-995" b="-21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497599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8" t="-106557" r="-4948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000" t="-106557" r="-377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6557" r="-2832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5808" t="-106557" r="-19221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 =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676422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518" t="-203226" r="-49481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7000" t="-203226" r="-3775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200000" t="-203226" r="-28324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5808" t="-203226" r="-19221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2536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4AB22D-4EE2-49FD-9998-0AD8F2320EED}"/>
              </a:ext>
            </a:extLst>
          </p:cNvPr>
          <p:cNvSpPr txBox="1"/>
          <p:nvPr/>
        </p:nvSpPr>
        <p:spPr>
          <a:xfrm>
            <a:off x="2127380" y="2121556"/>
            <a:ext cx="776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2-by-2 </a:t>
            </a:r>
            <a:r>
              <a:rPr lang="tr-TR" dirty="0" err="1"/>
              <a:t>matrices</a:t>
            </a:r>
            <a:r>
              <a:rPr lang="tr-TR" dirty="0"/>
              <a:t> </a:t>
            </a:r>
            <a:r>
              <a:rPr lang="tr-TR" dirty="0" err="1"/>
              <a:t>determinants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7B56-9326-455A-81B0-04E7D9E01011}"/>
                  </a:ext>
                </a:extLst>
              </p:cNvPr>
              <p:cNvSpPr/>
              <p:nvPr/>
            </p:nvSpPr>
            <p:spPr>
              <a:xfrm>
                <a:off x="1265853" y="3356290"/>
                <a:ext cx="7738188" cy="400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7B56-9326-455A-81B0-04E7D9E01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53" y="3356290"/>
                <a:ext cx="7738188" cy="400302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90B653-29BC-4CB8-A214-B5BF9DA3D0D8}"/>
                  </a:ext>
                </a:extLst>
              </p:cNvPr>
              <p:cNvSpPr/>
              <p:nvPr/>
            </p:nvSpPr>
            <p:spPr>
              <a:xfrm>
                <a:off x="2892914" y="4324860"/>
                <a:ext cx="46950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We </a:t>
                </a:r>
                <a:r>
                  <a:rPr lang="tr-TR" dirty="0" err="1"/>
                  <a:t>take</a:t>
                </a:r>
                <a:r>
                  <a:rPr lang="tr-T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named</a:t>
                </a:r>
                <a:r>
                  <a:rPr lang="tr-TR" dirty="0"/>
                  <a:t> as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b="0" dirty="0"/>
              </a:p>
              <a:p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also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equal</a:t>
                </a:r>
                <a:r>
                  <a:rPr lang="tr-TR" dirty="0"/>
                  <a:t>, </a:t>
                </a:r>
                <a:r>
                  <a:rPr lang="tr-TR" dirty="0" err="1"/>
                  <a:t>named</a:t>
                </a:r>
                <a:r>
                  <a:rPr lang="tr-TR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90B653-29BC-4CB8-A214-B5BF9DA3D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914" y="4324860"/>
                <a:ext cx="4695003" cy="646331"/>
              </a:xfrm>
              <a:prstGeom prst="rect">
                <a:avLst/>
              </a:prstGeom>
              <a:blipFill>
                <a:blip r:embed="rId6"/>
                <a:stretch>
                  <a:fillRect l="-116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6CAE23-6D00-4763-BBE9-3001BA9A707F}"/>
                  </a:ext>
                </a:extLst>
              </p:cNvPr>
              <p:cNvSpPr/>
              <p:nvPr/>
            </p:nvSpPr>
            <p:spPr>
              <a:xfrm>
                <a:off x="3044599" y="5303209"/>
                <a:ext cx="4180695" cy="3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6CAE23-6D00-4763-BBE9-3001BA9A7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99" y="5303209"/>
                <a:ext cx="4180695" cy="396262"/>
              </a:xfrm>
              <a:prstGeom prst="rect">
                <a:avLst/>
              </a:prstGeom>
              <a:blipFill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01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16B04BE-A4B1-4DA5-A7AF-8EC3D2274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085110"/>
                  </p:ext>
                </p:extLst>
              </p:nvPr>
            </p:nvGraphicFramePr>
            <p:xfrm>
              <a:off x="632926" y="575323"/>
              <a:ext cx="3590953" cy="1112208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393544210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1286296869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637710583"/>
                        </a:ext>
                      </a:extLst>
                    </a:gridCol>
                  </a:tblGrid>
                  <a:tr h="33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953628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7942878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1806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16B04BE-A4B1-4DA5-A7AF-8EC3D2274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085110"/>
                  </p:ext>
                </p:extLst>
              </p:nvPr>
            </p:nvGraphicFramePr>
            <p:xfrm>
              <a:off x="632926" y="575323"/>
              <a:ext cx="3590953" cy="1112208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393544210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1286296869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26377105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18" t="-1667" r="-206736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000" t="-1667" r="-995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67" r="-1015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953628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8" t="-98387" r="-20673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000" t="-98387" r="-995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8387" r="-1015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942878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18" t="-201639" r="-20673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7000" t="-201639" r="-99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00000" t="-201639" r="-101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806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FF69A3E-BD18-4EA3-8548-5B81A5680D44}"/>
              </a:ext>
            </a:extLst>
          </p:cNvPr>
          <p:cNvSpPr txBox="1"/>
          <p:nvPr/>
        </p:nvSpPr>
        <p:spPr>
          <a:xfrm>
            <a:off x="5299788" y="354563"/>
            <a:ext cx="557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of  </a:t>
            </a:r>
            <a:r>
              <a:rPr lang="tr-TR" dirty="0" err="1"/>
              <a:t>matrix</a:t>
            </a:r>
            <a:r>
              <a:rPr lang="tr-TR" dirty="0"/>
              <a:t> of </a:t>
            </a:r>
            <a:r>
              <a:rPr lang="tr-TR" dirty="0" err="1"/>
              <a:t>minors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43232F-03CD-4FE9-B438-3D96F984AF39}"/>
                  </a:ext>
                </a:extLst>
              </p:cNvPr>
              <p:cNvSpPr txBox="1"/>
              <p:nvPr/>
            </p:nvSpPr>
            <p:spPr>
              <a:xfrm>
                <a:off x="850878" y="2355979"/>
                <a:ext cx="4448910" cy="3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43232F-03CD-4FE9-B438-3D96F984A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78" y="2355979"/>
                <a:ext cx="4448910" cy="303929"/>
              </a:xfrm>
              <a:prstGeom prst="rect">
                <a:avLst/>
              </a:prstGeom>
              <a:blipFill>
                <a:blip r:embed="rId3"/>
                <a:stretch>
                  <a:fillRect l="-274" r="-13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3809D-38CA-4F98-A70F-24E53E900E08}"/>
                  </a:ext>
                </a:extLst>
              </p:cNvPr>
              <p:cNvSpPr txBox="1"/>
              <p:nvPr/>
            </p:nvSpPr>
            <p:spPr>
              <a:xfrm>
                <a:off x="739693" y="2806179"/>
                <a:ext cx="6475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33809D-38CA-4F98-A70F-24E53E900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3" y="2806179"/>
                <a:ext cx="6475106" cy="276999"/>
              </a:xfrm>
              <a:prstGeom prst="rect">
                <a:avLst/>
              </a:prstGeom>
              <a:blipFill>
                <a:blip r:embed="rId4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F4FC3E-C2EA-4A9A-BBE3-3B46B69C8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803595"/>
                  </p:ext>
                </p:extLst>
              </p:nvPr>
            </p:nvGraphicFramePr>
            <p:xfrm>
              <a:off x="931506" y="4157222"/>
              <a:ext cx="3590953" cy="1123905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73528155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3512363631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793331692"/>
                        </a:ext>
                      </a:extLst>
                    </a:gridCol>
                  </a:tblGrid>
                  <a:tr h="33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b="0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3379000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161903"/>
                      </a:ext>
                    </a:extLst>
                  </a:tr>
                  <a:tr h="3849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485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F4FC3E-C2EA-4A9A-BBE3-3B46B69C8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803595"/>
                  </p:ext>
                </p:extLst>
              </p:nvPr>
            </p:nvGraphicFramePr>
            <p:xfrm>
              <a:off x="931506" y="4157222"/>
              <a:ext cx="3590953" cy="1123905"/>
            </p:xfrm>
            <a:graphic>
              <a:graphicData uri="http://schemas.openxmlformats.org/drawingml/2006/table">
                <a:tbl>
                  <a:tblPr/>
                  <a:tblGrid>
                    <a:gridCol w="1175657">
                      <a:extLst>
                        <a:ext uri="{9D8B030D-6E8A-4147-A177-3AD203B41FA5}">
                          <a16:colId xmlns:a16="http://schemas.microsoft.com/office/drawing/2014/main" val="1735281555"/>
                        </a:ext>
                      </a:extLst>
                    </a:gridCol>
                    <a:gridCol w="1218311">
                      <a:extLst>
                        <a:ext uri="{9D8B030D-6E8A-4147-A177-3AD203B41FA5}">
                          <a16:colId xmlns:a16="http://schemas.microsoft.com/office/drawing/2014/main" val="3512363631"/>
                        </a:ext>
                      </a:extLst>
                    </a:gridCol>
                    <a:gridCol w="1196985">
                      <a:extLst>
                        <a:ext uri="{9D8B030D-6E8A-4147-A177-3AD203B41FA5}">
                          <a16:colId xmlns:a16="http://schemas.microsoft.com/office/drawing/2014/main" val="179333169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518" t="-8197" r="-206736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7000" t="-8197" r="-99500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8197" r="-1015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3379000"/>
                      </a:ext>
                    </a:extLst>
                  </a:tr>
                  <a:tr h="3732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8" t="-108197" r="-20673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7000" t="-108197" r="-99500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8197" r="-1015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161903"/>
                      </a:ext>
                    </a:extLst>
                  </a:tr>
                  <a:tr h="384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518" t="-198438" r="-20673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97000" t="-198438" r="-995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200000" t="-198438" r="-1015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485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D07E1EC-94E8-46CB-AF7E-BF5764595BDA}"/>
              </a:ext>
            </a:extLst>
          </p:cNvPr>
          <p:cNvSpPr/>
          <p:nvPr/>
        </p:nvSpPr>
        <p:spPr>
          <a:xfrm>
            <a:off x="739693" y="5474350"/>
            <a:ext cx="476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of  </a:t>
            </a:r>
            <a:r>
              <a:rPr lang="tr-TR" dirty="0" err="1"/>
              <a:t>matrix</a:t>
            </a:r>
            <a:r>
              <a:rPr lang="tr-TR" dirty="0"/>
              <a:t> of </a:t>
            </a:r>
            <a:r>
              <a:rPr lang="tr-TR" dirty="0" err="1"/>
              <a:t>cofactors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F5EE8-60F4-4F28-985D-160BD6F2CF60}"/>
                  </a:ext>
                </a:extLst>
              </p:cNvPr>
              <p:cNvSpPr txBox="1"/>
              <p:nvPr/>
            </p:nvSpPr>
            <p:spPr>
              <a:xfrm>
                <a:off x="850878" y="3258132"/>
                <a:ext cx="6274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F5EE8-60F4-4F28-985D-160BD6F2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78" y="3258132"/>
                <a:ext cx="6274346" cy="276999"/>
              </a:xfrm>
              <a:prstGeom prst="rect">
                <a:avLst/>
              </a:prstGeom>
              <a:blipFill>
                <a:blip r:embed="rId6"/>
                <a:stretch>
                  <a:fillRect l="-583" t="-4348" r="-1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936DF16-466B-4F28-8A24-6E1E6E000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081896"/>
                  </p:ext>
                </p:extLst>
              </p:nvPr>
            </p:nvGraphicFramePr>
            <p:xfrm>
              <a:off x="7288540" y="3913366"/>
              <a:ext cx="3590954" cy="1611615"/>
            </p:xfrm>
            <a:graphic>
              <a:graphicData uri="http://schemas.openxmlformats.org/drawingml/2006/table">
                <a:tbl>
                  <a:tblPr/>
                  <a:tblGrid>
                    <a:gridCol w="885688">
                      <a:extLst>
                        <a:ext uri="{9D8B030D-6E8A-4147-A177-3AD203B41FA5}">
                          <a16:colId xmlns:a16="http://schemas.microsoft.com/office/drawing/2014/main" val="3887235805"/>
                        </a:ext>
                      </a:extLst>
                    </a:gridCol>
                    <a:gridCol w="885688">
                      <a:extLst>
                        <a:ext uri="{9D8B030D-6E8A-4147-A177-3AD203B41FA5}">
                          <a16:colId xmlns:a16="http://schemas.microsoft.com/office/drawing/2014/main" val="91177339"/>
                        </a:ext>
                      </a:extLst>
                    </a:gridCol>
                    <a:gridCol w="917822">
                      <a:extLst>
                        <a:ext uri="{9D8B030D-6E8A-4147-A177-3AD203B41FA5}">
                          <a16:colId xmlns:a16="http://schemas.microsoft.com/office/drawing/2014/main" val="1422589966"/>
                        </a:ext>
                      </a:extLst>
                    </a:gridCol>
                    <a:gridCol w="901756">
                      <a:extLst>
                        <a:ext uri="{9D8B030D-6E8A-4147-A177-3AD203B41FA5}">
                          <a16:colId xmlns:a16="http://schemas.microsoft.com/office/drawing/2014/main" val="3246655191"/>
                        </a:ext>
                      </a:extLst>
                    </a:gridCol>
                  </a:tblGrid>
                  <a:tr h="57118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642014"/>
                      </a:ext>
                    </a:extLst>
                  </a:tr>
                  <a:tr h="2492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8297846"/>
                      </a:ext>
                    </a:extLst>
                  </a:tr>
                  <a:tr h="3849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47787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936DF16-466B-4F28-8A24-6E1E6E000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081896"/>
                  </p:ext>
                </p:extLst>
              </p:nvPr>
            </p:nvGraphicFramePr>
            <p:xfrm>
              <a:off x="7288540" y="3913366"/>
              <a:ext cx="3590954" cy="1611615"/>
            </p:xfrm>
            <a:graphic>
              <a:graphicData uri="http://schemas.openxmlformats.org/drawingml/2006/table">
                <a:tbl>
                  <a:tblPr/>
                  <a:tblGrid>
                    <a:gridCol w="885688">
                      <a:extLst>
                        <a:ext uri="{9D8B030D-6E8A-4147-A177-3AD203B41FA5}">
                          <a16:colId xmlns:a16="http://schemas.microsoft.com/office/drawing/2014/main" val="3887235805"/>
                        </a:ext>
                      </a:extLst>
                    </a:gridCol>
                    <a:gridCol w="885688">
                      <a:extLst>
                        <a:ext uri="{9D8B030D-6E8A-4147-A177-3AD203B41FA5}">
                          <a16:colId xmlns:a16="http://schemas.microsoft.com/office/drawing/2014/main" val="91177339"/>
                        </a:ext>
                      </a:extLst>
                    </a:gridCol>
                    <a:gridCol w="917822">
                      <a:extLst>
                        <a:ext uri="{9D8B030D-6E8A-4147-A177-3AD203B41FA5}">
                          <a16:colId xmlns:a16="http://schemas.microsoft.com/office/drawing/2014/main" val="1422589966"/>
                        </a:ext>
                      </a:extLst>
                    </a:gridCol>
                    <a:gridCol w="901756">
                      <a:extLst>
                        <a:ext uri="{9D8B030D-6E8A-4147-A177-3AD203B41FA5}">
                          <a16:colId xmlns:a16="http://schemas.microsoft.com/office/drawing/2014/main" val="3246655191"/>
                        </a:ext>
                      </a:extLst>
                    </a:gridCol>
                  </a:tblGrid>
                  <a:tr h="57118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100690" t="-1064" r="-207586" b="-1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2715" t="-1064" r="-99338" b="-1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649" t="-1064" r="-1351" b="-185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42014"/>
                      </a:ext>
                    </a:extLst>
                  </a:tr>
                  <a:tr h="6555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87963" r="-305479" b="-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690" t="-87963" r="-207586" b="-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92715" t="-87963" r="-99338" b="-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649" t="-87963" r="-1351" b="-6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97846"/>
                      </a:ext>
                    </a:extLst>
                  </a:tr>
                  <a:tr h="3849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100690" t="-317188" r="-20758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192715" t="-317188" r="-9933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7"/>
                          <a:stretch>
                            <a:fillRect l="-298649" t="-317188" r="-1351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778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2DA81D6-3C2E-4F61-B03B-5A0D69D1CB13}"/>
              </a:ext>
            </a:extLst>
          </p:cNvPr>
          <p:cNvSpPr/>
          <p:nvPr/>
        </p:nvSpPr>
        <p:spPr>
          <a:xfrm>
            <a:off x="7824739" y="5750376"/>
            <a:ext cx="3950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Adjoint</a:t>
            </a:r>
            <a:r>
              <a:rPr lang="tr-TR" dirty="0"/>
              <a:t> </a:t>
            </a:r>
            <a:r>
              <a:rPr lang="tr-TR" dirty="0" err="1"/>
              <a:t>divided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determinat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inverse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5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DB26-A383-48C5-A222-4B7C0E5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C089-AC71-46F3-BDC2-8C0E913F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476</Words>
  <Application>Microsoft Office PowerPoint</Application>
  <PresentationFormat>Widescreen</PresentationFormat>
  <Paragraphs>123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Take a inverse by using  adjoint matrices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13</cp:revision>
  <dcterms:created xsi:type="dcterms:W3CDTF">2020-04-28T00:20:22Z</dcterms:created>
  <dcterms:modified xsi:type="dcterms:W3CDTF">2020-04-28T01:50:34Z</dcterms:modified>
</cp:coreProperties>
</file>