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7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CF0F-23BE-4F45-8E63-7194BFD28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96528-6A6A-4F69-9BAE-376CBE4A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D5F64-53DC-46A6-AF6B-590922E88B73}"/>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5" name="Footer Placeholder 4">
            <a:extLst>
              <a:ext uri="{FF2B5EF4-FFF2-40B4-BE49-F238E27FC236}">
                <a16:creationId xmlns:a16="http://schemas.microsoft.com/office/drawing/2014/main" id="{1BE6032D-F084-4260-9E0B-7D4EC1FE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CAB44-355C-4430-9434-E16B421A25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14134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955-F937-43B5-9B12-D31AC7CEC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2467C-F53A-43BD-8AD9-946891E546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CA603-34F8-47F3-B1F2-1998D7B9DBAD}"/>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5" name="Footer Placeholder 4">
            <a:extLst>
              <a:ext uri="{FF2B5EF4-FFF2-40B4-BE49-F238E27FC236}">
                <a16:creationId xmlns:a16="http://schemas.microsoft.com/office/drawing/2014/main" id="{8090342A-DA02-4F4E-B5F1-792DC0A6B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B8855-39C9-4122-A353-F918C026BC80}"/>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6113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64F04-F100-4998-A573-D790B4BE9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AB38A-87A8-4CF5-BF85-6B71730066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3DC77-9285-4237-897A-AE6539A7D26B}"/>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5" name="Footer Placeholder 4">
            <a:extLst>
              <a:ext uri="{FF2B5EF4-FFF2-40B4-BE49-F238E27FC236}">
                <a16:creationId xmlns:a16="http://schemas.microsoft.com/office/drawing/2014/main" id="{55C3E60B-4098-4045-8EC5-F525EC2A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E5EE0-3E91-4B8E-8FAD-14B34A2C9711}"/>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3229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DE44-BF41-43BC-80D8-BF1BECF5A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77672-A02F-41F3-B1D9-AA62D43AC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1BB3-647F-4092-8D5F-B54DFF1F985C}"/>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5" name="Footer Placeholder 4">
            <a:extLst>
              <a:ext uri="{FF2B5EF4-FFF2-40B4-BE49-F238E27FC236}">
                <a16:creationId xmlns:a16="http://schemas.microsoft.com/office/drawing/2014/main" id="{4107DF83-D98B-47A2-9251-5F489030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9920-5B7B-4576-BB05-7DAC01C2F04C}"/>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15815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B1E-6449-47D4-BE3A-3D95B4DB8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78390-8355-4D6D-A35C-9F46E2B82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D7CDDF-2F70-403F-AEAB-5087D2AF1D41}"/>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5" name="Footer Placeholder 4">
            <a:extLst>
              <a:ext uri="{FF2B5EF4-FFF2-40B4-BE49-F238E27FC236}">
                <a16:creationId xmlns:a16="http://schemas.microsoft.com/office/drawing/2014/main" id="{CF18C696-C830-4FE2-B1C7-AE69A6E47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E336-E4EB-43C1-BE1F-34C2E07D292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7966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A5E6-D35A-4BA0-8BDC-C395839EB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D33D4-A6C4-4759-9388-796361301E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AA2C7-4FB6-4B7A-9D8E-9E7B53656C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0DF4A-62A3-4C9B-8C0E-1C44E251C993}"/>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6" name="Footer Placeholder 5">
            <a:extLst>
              <a:ext uri="{FF2B5EF4-FFF2-40B4-BE49-F238E27FC236}">
                <a16:creationId xmlns:a16="http://schemas.microsoft.com/office/drawing/2014/main" id="{CD513491-4050-4AB8-A96C-25350EDFC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C4BCF-00E1-4B29-8F2E-A4C25C2BEF7A}"/>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8450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9DC0-8FA3-4FFC-8491-F59C91692C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516C2-2324-4905-ACE2-E823987DF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4580A8-54AF-4DD0-B7FB-35BFC22C6A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170D7A-6BC2-458C-8D3D-D1FDFE99F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3CD3A7-176F-476A-B183-2DB1F14E36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7C04E9-E308-482B-99F8-3D80FD302FAC}"/>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8" name="Footer Placeholder 7">
            <a:extLst>
              <a:ext uri="{FF2B5EF4-FFF2-40B4-BE49-F238E27FC236}">
                <a16:creationId xmlns:a16="http://schemas.microsoft.com/office/drawing/2014/main" id="{C415C4D2-3C0E-423C-8D61-3BEA4E6D7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EC06E-476A-423A-B790-FE5EFCA2403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152947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A282-5A10-45DD-BE85-955FEBCF06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1DD8D2-F510-48A1-AB83-76E4B23C334F}"/>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4" name="Footer Placeholder 3">
            <a:extLst>
              <a:ext uri="{FF2B5EF4-FFF2-40B4-BE49-F238E27FC236}">
                <a16:creationId xmlns:a16="http://schemas.microsoft.com/office/drawing/2014/main" id="{8031EB08-41EA-4E4C-B081-8BE10828F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1342D-B4D3-48D8-951F-7CF0798711BE}"/>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13756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655537-B212-4F8C-8290-78098277F310}"/>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3" name="Footer Placeholder 2">
            <a:extLst>
              <a:ext uri="{FF2B5EF4-FFF2-40B4-BE49-F238E27FC236}">
                <a16:creationId xmlns:a16="http://schemas.microsoft.com/office/drawing/2014/main" id="{2E408B10-C27F-4BF3-9B14-C3369F67A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4CDA6-D7AC-46EF-9A6F-1888E6214E1B}"/>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372498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710-2B56-4BF5-94FB-32DFA0AD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00A02-5E54-4380-900A-B0F15E0E9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6AC865-99BD-4852-AF9E-EB4F8A35A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0C902C-55EB-4B9E-B2E6-2C67EABB2580}"/>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6" name="Footer Placeholder 5">
            <a:extLst>
              <a:ext uri="{FF2B5EF4-FFF2-40B4-BE49-F238E27FC236}">
                <a16:creationId xmlns:a16="http://schemas.microsoft.com/office/drawing/2014/main" id="{A0DB1DFB-FAA9-407C-A2C4-9C2D12497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04496-C268-4AEF-A2BB-79FCC83F95E5}"/>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498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A220-5493-4A33-B4C3-CA4BD9F2D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D95AA-A90F-4290-949A-D4C6ED51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3BCBF5-505B-4B53-B856-0AA03B37C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53A7C9-BD71-45E5-883B-8066FA475190}"/>
              </a:ext>
            </a:extLst>
          </p:cNvPr>
          <p:cNvSpPr>
            <a:spLocks noGrp="1"/>
          </p:cNvSpPr>
          <p:nvPr>
            <p:ph type="dt" sz="half" idx="10"/>
          </p:nvPr>
        </p:nvSpPr>
        <p:spPr/>
        <p:txBody>
          <a:bodyPr/>
          <a:lstStyle/>
          <a:p>
            <a:fld id="{5605B21B-2DA9-4319-98CA-C59245C20BBE}" type="datetimeFigureOut">
              <a:rPr lang="en-US" smtClean="0"/>
              <a:t>4/6/2020</a:t>
            </a:fld>
            <a:endParaRPr lang="en-US"/>
          </a:p>
        </p:txBody>
      </p:sp>
      <p:sp>
        <p:nvSpPr>
          <p:cNvPr id="6" name="Footer Placeholder 5">
            <a:extLst>
              <a:ext uri="{FF2B5EF4-FFF2-40B4-BE49-F238E27FC236}">
                <a16:creationId xmlns:a16="http://schemas.microsoft.com/office/drawing/2014/main" id="{136B9CDD-27C6-449F-A16C-7252F734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5305-688A-4EC8-93BF-C3C46A339629}"/>
              </a:ext>
            </a:extLst>
          </p:cNvPr>
          <p:cNvSpPr>
            <a:spLocks noGrp="1"/>
          </p:cNvSpPr>
          <p:nvPr>
            <p:ph type="sldNum" sz="quarter" idx="12"/>
          </p:nvPr>
        </p:nvSpPr>
        <p:spPr/>
        <p:txBody>
          <a:bodyPr/>
          <a:lstStyle/>
          <a:p>
            <a:fld id="{CFF8016C-0F56-4499-920A-C2B5D6761C30}" type="slidenum">
              <a:rPr lang="en-US" smtClean="0"/>
              <a:t>‹#›</a:t>
            </a:fld>
            <a:endParaRPr lang="en-US"/>
          </a:p>
        </p:txBody>
      </p:sp>
    </p:spTree>
    <p:extLst>
      <p:ext uri="{BB962C8B-B14F-4D97-AF65-F5344CB8AC3E}">
        <p14:creationId xmlns:p14="http://schemas.microsoft.com/office/powerpoint/2010/main" val="291283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CBC5-7531-45E0-89F7-6EBFD7F3C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16719-FBCA-44A8-B34E-ECD225A59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B8E12-1914-4A7B-BF1E-D7017771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5B21B-2DA9-4319-98CA-C59245C20BBE}" type="datetimeFigureOut">
              <a:rPr lang="en-US" smtClean="0"/>
              <a:t>4/6/2020</a:t>
            </a:fld>
            <a:endParaRPr lang="en-US"/>
          </a:p>
        </p:txBody>
      </p:sp>
      <p:sp>
        <p:nvSpPr>
          <p:cNvPr id="5" name="Footer Placeholder 4">
            <a:extLst>
              <a:ext uri="{FF2B5EF4-FFF2-40B4-BE49-F238E27FC236}">
                <a16:creationId xmlns:a16="http://schemas.microsoft.com/office/drawing/2014/main" id="{2CC9DF51-9B70-4032-A322-B56F5AB3E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559888-E7E8-4F97-8F56-CEEC81E7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8016C-0F56-4499-920A-C2B5D6761C30}" type="slidenum">
              <a:rPr lang="en-US" smtClean="0"/>
              <a:t>‹#›</a:t>
            </a:fld>
            <a:endParaRPr lang="en-US"/>
          </a:p>
        </p:txBody>
      </p:sp>
    </p:spTree>
    <p:extLst>
      <p:ext uri="{BB962C8B-B14F-4D97-AF65-F5344CB8AC3E}">
        <p14:creationId xmlns:p14="http://schemas.microsoft.com/office/powerpoint/2010/main" val="255076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B8269-4B75-4E90-BDA9-C5D3BD544FAF}"/>
              </a:ext>
            </a:extLst>
          </p:cNvPr>
          <p:cNvPicPr>
            <a:picLocks noChangeAspect="1"/>
          </p:cNvPicPr>
          <p:nvPr/>
        </p:nvPicPr>
        <p:blipFill>
          <a:blip r:embed="rId2"/>
          <a:stretch>
            <a:fillRect/>
          </a:stretch>
        </p:blipFill>
        <p:spPr>
          <a:xfrm>
            <a:off x="755527" y="173038"/>
            <a:ext cx="5734050" cy="5886450"/>
          </a:xfrm>
          <a:prstGeom prst="rect">
            <a:avLst/>
          </a:prstGeom>
        </p:spPr>
      </p:pic>
      <p:sp>
        <p:nvSpPr>
          <p:cNvPr id="5" name="TextBox 4">
            <a:extLst>
              <a:ext uri="{FF2B5EF4-FFF2-40B4-BE49-F238E27FC236}">
                <a16:creationId xmlns:a16="http://schemas.microsoft.com/office/drawing/2014/main" id="{47630B01-49AC-40F2-ADA1-BE56CC37CED8}"/>
              </a:ext>
            </a:extLst>
          </p:cNvPr>
          <p:cNvSpPr txBox="1"/>
          <p:nvPr/>
        </p:nvSpPr>
        <p:spPr>
          <a:xfrm>
            <a:off x="6991349" y="552450"/>
            <a:ext cx="4445123" cy="5909310"/>
          </a:xfrm>
          <a:prstGeom prst="rect">
            <a:avLst/>
          </a:prstGeom>
          <a:noFill/>
        </p:spPr>
        <p:txBody>
          <a:bodyPr wrap="square" rtlCol="0">
            <a:spAutoFit/>
          </a:bodyPr>
          <a:lstStyle/>
          <a:p>
            <a:r>
              <a:rPr lang="en-US" dirty="0"/>
              <a:t>As in the right circuit diagram from </a:t>
            </a:r>
            <a:r>
              <a:rPr lang="en-US" dirty="0" err="1"/>
              <a:t>LTSpice</a:t>
            </a:r>
            <a:r>
              <a:rPr lang="en-US" dirty="0"/>
              <a:t>,</a:t>
            </a:r>
          </a:p>
          <a:p>
            <a:endParaRPr lang="en-US" dirty="0"/>
          </a:p>
          <a:p>
            <a:r>
              <a:rPr lang="en-US" dirty="0"/>
              <a:t>We have 4 secondary modules which are connected a common DC Bus and they are coupled with two primaries. </a:t>
            </a:r>
          </a:p>
          <a:p>
            <a:endParaRPr lang="en-US" dirty="0"/>
          </a:p>
          <a:p>
            <a:endParaRPr lang="en-US" dirty="0"/>
          </a:p>
          <a:p>
            <a:r>
              <a:rPr lang="en-US" dirty="0"/>
              <a:t>Each secondary can be coupled with one or two primaries because our system is mechanically rotated. </a:t>
            </a:r>
          </a:p>
          <a:p>
            <a:endParaRPr lang="en-US" dirty="0"/>
          </a:p>
          <a:p>
            <a:r>
              <a:rPr lang="en-US" dirty="0"/>
              <a:t>We will investigate two conditions, named as ‘aligned’ </a:t>
            </a:r>
            <a:r>
              <a:rPr lang="en-US" dirty="0" err="1"/>
              <a:t>adn</a:t>
            </a:r>
            <a:r>
              <a:rPr lang="en-US" dirty="0"/>
              <a:t> ‘misaligned’. </a:t>
            </a:r>
          </a:p>
          <a:p>
            <a:endParaRPr lang="en-US" dirty="0"/>
          </a:p>
          <a:p>
            <a:r>
              <a:rPr lang="en-US" dirty="0"/>
              <a:t>Aligned means that each secondary is coupled with only one primary. </a:t>
            </a:r>
          </a:p>
          <a:p>
            <a:r>
              <a:rPr lang="en-US" dirty="0" err="1"/>
              <a:t>Miasligned</a:t>
            </a:r>
            <a:r>
              <a:rPr lang="en-US" dirty="0"/>
              <a:t> means that two secondaries are coupled with two primaries and other secondaries are coupled with a primaries. </a:t>
            </a:r>
          </a:p>
          <a:p>
            <a:r>
              <a:rPr lang="en-US" dirty="0"/>
              <a:t>In misaligned situation, the total coupling factor is smaller than aligned. </a:t>
            </a:r>
          </a:p>
        </p:txBody>
      </p:sp>
    </p:spTree>
    <p:extLst>
      <p:ext uri="{BB962C8B-B14F-4D97-AF65-F5344CB8AC3E}">
        <p14:creationId xmlns:p14="http://schemas.microsoft.com/office/powerpoint/2010/main" val="269043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CC63-2C38-454E-AD0D-6C18B0F57706}"/>
              </a:ext>
            </a:extLst>
          </p:cNvPr>
          <p:cNvSpPr>
            <a:spLocks noGrp="1"/>
          </p:cNvSpPr>
          <p:nvPr>
            <p:ph type="title"/>
          </p:nvPr>
        </p:nvSpPr>
        <p:spPr/>
        <p:txBody>
          <a:bodyPr>
            <a:normAutofit fontScale="90000"/>
          </a:bodyPr>
          <a:lstStyle/>
          <a:p>
            <a:r>
              <a:rPr lang="tr-TR" dirty="0" err="1"/>
              <a:t>Operation</a:t>
            </a:r>
            <a:r>
              <a:rPr lang="tr-TR" dirty="0"/>
              <a:t> </a:t>
            </a:r>
            <a:r>
              <a:rPr lang="tr-TR" dirty="0" err="1"/>
              <a:t>point</a:t>
            </a:r>
            <a:r>
              <a:rPr lang="tr-TR" dirty="0"/>
              <a:t> is </a:t>
            </a:r>
            <a:r>
              <a:rPr lang="tr-TR" dirty="0" err="1"/>
              <a:t>changed</a:t>
            </a:r>
            <a:r>
              <a:rPr lang="tr-TR" dirty="0"/>
              <a:t>. </a:t>
            </a:r>
            <a:r>
              <a:rPr lang="tr-TR" dirty="0" err="1"/>
              <a:t>The</a:t>
            </a:r>
            <a:r>
              <a:rPr lang="tr-TR" dirty="0"/>
              <a:t> </a:t>
            </a:r>
            <a:r>
              <a:rPr lang="tr-TR" dirty="0" err="1"/>
              <a:t>modules</a:t>
            </a:r>
            <a:r>
              <a:rPr lang="tr-TR" dirty="0"/>
              <a:t> </a:t>
            </a:r>
            <a:r>
              <a:rPr lang="tr-TR" dirty="0" err="1"/>
              <a:t>which</a:t>
            </a:r>
            <a:r>
              <a:rPr lang="tr-TR" dirty="0"/>
              <a:t> </a:t>
            </a:r>
            <a:r>
              <a:rPr lang="tr-TR" dirty="0" err="1"/>
              <a:t>have</a:t>
            </a:r>
            <a:r>
              <a:rPr lang="tr-TR" dirty="0"/>
              <a:t> </a:t>
            </a:r>
            <a:r>
              <a:rPr lang="tr-TR" dirty="0" err="1"/>
              <a:t>higher</a:t>
            </a:r>
            <a:r>
              <a:rPr lang="tr-TR" dirty="0"/>
              <a:t> </a:t>
            </a:r>
            <a:r>
              <a:rPr lang="tr-TR" dirty="0" err="1"/>
              <a:t>coupling</a:t>
            </a:r>
            <a:r>
              <a:rPr lang="tr-TR" dirty="0"/>
              <a:t> </a:t>
            </a:r>
            <a:r>
              <a:rPr lang="tr-TR" dirty="0" err="1"/>
              <a:t>gives</a:t>
            </a:r>
            <a:r>
              <a:rPr lang="tr-TR" dirty="0"/>
              <a:t> </a:t>
            </a:r>
            <a:r>
              <a:rPr lang="tr-TR" dirty="0" err="1"/>
              <a:t>more</a:t>
            </a:r>
            <a:r>
              <a:rPr lang="tr-TR" dirty="0"/>
              <a:t> </a:t>
            </a:r>
            <a:r>
              <a:rPr lang="tr-TR" dirty="0" err="1"/>
              <a:t>gain</a:t>
            </a:r>
            <a:r>
              <a:rPr lang="tr-TR" dirty="0"/>
              <a:t> </a:t>
            </a:r>
            <a:r>
              <a:rPr lang="tr-TR" dirty="0" err="1"/>
              <a:t>if</a:t>
            </a:r>
            <a:r>
              <a:rPr lang="tr-TR" dirty="0"/>
              <a:t> </a:t>
            </a:r>
            <a:r>
              <a:rPr lang="tr-TR" dirty="0" err="1"/>
              <a:t>the</a:t>
            </a:r>
            <a:r>
              <a:rPr lang="tr-TR" dirty="0"/>
              <a:t> </a:t>
            </a:r>
            <a:r>
              <a:rPr lang="tr-TR" dirty="0" err="1"/>
              <a:t>resistance</a:t>
            </a:r>
            <a:r>
              <a:rPr lang="tr-TR" dirty="0"/>
              <a:t> </a:t>
            </a:r>
            <a:r>
              <a:rPr lang="tr-TR" dirty="0" err="1"/>
              <a:t>would</a:t>
            </a:r>
            <a:r>
              <a:rPr lang="tr-TR" dirty="0"/>
              <a:t> be </a:t>
            </a:r>
            <a:r>
              <a:rPr lang="tr-TR" dirty="0" err="1"/>
              <a:t>the</a:t>
            </a:r>
            <a:r>
              <a:rPr lang="tr-TR" dirty="0"/>
              <a:t> </a:t>
            </a:r>
            <a:r>
              <a:rPr lang="tr-TR" dirty="0" err="1"/>
              <a:t>same</a:t>
            </a:r>
            <a:r>
              <a:rPr lang="tr-TR" dirty="0"/>
              <a:t>.</a:t>
            </a:r>
            <a:endParaRPr lang="en-US" dirty="0"/>
          </a:p>
        </p:txBody>
      </p:sp>
      <p:pic>
        <p:nvPicPr>
          <p:cNvPr id="4" name="Content Placeholder 3">
            <a:extLst>
              <a:ext uri="{FF2B5EF4-FFF2-40B4-BE49-F238E27FC236}">
                <a16:creationId xmlns:a16="http://schemas.microsoft.com/office/drawing/2014/main" id="{CC503F3C-DA81-4864-9E16-A294D87C0F0F}"/>
              </a:ext>
            </a:extLst>
          </p:cNvPr>
          <p:cNvPicPr>
            <a:picLocks noGrp="1"/>
          </p:cNvPicPr>
          <p:nvPr>
            <p:ph idx="1"/>
          </p:nvPr>
        </p:nvPicPr>
        <p:blipFill>
          <a:blip r:embed="rId2"/>
          <a:stretch>
            <a:fillRect/>
          </a:stretch>
        </p:blipFill>
        <p:spPr>
          <a:xfrm>
            <a:off x="838200" y="2629819"/>
            <a:ext cx="10515600" cy="2560069"/>
          </a:xfrm>
          <a:prstGeom prst="rect">
            <a:avLst/>
          </a:prstGeom>
        </p:spPr>
      </p:pic>
    </p:spTree>
    <p:extLst>
      <p:ext uri="{BB962C8B-B14F-4D97-AF65-F5344CB8AC3E}">
        <p14:creationId xmlns:p14="http://schemas.microsoft.com/office/powerpoint/2010/main" val="65025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A4504B-DFEE-4666-BBF3-EEF3D340DEBD}"/>
              </a:ext>
            </a:extLst>
          </p:cNvPr>
          <p:cNvSpPr txBox="1"/>
          <p:nvPr/>
        </p:nvSpPr>
        <p:spPr>
          <a:xfrm>
            <a:off x="1781005" y="683381"/>
            <a:ext cx="8062175" cy="1200329"/>
          </a:xfrm>
          <a:prstGeom prst="rect">
            <a:avLst/>
          </a:prstGeom>
          <a:noFill/>
        </p:spPr>
        <p:txBody>
          <a:bodyPr wrap="square" rtlCol="0">
            <a:spAutoFit/>
          </a:bodyPr>
          <a:lstStyle/>
          <a:p>
            <a:r>
              <a:rPr lang="tr-TR" dirty="0" err="1"/>
              <a:t>The</a:t>
            </a:r>
            <a:r>
              <a:rPr lang="tr-TR" dirty="0"/>
              <a:t> </a:t>
            </a:r>
            <a:r>
              <a:rPr lang="tr-TR" dirty="0" err="1"/>
              <a:t>rectifier</a:t>
            </a:r>
            <a:r>
              <a:rPr lang="tr-TR" dirty="0"/>
              <a:t> </a:t>
            </a:r>
            <a:r>
              <a:rPr lang="tr-TR" dirty="0" err="1"/>
              <a:t>effects</a:t>
            </a:r>
            <a:r>
              <a:rPr lang="tr-TR" dirty="0"/>
              <a:t> </a:t>
            </a:r>
            <a:r>
              <a:rPr lang="tr-TR" dirty="0" err="1"/>
              <a:t>the</a:t>
            </a:r>
            <a:r>
              <a:rPr lang="tr-TR" dirty="0"/>
              <a:t> </a:t>
            </a:r>
            <a:r>
              <a:rPr lang="tr-TR" dirty="0" err="1"/>
              <a:t>resistance</a:t>
            </a:r>
            <a:r>
              <a:rPr lang="tr-TR" dirty="0"/>
              <a:t> </a:t>
            </a:r>
            <a:r>
              <a:rPr lang="tr-TR" dirty="0" err="1"/>
              <a:t>change</a:t>
            </a:r>
            <a:r>
              <a:rPr lang="tr-TR" dirty="0"/>
              <a:t>. </a:t>
            </a:r>
            <a:r>
              <a:rPr lang="tr-TR" dirty="0" err="1"/>
              <a:t>Thus</a:t>
            </a:r>
            <a:r>
              <a:rPr lang="tr-TR" dirty="0"/>
              <a:t>, </a:t>
            </a:r>
            <a:r>
              <a:rPr lang="tr-TR" dirty="0" err="1"/>
              <a:t>the</a:t>
            </a:r>
            <a:r>
              <a:rPr lang="tr-TR" dirty="0"/>
              <a:t> </a:t>
            </a:r>
            <a:r>
              <a:rPr lang="tr-TR" dirty="0" err="1"/>
              <a:t>more</a:t>
            </a:r>
            <a:r>
              <a:rPr lang="tr-TR" dirty="0"/>
              <a:t> </a:t>
            </a:r>
            <a:r>
              <a:rPr lang="tr-TR" dirty="0" err="1"/>
              <a:t>coupled</a:t>
            </a:r>
            <a:r>
              <a:rPr lang="tr-TR" dirty="0"/>
              <a:t> </a:t>
            </a:r>
            <a:r>
              <a:rPr lang="tr-TR" dirty="0" err="1"/>
              <a:t>modules</a:t>
            </a:r>
            <a:r>
              <a:rPr lang="tr-TR" dirty="0"/>
              <a:t> </a:t>
            </a:r>
            <a:r>
              <a:rPr lang="tr-TR" dirty="0" err="1"/>
              <a:t>see</a:t>
            </a:r>
            <a:r>
              <a:rPr lang="tr-TR" dirty="0"/>
              <a:t> </a:t>
            </a:r>
            <a:r>
              <a:rPr lang="tr-TR" dirty="0" err="1"/>
              <a:t>the</a:t>
            </a:r>
            <a:r>
              <a:rPr lang="tr-TR" dirty="0"/>
              <a:t> </a:t>
            </a:r>
            <a:r>
              <a:rPr lang="tr-TR" dirty="0" err="1"/>
              <a:t>lower</a:t>
            </a:r>
            <a:r>
              <a:rPr lang="tr-TR" dirty="0"/>
              <a:t> </a:t>
            </a:r>
            <a:r>
              <a:rPr lang="tr-TR" dirty="0" err="1"/>
              <a:t>resistance</a:t>
            </a:r>
            <a:r>
              <a:rPr lang="tr-TR" dirty="0"/>
              <a:t> </a:t>
            </a:r>
            <a:r>
              <a:rPr lang="tr-TR" dirty="0" err="1"/>
              <a:t>for</a:t>
            </a:r>
            <a:r>
              <a:rPr lang="tr-TR" dirty="0"/>
              <a:t> </a:t>
            </a:r>
            <a:r>
              <a:rPr lang="tr-TR" dirty="0" err="1"/>
              <a:t>the</a:t>
            </a:r>
            <a:r>
              <a:rPr lang="tr-TR" dirty="0"/>
              <a:t> </a:t>
            </a:r>
            <a:r>
              <a:rPr lang="tr-TR" dirty="0" err="1"/>
              <a:t>same</a:t>
            </a:r>
            <a:r>
              <a:rPr lang="tr-TR" dirty="0"/>
              <a:t> </a:t>
            </a:r>
            <a:r>
              <a:rPr lang="tr-TR" dirty="0" err="1"/>
              <a:t>output</a:t>
            </a:r>
            <a:r>
              <a:rPr lang="tr-TR" dirty="0"/>
              <a:t> </a:t>
            </a:r>
            <a:r>
              <a:rPr lang="tr-TR" dirty="0" err="1"/>
              <a:t>voltage</a:t>
            </a:r>
            <a:r>
              <a:rPr lang="tr-TR" dirty="0"/>
              <a:t>. </a:t>
            </a:r>
            <a:r>
              <a:rPr lang="tr-TR" dirty="0" err="1"/>
              <a:t>Inversely</a:t>
            </a:r>
            <a:r>
              <a:rPr lang="tr-TR" dirty="0"/>
              <a:t>, </a:t>
            </a:r>
            <a:r>
              <a:rPr lang="tr-TR" dirty="0" err="1"/>
              <a:t>the</a:t>
            </a:r>
            <a:r>
              <a:rPr lang="tr-TR" dirty="0"/>
              <a:t> </a:t>
            </a:r>
            <a:r>
              <a:rPr lang="tr-TR" dirty="0" err="1"/>
              <a:t>more</a:t>
            </a:r>
            <a:r>
              <a:rPr lang="tr-TR" dirty="0"/>
              <a:t>  </a:t>
            </a:r>
            <a:r>
              <a:rPr lang="tr-TR" dirty="0" err="1"/>
              <a:t>loosely</a:t>
            </a:r>
            <a:r>
              <a:rPr lang="tr-TR" dirty="0"/>
              <a:t> </a:t>
            </a:r>
            <a:r>
              <a:rPr lang="tr-TR" dirty="0" err="1"/>
              <a:t>coupled</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higher</a:t>
            </a:r>
            <a:r>
              <a:rPr lang="tr-TR" dirty="0"/>
              <a:t> </a:t>
            </a:r>
            <a:r>
              <a:rPr lang="tr-TR" dirty="0" err="1"/>
              <a:t>resistance</a:t>
            </a:r>
            <a:r>
              <a:rPr lang="tr-TR" dirty="0"/>
              <a:t>.  </a:t>
            </a:r>
            <a:r>
              <a:rPr lang="tr-TR" dirty="0" err="1"/>
              <a:t>So</a:t>
            </a:r>
            <a:r>
              <a:rPr lang="tr-TR" dirty="0"/>
              <a:t>, </a:t>
            </a:r>
            <a:r>
              <a:rPr lang="tr-TR" dirty="0" err="1"/>
              <a:t>the</a:t>
            </a:r>
            <a:r>
              <a:rPr lang="tr-TR" dirty="0"/>
              <a:t> mor </a:t>
            </a:r>
            <a:r>
              <a:rPr lang="tr-TR" dirty="0" err="1"/>
              <a:t>coupled</a:t>
            </a:r>
            <a:r>
              <a:rPr lang="tr-TR" dirty="0"/>
              <a:t> </a:t>
            </a:r>
            <a:r>
              <a:rPr lang="tr-TR" dirty="0" err="1"/>
              <a:t>modules</a:t>
            </a:r>
            <a:r>
              <a:rPr lang="tr-TR" dirty="0"/>
              <a:t> </a:t>
            </a:r>
            <a:r>
              <a:rPr lang="tr-TR" dirty="0" err="1"/>
              <a:t>transfers</a:t>
            </a:r>
            <a:r>
              <a:rPr lang="tr-TR" dirty="0"/>
              <a:t> </a:t>
            </a:r>
            <a:r>
              <a:rPr lang="tr-TR" dirty="0" err="1"/>
              <a:t>the</a:t>
            </a:r>
            <a:r>
              <a:rPr lang="tr-TR" dirty="0"/>
              <a:t> </a:t>
            </a:r>
            <a:r>
              <a:rPr lang="tr-TR" dirty="0" err="1"/>
              <a:t>most</a:t>
            </a:r>
            <a:r>
              <a:rPr lang="tr-TR" dirty="0"/>
              <a:t> of </a:t>
            </a:r>
            <a:r>
              <a:rPr lang="tr-TR" dirty="0" err="1"/>
              <a:t>the</a:t>
            </a:r>
            <a:r>
              <a:rPr lang="tr-TR" dirty="0"/>
              <a:t> </a:t>
            </a:r>
            <a:r>
              <a:rPr lang="tr-TR" dirty="0" err="1"/>
              <a:t>output</a:t>
            </a:r>
            <a:r>
              <a:rPr lang="tr-TR" dirty="0"/>
              <a:t> </a:t>
            </a:r>
            <a:r>
              <a:rPr lang="tr-TR" dirty="0" err="1"/>
              <a:t>power</a:t>
            </a:r>
            <a:r>
              <a:rPr lang="tr-TR" dirty="0"/>
              <a:t>.  </a:t>
            </a:r>
            <a:endParaRPr lang="en-US" dirty="0"/>
          </a:p>
        </p:txBody>
      </p:sp>
      <p:pic>
        <p:nvPicPr>
          <p:cNvPr id="5" name="Picture 4">
            <a:extLst>
              <a:ext uri="{FF2B5EF4-FFF2-40B4-BE49-F238E27FC236}">
                <a16:creationId xmlns:a16="http://schemas.microsoft.com/office/drawing/2014/main" id="{D2B4886E-630B-4B7F-B511-214BB04434CA}"/>
              </a:ext>
            </a:extLst>
          </p:cNvPr>
          <p:cNvPicPr/>
          <p:nvPr/>
        </p:nvPicPr>
        <p:blipFill>
          <a:blip r:embed="rId2"/>
          <a:stretch>
            <a:fillRect/>
          </a:stretch>
        </p:blipFill>
        <p:spPr>
          <a:xfrm>
            <a:off x="365759" y="3190241"/>
            <a:ext cx="4287521" cy="2174239"/>
          </a:xfrm>
          <a:prstGeom prst="rect">
            <a:avLst/>
          </a:prstGeom>
        </p:spPr>
      </p:pic>
      <p:pic>
        <p:nvPicPr>
          <p:cNvPr id="4" name="Picture 3">
            <a:extLst>
              <a:ext uri="{FF2B5EF4-FFF2-40B4-BE49-F238E27FC236}">
                <a16:creationId xmlns:a16="http://schemas.microsoft.com/office/drawing/2014/main" id="{6E2DC6FC-31F6-4A51-8F1D-7C7FE826DDA4}"/>
              </a:ext>
            </a:extLst>
          </p:cNvPr>
          <p:cNvPicPr/>
          <p:nvPr/>
        </p:nvPicPr>
        <p:blipFill>
          <a:blip r:embed="rId3"/>
          <a:stretch>
            <a:fillRect/>
          </a:stretch>
        </p:blipFill>
        <p:spPr>
          <a:xfrm>
            <a:off x="5216087" y="2966721"/>
            <a:ext cx="5451913" cy="2691845"/>
          </a:xfrm>
          <a:prstGeom prst="rect">
            <a:avLst/>
          </a:prstGeom>
        </p:spPr>
      </p:pic>
    </p:spTree>
    <p:extLst>
      <p:ext uri="{BB962C8B-B14F-4D97-AF65-F5344CB8AC3E}">
        <p14:creationId xmlns:p14="http://schemas.microsoft.com/office/powerpoint/2010/main" val="20939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1818-0204-4705-802D-B4902369D705}"/>
              </a:ext>
            </a:extLst>
          </p:cNvPr>
          <p:cNvSpPr>
            <a:spLocks noGrp="1"/>
          </p:cNvSpPr>
          <p:nvPr>
            <p:ph type="title"/>
          </p:nvPr>
        </p:nvSpPr>
        <p:spPr/>
        <p:txBody>
          <a:bodyPr/>
          <a:lstStyle/>
          <a:p>
            <a:r>
              <a:rPr lang="tr-TR" dirty="0"/>
              <a:t>Solution: </a:t>
            </a:r>
            <a:br>
              <a:rPr lang="tr-TR" dirty="0"/>
            </a:br>
            <a:endParaRPr lang="en-US" dirty="0"/>
          </a:p>
        </p:txBody>
      </p:sp>
      <p:sp>
        <p:nvSpPr>
          <p:cNvPr id="3" name="Content Placeholder 2">
            <a:extLst>
              <a:ext uri="{FF2B5EF4-FFF2-40B4-BE49-F238E27FC236}">
                <a16:creationId xmlns:a16="http://schemas.microsoft.com/office/drawing/2014/main" id="{4F781CCC-DFA3-46C1-AB38-68EDC9FCDEC0}"/>
              </a:ext>
            </a:extLst>
          </p:cNvPr>
          <p:cNvSpPr>
            <a:spLocks noGrp="1"/>
          </p:cNvSpPr>
          <p:nvPr>
            <p:ph idx="1"/>
          </p:nvPr>
        </p:nvSpPr>
        <p:spPr/>
        <p:txBody>
          <a:bodyPr/>
          <a:lstStyle/>
          <a:p>
            <a:r>
              <a:rPr lang="tr-TR" dirty="0" err="1"/>
              <a:t>We</a:t>
            </a:r>
            <a:r>
              <a:rPr lang="tr-TR" dirty="0"/>
              <a:t> </a:t>
            </a:r>
            <a:r>
              <a:rPr lang="tr-TR" dirty="0" err="1"/>
              <a:t>observe</a:t>
            </a:r>
            <a:r>
              <a:rPr lang="tr-TR" dirty="0"/>
              <a:t> </a:t>
            </a:r>
            <a:r>
              <a:rPr lang="tr-TR" dirty="0" err="1"/>
              <a:t>that</a:t>
            </a:r>
            <a:r>
              <a:rPr lang="tr-TR" dirty="0"/>
              <a:t> </a:t>
            </a:r>
            <a:r>
              <a:rPr lang="tr-TR" dirty="0" err="1"/>
              <a:t>negative</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secondary</a:t>
            </a:r>
            <a:r>
              <a:rPr lang="tr-TR" dirty="0"/>
              <a:t> </a:t>
            </a:r>
            <a:r>
              <a:rPr lang="tr-TR" dirty="0" err="1"/>
              <a:t>coils</a:t>
            </a:r>
            <a:r>
              <a:rPr lang="tr-TR" dirty="0"/>
              <a:t> </a:t>
            </a:r>
            <a:r>
              <a:rPr lang="tr-TR" dirty="0" err="1"/>
              <a:t>decreases</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rectifier</a:t>
            </a:r>
            <a:r>
              <a:rPr lang="tr-TR" dirty="0"/>
              <a:t> </a:t>
            </a:r>
            <a:r>
              <a:rPr lang="tr-TR" dirty="0" err="1"/>
              <a:t>and</a:t>
            </a:r>
            <a:r>
              <a:rPr lang="tr-TR" dirty="0"/>
              <a:t> </a:t>
            </a:r>
            <a:r>
              <a:rPr lang="tr-TR" dirty="0" err="1"/>
              <a:t>modules</a:t>
            </a:r>
            <a:r>
              <a:rPr lang="tr-TR" dirty="0"/>
              <a:t> </a:t>
            </a:r>
            <a:r>
              <a:rPr lang="tr-TR" dirty="0" err="1"/>
              <a:t>are</a:t>
            </a:r>
            <a:r>
              <a:rPr lang="tr-TR" dirty="0"/>
              <a:t> </a:t>
            </a:r>
            <a:r>
              <a:rPr lang="tr-TR" dirty="0" err="1"/>
              <a:t>prone</a:t>
            </a:r>
            <a:r>
              <a:rPr lang="tr-TR" dirty="0"/>
              <a:t> </a:t>
            </a:r>
            <a:r>
              <a:rPr lang="tr-TR" dirty="0" err="1"/>
              <a:t>to</a:t>
            </a:r>
            <a:r>
              <a:rPr lang="tr-TR" dirty="0"/>
              <a:t> </a:t>
            </a:r>
            <a:r>
              <a:rPr lang="tr-TR" dirty="0" err="1"/>
              <a:t>distribute</a:t>
            </a:r>
            <a:r>
              <a:rPr lang="tr-TR" dirty="0"/>
              <a:t> </a:t>
            </a:r>
            <a:r>
              <a:rPr lang="tr-TR" dirty="0" err="1"/>
              <a:t>equal</a:t>
            </a:r>
            <a:r>
              <a:rPr lang="tr-TR" dirty="0"/>
              <a:t> </a:t>
            </a:r>
            <a:r>
              <a:rPr lang="tr-TR" dirty="0" err="1"/>
              <a:t>current</a:t>
            </a:r>
            <a:r>
              <a:rPr lang="tr-TR" dirty="0"/>
              <a:t> in </a:t>
            </a:r>
            <a:r>
              <a:rPr lang="tr-TR" dirty="0" err="1"/>
              <a:t>theis</a:t>
            </a:r>
            <a:r>
              <a:rPr lang="tr-TR" dirty="0"/>
              <a:t> </a:t>
            </a:r>
            <a:r>
              <a:rPr lang="tr-TR" dirty="0" err="1"/>
              <a:t>case</a:t>
            </a:r>
            <a:r>
              <a:rPr lang="tr-TR" dirty="0"/>
              <a:t>. </a:t>
            </a:r>
          </a:p>
          <a:p>
            <a:endParaRPr lang="tr-TR" dirty="0"/>
          </a:p>
          <a:p>
            <a:r>
              <a:rPr lang="tr-TR" dirty="0" err="1"/>
              <a:t>Negative</a:t>
            </a:r>
            <a:r>
              <a:rPr lang="tr-TR" dirty="0"/>
              <a:t> </a:t>
            </a:r>
            <a:r>
              <a:rPr lang="tr-TR" dirty="0" err="1"/>
              <a:t>coupling</a:t>
            </a:r>
            <a:r>
              <a:rPr lang="tr-TR" dirty="0"/>
              <a:t> </a:t>
            </a:r>
            <a:r>
              <a:rPr lang="tr-TR" dirty="0" err="1"/>
              <a:t>between</a:t>
            </a:r>
            <a:r>
              <a:rPr lang="tr-TR" dirty="0"/>
              <a:t> </a:t>
            </a:r>
            <a:r>
              <a:rPr lang="tr-TR" dirty="0" err="1"/>
              <a:t>secondaries</a:t>
            </a:r>
            <a:r>
              <a:rPr lang="tr-TR" dirty="0"/>
              <a:t> is </a:t>
            </a:r>
            <a:r>
              <a:rPr lang="tr-TR" dirty="0" err="1"/>
              <a:t>realistic</a:t>
            </a:r>
            <a:r>
              <a:rPr lang="tr-TR" dirty="0"/>
              <a:t> </a:t>
            </a:r>
            <a:r>
              <a:rPr lang="tr-TR" dirty="0" err="1"/>
              <a:t>and</a:t>
            </a:r>
            <a:r>
              <a:rPr lang="tr-TR" dirty="0"/>
              <a:t> it has </a:t>
            </a:r>
            <a:r>
              <a:rPr lang="tr-TR" dirty="0" err="1"/>
              <a:t>already</a:t>
            </a:r>
            <a:r>
              <a:rPr lang="tr-TR" dirty="0"/>
              <a:t> </a:t>
            </a:r>
            <a:r>
              <a:rPr lang="tr-TR" dirty="0" err="1"/>
              <a:t>exist</a:t>
            </a:r>
            <a:r>
              <a:rPr lang="tr-TR" dirty="0"/>
              <a:t> </a:t>
            </a:r>
            <a:r>
              <a:rPr lang="tr-TR" dirty="0" err="1"/>
              <a:t>for</a:t>
            </a:r>
            <a:r>
              <a:rPr lang="tr-TR" dirty="0"/>
              <a:t> </a:t>
            </a:r>
            <a:r>
              <a:rPr lang="tr-TR" dirty="0" err="1"/>
              <a:t>our</a:t>
            </a:r>
            <a:r>
              <a:rPr lang="tr-TR" dirty="0"/>
              <a:t> </a:t>
            </a:r>
            <a:r>
              <a:rPr lang="tr-TR" dirty="0" err="1"/>
              <a:t>inductor</a:t>
            </a:r>
            <a:r>
              <a:rPr lang="tr-TR" dirty="0"/>
              <a:t> </a:t>
            </a:r>
            <a:r>
              <a:rPr lang="tr-TR" dirty="0" err="1"/>
              <a:t>design</a:t>
            </a:r>
            <a:r>
              <a:rPr lang="tr-TR" dirty="0"/>
              <a:t>. </a:t>
            </a:r>
          </a:p>
          <a:p>
            <a:pPr marL="0" indent="0">
              <a:buNone/>
            </a:pPr>
            <a:endParaRPr lang="tr-TR" dirty="0"/>
          </a:p>
          <a:p>
            <a:pPr marL="0" indent="0">
              <a:buNone/>
            </a:pPr>
            <a:r>
              <a:rPr lang="tr-TR" dirty="0" err="1"/>
              <a:t>However</a:t>
            </a:r>
            <a:r>
              <a:rPr lang="tr-TR" dirty="0"/>
              <a:t>, How </a:t>
            </a:r>
            <a:r>
              <a:rPr lang="tr-TR" dirty="0" err="1"/>
              <a:t>much</a:t>
            </a:r>
            <a:r>
              <a:rPr lang="tr-TR" dirty="0"/>
              <a:t> </a:t>
            </a:r>
            <a:r>
              <a:rPr lang="tr-TR" dirty="0" err="1"/>
              <a:t>should</a:t>
            </a:r>
            <a:r>
              <a:rPr lang="tr-TR" dirty="0"/>
              <a:t> </a:t>
            </a:r>
            <a:r>
              <a:rPr lang="tr-TR" dirty="0" err="1"/>
              <a:t>the</a:t>
            </a:r>
            <a:r>
              <a:rPr lang="tr-TR" dirty="0"/>
              <a:t> </a:t>
            </a:r>
            <a:r>
              <a:rPr lang="tr-TR" dirty="0" err="1"/>
              <a:t>coupling</a:t>
            </a:r>
            <a:r>
              <a:rPr lang="tr-TR" dirty="0"/>
              <a:t> </a:t>
            </a:r>
            <a:r>
              <a:rPr lang="tr-TR" dirty="0" err="1"/>
              <a:t>factor</a:t>
            </a:r>
            <a:r>
              <a:rPr lang="tr-TR" dirty="0"/>
              <a:t> be?	 </a:t>
            </a:r>
            <a:endParaRPr lang="en-US" dirty="0"/>
          </a:p>
        </p:txBody>
      </p:sp>
    </p:spTree>
    <p:extLst>
      <p:ext uri="{BB962C8B-B14F-4D97-AF65-F5344CB8AC3E}">
        <p14:creationId xmlns:p14="http://schemas.microsoft.com/office/powerpoint/2010/main" val="267598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F8C831-E113-42B9-B230-F38015A80A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740" y="319211"/>
            <a:ext cx="2829235" cy="6027615"/>
          </a:xfrm>
        </p:spPr>
      </p:pic>
      <p:sp>
        <p:nvSpPr>
          <p:cNvPr id="7" name="TextBox 6">
            <a:extLst>
              <a:ext uri="{FF2B5EF4-FFF2-40B4-BE49-F238E27FC236}">
                <a16:creationId xmlns:a16="http://schemas.microsoft.com/office/drawing/2014/main" id="{6A7029EE-6401-4845-B18D-11D9A642E482}"/>
              </a:ext>
            </a:extLst>
          </p:cNvPr>
          <p:cNvSpPr txBox="1"/>
          <p:nvPr/>
        </p:nvSpPr>
        <p:spPr>
          <a:xfrm>
            <a:off x="4803648" y="804672"/>
            <a:ext cx="5571744" cy="3693319"/>
          </a:xfrm>
          <a:prstGeom prst="rect">
            <a:avLst/>
          </a:prstGeom>
          <a:noFill/>
        </p:spPr>
        <p:txBody>
          <a:bodyPr wrap="square" rtlCol="0">
            <a:spAutoFit/>
          </a:bodyPr>
          <a:lstStyle/>
          <a:p>
            <a:r>
              <a:rPr lang="tr-TR" dirty="0" err="1"/>
              <a:t>Actually</a:t>
            </a:r>
            <a:r>
              <a:rPr lang="tr-TR" dirty="0"/>
              <a:t>,  </a:t>
            </a:r>
            <a:r>
              <a:rPr lang="tr-TR" dirty="0" err="1"/>
              <a:t>the</a:t>
            </a:r>
            <a:r>
              <a:rPr lang="tr-TR" dirty="0"/>
              <a:t> </a:t>
            </a:r>
            <a:r>
              <a:rPr lang="tr-TR" dirty="0" err="1"/>
              <a:t>mutual</a:t>
            </a:r>
            <a:r>
              <a:rPr lang="tr-TR" dirty="0"/>
              <a:t> </a:t>
            </a:r>
            <a:r>
              <a:rPr lang="tr-TR" dirty="0" err="1"/>
              <a:t>inductances</a:t>
            </a:r>
            <a:r>
              <a:rPr lang="tr-TR" dirty="0"/>
              <a:t> can be  </a:t>
            </a:r>
            <a:r>
              <a:rPr lang="tr-TR" dirty="0" err="1"/>
              <a:t>modelled</a:t>
            </a:r>
            <a:r>
              <a:rPr lang="tr-TR" dirty="0"/>
              <a:t> as </a:t>
            </a:r>
            <a:r>
              <a:rPr lang="tr-TR" dirty="0" err="1"/>
              <a:t>voltage</a:t>
            </a:r>
            <a:r>
              <a:rPr lang="tr-TR" dirty="0"/>
              <a:t> </a:t>
            </a:r>
            <a:r>
              <a:rPr lang="tr-TR" dirty="0" err="1"/>
              <a:t>sources</a:t>
            </a:r>
            <a:r>
              <a:rPr lang="tr-TR" dirty="0"/>
              <a:t>.  </a:t>
            </a:r>
          </a:p>
          <a:p>
            <a:endParaRPr lang="tr-TR" dirty="0"/>
          </a:p>
          <a:p>
            <a:r>
              <a:rPr lang="tr-TR" dirty="0" err="1"/>
              <a:t>The</a:t>
            </a:r>
            <a:r>
              <a:rPr lang="tr-TR" dirty="0"/>
              <a:t> </a:t>
            </a:r>
            <a:r>
              <a:rPr lang="tr-TR" dirty="0" err="1"/>
              <a:t>voltage</a:t>
            </a:r>
            <a:r>
              <a:rPr lang="tr-TR" dirty="0"/>
              <a:t> </a:t>
            </a:r>
            <a:r>
              <a:rPr lang="tr-TR" dirty="0" err="1"/>
              <a:t>sources</a:t>
            </a:r>
            <a:r>
              <a:rPr lang="tr-TR" dirty="0"/>
              <a:t> is </a:t>
            </a:r>
            <a:r>
              <a:rPr lang="tr-TR" dirty="0" err="1"/>
              <a:t>affected</a:t>
            </a:r>
            <a:r>
              <a:rPr lang="tr-TR" dirty="0"/>
              <a:t> </a:t>
            </a:r>
            <a:r>
              <a:rPr lang="tr-TR" dirty="0" err="1"/>
              <a:t>by</a:t>
            </a:r>
            <a:r>
              <a:rPr lang="tr-TR" dirty="0"/>
              <a:t> </a:t>
            </a:r>
            <a:r>
              <a:rPr lang="tr-TR" dirty="0" err="1"/>
              <a:t>mutual</a:t>
            </a:r>
            <a:r>
              <a:rPr lang="tr-TR" dirty="0"/>
              <a:t> </a:t>
            </a:r>
            <a:r>
              <a:rPr lang="tr-TR" dirty="0" err="1"/>
              <a:t>inductances</a:t>
            </a:r>
            <a:r>
              <a:rPr lang="tr-TR" dirty="0"/>
              <a:t> </a:t>
            </a:r>
            <a:r>
              <a:rPr lang="tr-TR" dirty="0" err="1"/>
              <a:t>and</a:t>
            </a:r>
            <a:r>
              <a:rPr lang="tr-TR" dirty="0"/>
              <a:t> </a:t>
            </a:r>
            <a:r>
              <a:rPr lang="tr-TR" dirty="0" err="1"/>
              <a:t>currents</a:t>
            </a:r>
            <a:r>
              <a:rPr lang="tr-TR" dirty="0"/>
              <a:t>. </a:t>
            </a:r>
          </a:p>
          <a:p>
            <a:endParaRPr lang="tr-TR" dirty="0"/>
          </a:p>
          <a:p>
            <a:endParaRPr lang="tr-TR" dirty="0"/>
          </a:p>
          <a:p>
            <a:r>
              <a:rPr lang="tr-TR" dirty="0" err="1"/>
              <a:t>In</a:t>
            </a:r>
            <a:r>
              <a:rPr lang="tr-TR" dirty="0"/>
              <a:t> </a:t>
            </a:r>
            <a:r>
              <a:rPr lang="tr-TR" dirty="0" err="1"/>
              <a:t>our</a:t>
            </a:r>
            <a:r>
              <a:rPr lang="tr-TR" dirty="0"/>
              <a:t> model, </a:t>
            </a:r>
            <a:r>
              <a:rPr lang="tr-TR" dirty="0" err="1"/>
              <a:t>the</a:t>
            </a:r>
            <a:r>
              <a:rPr lang="tr-TR" dirty="0"/>
              <a:t> </a:t>
            </a:r>
            <a:r>
              <a:rPr lang="tr-TR" dirty="0" err="1"/>
              <a:t>voltage</a:t>
            </a:r>
            <a:r>
              <a:rPr lang="tr-TR" dirty="0"/>
              <a:t> </a:t>
            </a:r>
            <a:r>
              <a:rPr lang="tr-TR" dirty="0" err="1"/>
              <a:t>sources</a:t>
            </a:r>
            <a:r>
              <a:rPr lang="tr-TR" dirty="0"/>
              <a:t> can be </a:t>
            </a:r>
            <a:r>
              <a:rPr lang="tr-TR" dirty="0" err="1"/>
              <a:t>deleted</a:t>
            </a:r>
            <a:r>
              <a:rPr lang="tr-TR" dirty="0"/>
              <a:t> </a:t>
            </a:r>
            <a:r>
              <a:rPr lang="tr-TR" dirty="0" err="1"/>
              <a:t>for</a:t>
            </a:r>
            <a:r>
              <a:rPr lang="tr-TR" dirty="0"/>
              <a:t> </a:t>
            </a:r>
            <a:r>
              <a:rPr lang="tr-TR" dirty="0" err="1"/>
              <a:t>situation</a:t>
            </a:r>
            <a:r>
              <a:rPr lang="tr-TR" dirty="0"/>
              <a:t> of </a:t>
            </a:r>
            <a:r>
              <a:rPr lang="tr-TR" dirty="0" err="1"/>
              <a:t>secondaries</a:t>
            </a:r>
            <a:r>
              <a:rPr lang="tr-TR" dirty="0"/>
              <a:t>.(</a:t>
            </a:r>
            <a:r>
              <a:rPr lang="tr-TR" dirty="0" err="1"/>
              <a:t>Aligned</a:t>
            </a:r>
            <a:r>
              <a:rPr lang="tr-TR" dirty="0"/>
              <a:t> </a:t>
            </a:r>
            <a:r>
              <a:rPr lang="tr-TR" dirty="0" err="1"/>
              <a:t>or</a:t>
            </a:r>
            <a:r>
              <a:rPr lang="tr-TR" dirty="0"/>
              <a:t> </a:t>
            </a:r>
            <a:r>
              <a:rPr lang="tr-TR" dirty="0" err="1"/>
              <a:t>misaligned</a:t>
            </a:r>
            <a:r>
              <a:rPr lang="tr-TR" dirty="0"/>
              <a:t>)</a:t>
            </a:r>
          </a:p>
          <a:p>
            <a:endParaRPr lang="tr-TR" dirty="0"/>
          </a:p>
          <a:p>
            <a:endParaRPr lang="tr-TR" dirty="0"/>
          </a:p>
          <a:p>
            <a:r>
              <a:rPr lang="tr-TR" dirty="0" err="1"/>
              <a:t>And</a:t>
            </a:r>
            <a:r>
              <a:rPr lang="tr-TR" dirty="0"/>
              <a:t> </a:t>
            </a:r>
            <a:r>
              <a:rPr lang="tr-TR" dirty="0" err="1"/>
              <a:t>also</a:t>
            </a:r>
            <a:r>
              <a:rPr lang="tr-TR" dirty="0"/>
              <a:t>, </a:t>
            </a:r>
            <a:r>
              <a:rPr lang="tr-TR" dirty="0" err="1"/>
              <a:t>we</a:t>
            </a:r>
            <a:r>
              <a:rPr lang="tr-TR" dirty="0"/>
              <a:t> can </a:t>
            </a:r>
            <a:r>
              <a:rPr lang="tr-TR" dirty="0" err="1"/>
              <a:t>invesitage</a:t>
            </a:r>
            <a:r>
              <a:rPr lang="tr-TR" dirty="0"/>
              <a:t> </a:t>
            </a:r>
            <a:r>
              <a:rPr lang="tr-TR" dirty="0" err="1"/>
              <a:t>only</a:t>
            </a:r>
            <a:r>
              <a:rPr lang="tr-TR" dirty="0"/>
              <a:t> </a:t>
            </a:r>
            <a:r>
              <a:rPr lang="tr-TR" dirty="0" err="1"/>
              <a:t>two</a:t>
            </a:r>
            <a:r>
              <a:rPr lang="tr-TR" dirty="0"/>
              <a:t> </a:t>
            </a:r>
            <a:r>
              <a:rPr lang="tr-TR" dirty="0" err="1"/>
              <a:t>secondaries</a:t>
            </a:r>
            <a:r>
              <a:rPr lang="tr-TR" dirty="0"/>
              <a:t> </a:t>
            </a:r>
            <a:r>
              <a:rPr lang="tr-TR" dirty="0" err="1"/>
              <a:t>and</a:t>
            </a:r>
            <a:r>
              <a:rPr lang="tr-TR" dirty="0"/>
              <a:t> </a:t>
            </a:r>
            <a:r>
              <a:rPr lang="tr-TR" dirty="0" err="1"/>
              <a:t>one</a:t>
            </a:r>
            <a:r>
              <a:rPr lang="tr-TR" dirty="0"/>
              <a:t> </a:t>
            </a:r>
            <a:r>
              <a:rPr lang="tr-TR" dirty="0" err="1"/>
              <a:t>primaries</a:t>
            </a:r>
            <a:r>
              <a:rPr lang="tr-TR" dirty="0"/>
              <a:t> </a:t>
            </a:r>
            <a:r>
              <a:rPr lang="tr-TR" dirty="0" err="1"/>
              <a:t>thanks</a:t>
            </a:r>
            <a:r>
              <a:rPr lang="tr-TR" dirty="0"/>
              <a:t> </a:t>
            </a:r>
            <a:r>
              <a:rPr lang="tr-TR" dirty="0" err="1"/>
              <a:t>to</a:t>
            </a:r>
            <a:r>
              <a:rPr lang="tr-TR" dirty="0"/>
              <a:t> </a:t>
            </a:r>
            <a:r>
              <a:rPr lang="tr-TR" dirty="0" err="1"/>
              <a:t>symetry</a:t>
            </a:r>
            <a:r>
              <a:rPr lang="tr-TR" dirty="0"/>
              <a:t>.</a:t>
            </a:r>
            <a:endParaRPr lang="en-US" dirty="0"/>
          </a:p>
        </p:txBody>
      </p:sp>
    </p:spTree>
    <p:extLst>
      <p:ext uri="{BB962C8B-B14F-4D97-AF65-F5344CB8AC3E}">
        <p14:creationId xmlns:p14="http://schemas.microsoft.com/office/powerpoint/2010/main" val="227699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89D625-D1C6-4CFD-A5AE-23BE45C58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678" y="668344"/>
            <a:ext cx="2085186" cy="5313547"/>
          </a:xfr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5F8BE3-E684-4C5D-9702-D3A8E13B8DA6}"/>
                  </a:ext>
                </a:extLst>
              </p:cNvPr>
              <p:cNvSpPr txBox="1"/>
              <p:nvPr/>
            </p:nvSpPr>
            <p:spPr>
              <a:xfrm>
                <a:off x="3950208" y="871728"/>
                <a:ext cx="6766560" cy="3714735"/>
              </a:xfrm>
              <a:prstGeom prst="rect">
                <a:avLst/>
              </a:prstGeom>
              <a:noFill/>
            </p:spPr>
            <p:txBody>
              <a:bodyPr wrap="square" rtlCol="0">
                <a:spAutoFit/>
              </a:bodyPr>
              <a:lstStyle/>
              <a:p>
                <a:r>
                  <a:rPr lang="tr-TR" dirty="0"/>
                  <a:t>For </a:t>
                </a:r>
                <a:r>
                  <a:rPr lang="tr-TR" dirty="0" err="1"/>
                  <a:t>seconder</a:t>
                </a:r>
                <a:r>
                  <a:rPr lang="tr-TR" dirty="0"/>
                  <a:t> 1 </a:t>
                </a:r>
                <a:r>
                  <a:rPr lang="tr-TR" dirty="0" err="1"/>
                  <a:t>and</a:t>
                </a:r>
                <a:r>
                  <a:rPr lang="tr-TR" dirty="0"/>
                  <a:t> 2 </a:t>
                </a:r>
                <a:r>
                  <a:rPr lang="tr-TR" dirty="0" err="1"/>
                  <a:t>will</a:t>
                </a:r>
                <a:r>
                  <a:rPr lang="tr-TR" dirty="0"/>
                  <a:t> be </a:t>
                </a:r>
                <a:r>
                  <a:rPr lang="tr-TR" dirty="0" err="1"/>
                  <a:t>investigated</a:t>
                </a:r>
                <a:r>
                  <a:rPr lang="tr-TR" dirty="0"/>
                  <a:t> (</a:t>
                </a:r>
                <a:r>
                  <a:rPr lang="tr-TR" dirty="0" err="1"/>
                  <a:t>For</a:t>
                </a:r>
                <a:r>
                  <a:rPr lang="tr-TR" dirty="0"/>
                  <a:t> </a:t>
                </a:r>
                <a:r>
                  <a:rPr lang="tr-TR" dirty="0" err="1"/>
                  <a:t>misaligned</a:t>
                </a:r>
                <a:r>
                  <a:rPr lang="tr-TR" dirty="0"/>
                  <a:t>). </a:t>
                </a:r>
                <a:r>
                  <a:rPr lang="tr-TR" dirty="0" err="1"/>
                  <a:t>The</a:t>
                </a:r>
                <a:r>
                  <a:rPr lang="tr-TR" dirty="0"/>
                  <a:t> </a:t>
                </a:r>
                <a:r>
                  <a:rPr lang="tr-TR" dirty="0" err="1"/>
                  <a:t>output</a:t>
                </a:r>
                <a:r>
                  <a:rPr lang="tr-TR" dirty="0"/>
                  <a:t> </a:t>
                </a:r>
                <a:r>
                  <a:rPr lang="tr-TR" dirty="0" err="1"/>
                  <a:t>voltages</a:t>
                </a:r>
                <a:r>
                  <a:rPr lang="tr-TR" dirty="0"/>
                  <a:t> </a:t>
                </a:r>
                <a:r>
                  <a:rPr lang="tr-TR" dirty="0" err="1"/>
                  <a:t>are</a:t>
                </a:r>
                <a:r>
                  <a:rPr lang="tr-TR" dirty="0"/>
                  <a:t> </a:t>
                </a:r>
                <a:r>
                  <a:rPr lang="tr-TR" dirty="0" err="1"/>
                  <a:t>the</a:t>
                </a:r>
                <a:r>
                  <a:rPr lang="tr-TR" dirty="0"/>
                  <a:t> </a:t>
                </a:r>
                <a:r>
                  <a:rPr lang="tr-TR" dirty="0" err="1"/>
                  <a:t>same</a:t>
                </a:r>
                <a:r>
                  <a:rPr lang="tr-TR" dirty="0"/>
                  <a:t> </a:t>
                </a:r>
                <a:r>
                  <a:rPr lang="tr-TR" dirty="0" err="1"/>
                  <a:t>due</a:t>
                </a:r>
                <a:r>
                  <a:rPr lang="tr-TR" dirty="0"/>
                  <a:t> </a:t>
                </a:r>
                <a:r>
                  <a:rPr lang="tr-TR" dirty="0" err="1"/>
                  <a:t>to</a:t>
                </a:r>
                <a:r>
                  <a:rPr lang="tr-TR" dirty="0"/>
                  <a:t> </a:t>
                </a:r>
                <a:r>
                  <a:rPr lang="tr-TR" dirty="0" err="1"/>
                  <a:t>common</a:t>
                </a:r>
                <a:r>
                  <a:rPr lang="tr-TR" dirty="0"/>
                  <a:t> dc </a:t>
                </a:r>
                <a:r>
                  <a:rPr lang="tr-TR" dirty="0" err="1"/>
                  <a:t>bus</a:t>
                </a:r>
                <a:r>
                  <a:rPr lang="tr-TR" dirty="0"/>
                  <a:t>.   </a:t>
                </a:r>
              </a:p>
              <a:p>
                <a:endParaRPr lang="tr-TR" dirty="0"/>
              </a:p>
              <a:p>
                <a:r>
                  <a:rPr lang="tr-TR" dirty="0" err="1"/>
                  <a:t>Also</a:t>
                </a:r>
                <a:r>
                  <a:rPr lang="tr-TR" dirty="0"/>
                  <a:t>,  </a:t>
                </a:r>
                <a:r>
                  <a:rPr lang="tr-TR" dirty="0" err="1"/>
                  <a:t>operation</a:t>
                </a:r>
                <a:r>
                  <a:rPr lang="tr-TR" dirty="0"/>
                  <a:t> </a:t>
                </a:r>
                <a:r>
                  <a:rPr lang="tr-TR" dirty="0" err="1"/>
                  <a:t>frequencies</a:t>
                </a:r>
                <a:r>
                  <a:rPr lang="tr-TR" dirty="0"/>
                  <a:t>, </a:t>
                </a:r>
                <a:r>
                  <a:rPr lang="tr-TR" dirty="0" err="1"/>
                  <a:t>which</a:t>
                </a:r>
                <a:r>
                  <a:rPr lang="tr-TR" dirty="0"/>
                  <a:t> is </a:t>
                </a:r>
                <a:r>
                  <a:rPr lang="tr-TR" dirty="0" err="1"/>
                  <a:t>close</a:t>
                </a:r>
                <a:r>
                  <a:rPr lang="tr-TR" dirty="0"/>
                  <a:t> </a:t>
                </a:r>
                <a:r>
                  <a:rPr lang="tr-TR" dirty="0" err="1"/>
                  <a:t>to</a:t>
                </a:r>
                <a:r>
                  <a:rPr lang="tr-TR" dirty="0"/>
                  <a:t> </a:t>
                </a:r>
                <a:r>
                  <a:rPr lang="tr-TR" dirty="0" err="1"/>
                  <a:t>resonance</a:t>
                </a:r>
                <a:r>
                  <a:rPr lang="tr-TR" dirty="0"/>
                  <a:t>, </a:t>
                </a:r>
                <a:r>
                  <a:rPr lang="tr-TR" dirty="0" err="1"/>
                  <a:t>we</a:t>
                </a:r>
                <a:r>
                  <a:rPr lang="tr-TR" dirty="0"/>
                  <a:t> can </a:t>
                </a:r>
                <a:r>
                  <a:rPr lang="tr-TR" dirty="0" err="1"/>
                  <a:t>ignore</a:t>
                </a:r>
                <a:r>
                  <a:rPr lang="tr-TR" dirty="0"/>
                  <a:t> </a:t>
                </a:r>
                <a:r>
                  <a:rPr lang="tr-TR" dirty="0" err="1"/>
                  <a:t>the</a:t>
                </a:r>
                <a:r>
                  <a:rPr lang="tr-TR" dirty="0"/>
                  <a:t> </a:t>
                </a:r>
                <a:r>
                  <a:rPr lang="tr-TR" dirty="0" err="1"/>
                  <a:t>effect</a:t>
                </a:r>
                <a:r>
                  <a:rPr lang="tr-TR" dirty="0"/>
                  <a:t> of </a:t>
                </a:r>
                <a:r>
                  <a:rPr lang="tr-TR" dirty="0" err="1"/>
                  <a:t>the</a:t>
                </a:r>
                <a:r>
                  <a:rPr lang="tr-TR" dirty="0"/>
                  <a:t> </a:t>
                </a:r>
                <a:r>
                  <a:rPr lang="tr-TR" dirty="0" err="1"/>
                  <a:t>inductor</a:t>
                </a:r>
                <a:r>
                  <a:rPr lang="tr-TR" dirty="0"/>
                  <a:t> </a:t>
                </a:r>
                <a:r>
                  <a:rPr lang="tr-TR" dirty="0" err="1"/>
                  <a:t>and</a:t>
                </a:r>
                <a:r>
                  <a:rPr lang="tr-TR" dirty="0"/>
                  <a:t> </a:t>
                </a:r>
                <a:r>
                  <a:rPr lang="tr-TR" dirty="0" err="1"/>
                  <a:t>capacitor</a:t>
                </a:r>
                <a:r>
                  <a:rPr lang="tr-TR" dirty="0"/>
                  <a:t> </a:t>
                </a:r>
                <a:r>
                  <a:rPr lang="tr-TR" dirty="0" err="1"/>
                  <a:t>for</a:t>
                </a:r>
                <a:r>
                  <a:rPr lang="tr-TR" dirty="0"/>
                  <a:t> </a:t>
                </a:r>
                <a:r>
                  <a:rPr lang="tr-TR" dirty="0" err="1"/>
                  <a:t>load</a:t>
                </a:r>
                <a:r>
                  <a:rPr lang="tr-TR" dirty="0"/>
                  <a:t> </a:t>
                </a:r>
                <a:r>
                  <a:rPr lang="tr-TR" dirty="0" err="1"/>
                  <a:t>impedance</a:t>
                </a:r>
                <a:r>
                  <a:rPr lang="tr-TR" dirty="0"/>
                  <a:t>.</a:t>
                </a:r>
              </a:p>
              <a:p>
                <a:endParaRPr lang="tr-TR" dirty="0"/>
              </a:p>
              <a:p>
                <a:r>
                  <a:rPr lang="tr-TR" dirty="0" err="1"/>
                  <a:t>Thus</a:t>
                </a:r>
                <a:r>
                  <a:rPr lang="tr-TR" dirty="0"/>
                  <a:t>, </a:t>
                </a:r>
                <a:r>
                  <a:rPr lang="tr-TR" dirty="0" err="1"/>
                  <a:t>we</a:t>
                </a:r>
                <a:r>
                  <a:rPr lang="tr-TR" dirty="0"/>
                  <a:t> can </a:t>
                </a:r>
                <a:r>
                  <a:rPr lang="tr-TR" dirty="0" err="1"/>
                  <a:t>write</a:t>
                </a:r>
                <a:r>
                  <a:rPr lang="tr-TR" dirty="0"/>
                  <a:t> </a:t>
                </a:r>
                <a:r>
                  <a:rPr lang="tr-TR" dirty="0" err="1"/>
                  <a:t>the</a:t>
                </a:r>
                <a:r>
                  <a:rPr lang="tr-TR" dirty="0"/>
                  <a:t> </a:t>
                </a:r>
                <a:r>
                  <a:rPr lang="tr-TR" dirty="0" err="1"/>
                  <a:t>equation</a:t>
                </a:r>
                <a:r>
                  <a:rPr lang="tr-TR" dirty="0"/>
                  <a:t> as:</a:t>
                </a:r>
              </a:p>
              <a:p>
                <a:endParaRPr lang="tr-TR" dirty="0"/>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 </a:t>
                </a:r>
                <a:r>
                  <a:rPr lang="tr-TR" dirty="0" err="1"/>
                  <a:t>Vout</a:t>
                </a:r>
                <a:r>
                  <a:rPr lang="tr-TR" dirty="0"/>
                  <a:t>  (1)</a:t>
                </a:r>
              </a:p>
              <a:p>
                <a:endParaRPr lang="tr-TR" dirty="0"/>
              </a:p>
              <a:p>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r>
                          <a:rPr lang="tr-TR" b="0" i="1" smtClean="0">
                            <a:latin typeface="Cambria Math" panose="02040503050406030204" pitchFamily="18" charset="0"/>
                          </a:rPr>
                          <m:t>1</m:t>
                        </m:r>
                      </m:sub>
                    </m:sSub>
                    <m:r>
                      <a:rPr lang="tr-TR" b="0" i="1" smtClean="0">
                        <a:latin typeface="Cambria Math" panose="02040503050406030204" pitchFamily="18" charset="0"/>
                      </a:rPr>
                      <m:t>+</m:t>
                    </m:r>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r>
                      <a:rPr lang="tr-TR" b="0" i="1" smtClean="0">
                        <a:latin typeface="Cambria Math" panose="02040503050406030204" pitchFamily="18" charset="0"/>
                      </a:rPr>
                      <m:t>𝑗</m:t>
                    </m:r>
                    <m:r>
                      <a:rPr lang="tr-TR" b="0" i="1" smtClean="0">
                        <a:latin typeface="Cambria Math" panose="02040503050406030204" pitchFamily="18" charset="0"/>
                      </a:rPr>
                      <m:t>𝜔</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t>
                </a:r>
                <a:r>
                  <a:rPr lang="tr-TR" dirty="0" err="1"/>
                  <a:t>Vout</a:t>
                </a:r>
                <a:r>
                  <a:rPr lang="tr-TR" dirty="0"/>
                  <a:t>                          (2)</a:t>
                </a:r>
              </a:p>
              <a:p>
                <a:endParaRPr lang="tr-TR" dirty="0"/>
              </a:p>
            </p:txBody>
          </p:sp>
        </mc:Choice>
        <mc:Fallback>
          <p:sp>
            <p:nvSpPr>
              <p:cNvPr id="7" name="TextBox 6">
                <a:extLst>
                  <a:ext uri="{FF2B5EF4-FFF2-40B4-BE49-F238E27FC236}">
                    <a16:creationId xmlns:a16="http://schemas.microsoft.com/office/drawing/2014/main" id="{955F8BE3-E684-4C5D-9702-D3A8E13B8DA6}"/>
                  </a:ext>
                </a:extLst>
              </p:cNvPr>
              <p:cNvSpPr txBox="1">
                <a:spLocks noRot="1" noChangeAspect="1" noMove="1" noResize="1" noEditPoints="1" noAdjustHandles="1" noChangeArrowheads="1" noChangeShapeType="1" noTextEdit="1"/>
              </p:cNvSpPr>
              <p:nvPr/>
            </p:nvSpPr>
            <p:spPr>
              <a:xfrm>
                <a:off x="3950208" y="871728"/>
                <a:ext cx="6766560" cy="3714735"/>
              </a:xfrm>
              <a:prstGeom prst="rect">
                <a:avLst/>
              </a:prstGeom>
              <a:blipFill>
                <a:blip r:embed="rId3"/>
                <a:stretch>
                  <a:fillRect l="-721" t="-821"/>
                </a:stretch>
              </a:blipFill>
            </p:spPr>
            <p:txBody>
              <a:bodyPr/>
              <a:lstStyle/>
              <a:p>
                <a:r>
                  <a:rPr lang="en-US">
                    <a:noFill/>
                  </a:rPr>
                  <a:t> </a:t>
                </a:r>
              </a:p>
            </p:txBody>
          </p:sp>
        </mc:Fallback>
      </mc:AlternateContent>
    </p:spTree>
    <p:extLst>
      <p:ext uri="{BB962C8B-B14F-4D97-AF65-F5344CB8AC3E}">
        <p14:creationId xmlns:p14="http://schemas.microsoft.com/office/powerpoint/2010/main" val="414391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56A769A-1DE3-4E98-ACE2-E1F6AB7BB66B}"/>
                  </a:ext>
                </a:extLst>
              </p:cNvPr>
              <p:cNvSpPr txBox="1"/>
              <p:nvPr/>
            </p:nvSpPr>
            <p:spPr>
              <a:xfrm>
                <a:off x="621792" y="585216"/>
                <a:ext cx="8235696" cy="5398144"/>
              </a:xfrm>
              <a:prstGeom prst="rect">
                <a:avLst/>
              </a:prstGeom>
              <a:noFill/>
            </p:spPr>
            <p:txBody>
              <a:bodyPr wrap="square" rtlCol="0">
                <a:spAutoFit/>
              </a:bodyPr>
              <a:lstStyle/>
              <a:p>
                <a:r>
                  <a:rPr lang="tr-TR" dirty="0"/>
                  <a:t>For </a:t>
                </a:r>
                <a:r>
                  <a:rPr lang="tr-TR" dirty="0" err="1"/>
                  <a:t>primary</a:t>
                </a:r>
                <a:r>
                  <a:rPr lang="tr-TR" dirty="0"/>
                  <a:t> </a:t>
                </a:r>
                <a:r>
                  <a:rPr lang="tr-TR" dirty="0" err="1"/>
                  <a:t>currents</a:t>
                </a:r>
                <a:r>
                  <a:rPr lang="tr-TR" dirty="0"/>
                  <a:t> can be </a:t>
                </a:r>
                <a:r>
                  <a:rPr lang="tr-TR" dirty="0" err="1"/>
                  <a:t>taken</a:t>
                </a:r>
                <a:r>
                  <a:rPr lang="tr-TR" dirty="0"/>
                  <a:t> as </a:t>
                </a:r>
                <a:r>
                  <a:rPr lang="tr-TR" dirty="0" err="1"/>
                  <a:t>the</a:t>
                </a:r>
                <a:r>
                  <a:rPr lang="tr-TR" dirty="0"/>
                  <a:t> </a:t>
                </a:r>
                <a:r>
                  <a:rPr lang="tr-TR" dirty="0" err="1"/>
                  <a:t>same</a:t>
                </a:r>
                <a:r>
                  <a:rPr lang="tr-TR" dirty="0"/>
                  <a:t> </a:t>
                </a:r>
                <a:r>
                  <a:rPr lang="tr-TR" dirty="0" err="1"/>
                  <a:t>and</a:t>
                </a:r>
                <a:r>
                  <a:rPr lang="tr-TR" dirty="0"/>
                  <a:t> it </a:t>
                </a:r>
                <a:r>
                  <a:rPr lang="tr-TR" dirty="0" err="1"/>
                  <a:t>equals</a:t>
                </a:r>
                <a:r>
                  <a:rPr lang="tr-TR" dirty="0"/>
                  <a:t> </a:t>
                </a:r>
                <a:r>
                  <a:rPr lang="tr-TR" dirty="0" err="1"/>
                  <a:t>to</a:t>
                </a:r>
                <a:r>
                  <a:rPr lang="tr-TR" dirty="0"/>
                  <a:t> main </a:t>
                </a:r>
                <a:r>
                  <a:rPr lang="tr-TR" dirty="0" err="1"/>
                  <a:t>design</a:t>
                </a:r>
                <a:r>
                  <a:rPr lang="tr-TR" dirty="0"/>
                  <a:t> </a:t>
                </a:r>
                <a:r>
                  <a:rPr lang="tr-TR" dirty="0" err="1"/>
                  <a:t>results</a:t>
                </a:r>
                <a:r>
                  <a:rPr lang="tr-TR" dirty="0"/>
                  <a:t>. (5.55 A </a:t>
                </a:r>
                <a:r>
                  <a:rPr lang="tr-TR" dirty="0" err="1"/>
                  <a:t>for</a:t>
                </a:r>
                <a:r>
                  <a:rPr lang="tr-TR" dirty="0"/>
                  <a:t> 100 V 1000W )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oMath>
                </a14:m>
                <a:r>
                  <a:rPr lang="tr-TR" dirty="0"/>
                  <a:t>                                                                  (3)</a:t>
                </a:r>
              </a:p>
              <a:p>
                <a:endParaRPr lang="tr-TR" dirty="0"/>
              </a:p>
              <a:p>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oMath>
                </a14:m>
                <a:r>
                  <a:rPr lang="tr-TR" dirty="0"/>
                  <a:t>   is </a:t>
                </a:r>
                <a:r>
                  <a:rPr lang="tr-TR" dirty="0" err="1"/>
                  <a:t>the</a:t>
                </a:r>
                <a:r>
                  <a:rPr lang="tr-TR" dirty="0"/>
                  <a:t> </a:t>
                </a:r>
                <a:r>
                  <a:rPr lang="tr-TR" dirty="0" err="1"/>
                  <a:t>difference</a:t>
                </a:r>
                <a:r>
                  <a:rPr lang="tr-TR" dirty="0"/>
                  <a:t> of </a:t>
                </a:r>
                <a:r>
                  <a:rPr lang="tr-TR" dirty="0" err="1"/>
                  <a:t>the</a:t>
                </a:r>
                <a:r>
                  <a:rPr lang="tr-TR" dirty="0"/>
                  <a:t> total </a:t>
                </a:r>
                <a:r>
                  <a:rPr lang="tr-TR" dirty="0" err="1"/>
                  <a:t>mutual</a:t>
                </a:r>
                <a:r>
                  <a:rPr lang="tr-TR" dirty="0"/>
                  <a:t> </a:t>
                </a:r>
                <a:r>
                  <a:rPr lang="tr-TR" dirty="0" err="1"/>
                  <a:t>inductance</a:t>
                </a:r>
                <a:r>
                  <a:rPr lang="tr-TR" dirty="0"/>
                  <a:t> </a:t>
                </a:r>
                <a:r>
                  <a:rPr lang="tr-TR" dirty="0" err="1"/>
                  <a:t>between</a:t>
                </a:r>
                <a:r>
                  <a:rPr lang="tr-TR" dirty="0"/>
                  <a:t> </a:t>
                </a:r>
                <a:r>
                  <a:rPr lang="tr-TR" dirty="0" err="1"/>
                  <a:t>two</a:t>
                </a:r>
                <a:r>
                  <a:rPr lang="tr-TR" dirty="0"/>
                  <a:t> </a:t>
                </a:r>
                <a:r>
                  <a:rPr lang="tr-TR" dirty="0" err="1"/>
                  <a:t>secondaries</a:t>
                </a:r>
                <a:r>
                  <a:rPr lang="tr-TR" dirty="0"/>
                  <a:t>.</a:t>
                </a:r>
              </a:p>
              <a:p>
                <a:endParaRPr lang="tr-TR" dirty="0"/>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r>
                      <a:rPr lang="tr-TR" b="1" i="0" smtClean="0">
                        <a:latin typeface="Cambria Math" panose="02040503050406030204" pitchFamily="18" charset="0"/>
                      </a:rPr>
                      <m:t>           </m:t>
                    </m:r>
                  </m:oMath>
                </a14:m>
                <a:r>
                  <a:rPr lang="tr-TR" dirty="0"/>
                  <a:t> (4) </a:t>
                </a:r>
                <a:r>
                  <a:rPr lang="tr-TR" dirty="0" err="1"/>
                  <a:t>are</a:t>
                </a:r>
                <a:r>
                  <a:rPr lang="tr-TR" dirty="0"/>
                  <a:t> </a:t>
                </a:r>
                <a:r>
                  <a:rPr lang="tr-TR" dirty="0" err="1"/>
                  <a:t>the</a:t>
                </a:r>
                <a:r>
                  <a:rPr lang="tr-TR" dirty="0"/>
                  <a:t> </a:t>
                </a:r>
                <a:r>
                  <a:rPr lang="tr-TR" dirty="0" err="1"/>
                  <a:t>copuling</a:t>
                </a:r>
                <a:r>
                  <a:rPr lang="tr-TR" dirty="0"/>
                  <a:t> </a:t>
                </a:r>
                <a:r>
                  <a:rPr lang="tr-TR" dirty="0" err="1"/>
                  <a:t>coefficients</a:t>
                </a:r>
                <a:r>
                  <a:rPr lang="tr-TR" dirty="0"/>
                  <a:t> of </a:t>
                </a:r>
                <a:r>
                  <a:rPr lang="tr-TR" dirty="0" err="1"/>
                  <a:t>the</a:t>
                </a:r>
                <a:r>
                  <a:rPr lang="tr-TR" dirty="0"/>
                  <a:t> </a:t>
                </a:r>
                <a:r>
                  <a:rPr lang="tr-TR" dirty="0" err="1"/>
                  <a:t>secondaries</a:t>
                </a:r>
                <a:r>
                  <a:rPr lang="tr-TR" dirty="0"/>
                  <a:t> </a:t>
                </a:r>
                <a:r>
                  <a:rPr lang="tr-TR" dirty="0" err="1"/>
                  <a:t>and</a:t>
                </a:r>
                <a:r>
                  <a:rPr lang="tr-TR" dirty="0"/>
                  <a:t> </a:t>
                </a:r>
                <a:r>
                  <a:rPr lang="tr-TR" dirty="0" err="1"/>
                  <a:t>taken</a:t>
                </a:r>
                <a:r>
                  <a:rPr lang="tr-TR" dirty="0"/>
                  <a:t> as </a:t>
                </a:r>
                <a:r>
                  <a:rPr lang="tr-TR" dirty="0" err="1"/>
                  <a:t>same</a:t>
                </a:r>
                <a:r>
                  <a:rPr lang="tr-TR" dirty="0"/>
                  <a:t>. </a:t>
                </a:r>
              </a:p>
              <a:p>
                <a:endParaRPr lang="tr-TR" dirty="0"/>
              </a:p>
              <a:p>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4</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thanks</a:t>
                </a:r>
                <a:r>
                  <a:rPr lang="tr-TR" dirty="0"/>
                  <a:t> </a:t>
                </a:r>
                <a:r>
                  <a:rPr lang="tr-TR" dirty="0" err="1"/>
                  <a:t>to</a:t>
                </a:r>
                <a:r>
                  <a:rPr lang="tr-TR" dirty="0"/>
                  <a:t> </a:t>
                </a:r>
                <a:r>
                  <a:rPr lang="tr-TR" dirty="0" err="1"/>
                  <a:t>symetry</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 </m:t>
                    </m:r>
                    <m:r>
                      <m:rPr>
                        <m:sty m:val="p"/>
                      </m:rPr>
                      <a:rPr lang="tr-TR" b="0" i="0" smtClean="0">
                        <a:latin typeface="Cambria Math" panose="02040503050406030204" pitchFamily="18" charset="0"/>
                      </a:rPr>
                      <m:t>and</m:t>
                    </m:r>
                    <m:r>
                      <a:rPr lang="tr-TR" b="0" i="0"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1</m:t>
                        </m:r>
                      </m:sub>
                    </m:sSub>
                  </m:oMath>
                </a14:m>
                <a:r>
                  <a:rPr lang="tr-TR" dirty="0"/>
                  <a:t> </a:t>
                </a:r>
                <a:r>
                  <a:rPr lang="tr-TR" dirty="0" err="1"/>
                  <a:t>also</a:t>
                </a:r>
                <a:r>
                  <a:rPr lang="tr-TR" dirty="0"/>
                  <a:t> </a:t>
                </a:r>
                <a:r>
                  <a:rPr lang="tr-TR" dirty="0" err="1"/>
                  <a:t>are</a:t>
                </a:r>
                <a:r>
                  <a:rPr lang="tr-TR" dirty="0"/>
                  <a:t> </a:t>
                </a:r>
                <a:r>
                  <a:rPr lang="tr-TR" dirty="0" err="1"/>
                  <a:t>taken</a:t>
                </a:r>
                <a:r>
                  <a:rPr lang="tr-TR" dirty="0"/>
                  <a:t> as </a:t>
                </a:r>
                <a:r>
                  <a:rPr lang="tr-TR" dirty="0" err="1"/>
                  <a:t>the</a:t>
                </a:r>
                <a:r>
                  <a:rPr lang="tr-TR" dirty="0"/>
                  <a:t> </a:t>
                </a:r>
                <a:r>
                  <a:rPr lang="tr-TR" dirty="0" err="1"/>
                  <a:t>same</a:t>
                </a:r>
                <a:r>
                  <a:rPr lang="tr-TR" dirty="0"/>
                  <a:t>. </a:t>
                </a:r>
                <a:r>
                  <a:rPr lang="tr-TR" dirty="0" err="1"/>
                  <a:t>Also</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a:t>
                </a:r>
                <a:r>
                  <a:rPr lang="tr-TR" b="0"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can be </a:t>
                </a:r>
                <a:r>
                  <a:rPr lang="tr-TR" dirty="0" err="1"/>
                  <a:t>calculated</a:t>
                </a:r>
                <a:r>
                  <a:rPr lang="tr-TR" dirty="0"/>
                  <a:t> </a:t>
                </a:r>
                <a:r>
                  <a:rPr lang="tr-TR" dirty="0" err="1"/>
                  <a:t>by</a:t>
                </a:r>
                <a:r>
                  <a:rPr lang="tr-TR" dirty="0"/>
                  <a:t> </a:t>
                </a:r>
                <a:r>
                  <a:rPr lang="tr-TR" dirty="0" err="1"/>
                  <a:t>using</a:t>
                </a:r>
                <a:r>
                  <a:rPr lang="tr-TR" dirty="0"/>
                  <a:t> main </a:t>
                </a:r>
                <a:r>
                  <a:rPr lang="tr-TR" dirty="0" err="1"/>
                  <a:t>design</a:t>
                </a:r>
                <a:r>
                  <a:rPr lang="tr-TR" dirty="0"/>
                  <a:t> </a:t>
                </a:r>
                <a:r>
                  <a:rPr lang="tr-TR" dirty="0" err="1"/>
                  <a:t>code</a:t>
                </a:r>
                <a:r>
                  <a:rPr lang="tr-TR" dirty="0"/>
                  <a:t>. (100 V, 1000W) </a:t>
                </a:r>
              </a:p>
              <a:p>
                <a:r>
                  <a:rPr lang="tr-TR" dirty="0" err="1"/>
                  <a:t>The</a:t>
                </a:r>
                <a:r>
                  <a:rPr lang="tr-TR" dirty="0"/>
                  <a:t> </a:t>
                </a:r>
                <a:r>
                  <a:rPr lang="tr-TR" dirty="0" err="1"/>
                  <a:t>difference</a:t>
                </a:r>
                <a:r>
                  <a:rPr lang="tr-TR" dirty="0"/>
                  <a:t> </a:t>
                </a:r>
                <a:r>
                  <a:rPr lang="tr-TR" dirty="0" err="1"/>
                  <a:t>between</a:t>
                </a:r>
                <a:r>
                  <a:rPr lang="tr-TR" dirty="0"/>
                  <a:t>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oMath>
                </a14:m>
                <a:r>
                  <a:rPr lang="tr-TR" dirty="0"/>
                  <a:t> and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2</m:t>
                        </m:r>
                      </m:sub>
                    </m:sSub>
                  </m:oMath>
                </a14:m>
                <a:r>
                  <a:rPr lang="tr-TR" dirty="0"/>
                  <a:t> ,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r>
                          <a:rPr lang="tr-TR" b="0" i="1" smtClean="0">
                            <a:latin typeface="Cambria Math" panose="02040503050406030204" pitchFamily="18" charset="0"/>
                          </a:rPr>
                          <m:t>3</m:t>
                        </m:r>
                      </m:sub>
                    </m:sSub>
                    <m:r>
                      <a:rPr lang="tr-TR" b="0" i="0" smtClean="0">
                        <a:latin typeface="Cambria Math" panose="02040503050406030204" pitchFamily="18" charset="0"/>
                      </a:rPr>
                      <m:t>−</m:t>
                    </m:r>
                  </m:oMath>
                </a14:m>
                <a:r>
                  <a:rPr lang="tr-TR" b="0" dirty="0"/>
                  <a:t> </a:t>
                </a:r>
                <a14:m>
                  <m:oMath xmlns:m="http://schemas.openxmlformats.org/officeDocument/2006/math">
                    <m:sSub>
                      <m:sSubPr>
                        <m:ctrlPr>
                          <a:rPr lang="tr-TR" b="0" i="0"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s</m:t>
                        </m:r>
                        <m:r>
                          <a:rPr lang="tr-TR" b="0" i="0" smtClean="0">
                            <a:latin typeface="Cambria Math" panose="02040503050406030204" pitchFamily="18" charset="0"/>
                          </a:rPr>
                          <m:t>2</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endParaRPr lang="tr-TR" dirty="0"/>
              </a:p>
              <a:p>
                <a:pPr/>
                <a:endParaRPr lang="tr-TR" dirty="0"/>
              </a:p>
              <a:p>
                <a:endParaRPr lang="tr-TR" dirty="0"/>
              </a:p>
              <a:p>
                <a:endParaRPr lang="tr-TR" dirty="0"/>
              </a:p>
              <a:p>
                <a:pPr/>
                <a:endParaRPr lang="tr-TR" dirty="0"/>
              </a:p>
              <a:p>
                <a:pPr/>
                <a:endParaRPr lang="tr-TR" dirty="0"/>
              </a:p>
            </p:txBody>
          </p:sp>
        </mc:Choice>
        <mc:Fallback>
          <p:sp>
            <p:nvSpPr>
              <p:cNvPr id="4" name="TextBox 3">
                <a:extLst>
                  <a:ext uri="{FF2B5EF4-FFF2-40B4-BE49-F238E27FC236}">
                    <a16:creationId xmlns:a16="http://schemas.microsoft.com/office/drawing/2014/main" id="{C56A769A-1DE3-4E98-ACE2-E1F6AB7BB66B}"/>
                  </a:ext>
                </a:extLst>
              </p:cNvPr>
              <p:cNvSpPr txBox="1">
                <a:spLocks noRot="1" noChangeAspect="1" noMove="1" noResize="1" noEditPoints="1" noAdjustHandles="1" noChangeArrowheads="1" noChangeShapeType="1" noTextEdit="1"/>
              </p:cNvSpPr>
              <p:nvPr/>
            </p:nvSpPr>
            <p:spPr>
              <a:xfrm>
                <a:off x="621792" y="585216"/>
                <a:ext cx="8235696" cy="5398144"/>
              </a:xfrm>
              <a:prstGeom prst="rect">
                <a:avLst/>
              </a:prstGeom>
              <a:blipFill>
                <a:blip r:embed="rId2"/>
                <a:stretch>
                  <a:fillRect l="-592" t="-564"/>
                </a:stretch>
              </a:blipFill>
            </p:spPr>
            <p:txBody>
              <a:bodyPr/>
              <a:lstStyle/>
              <a:p>
                <a:r>
                  <a:rPr lang="en-US">
                    <a:noFill/>
                  </a:rPr>
                  <a:t> </a:t>
                </a:r>
              </a:p>
            </p:txBody>
          </p:sp>
        </mc:Fallback>
      </mc:AlternateContent>
    </p:spTree>
    <p:extLst>
      <p:ext uri="{BB962C8B-B14F-4D97-AF65-F5344CB8AC3E}">
        <p14:creationId xmlns:p14="http://schemas.microsoft.com/office/powerpoint/2010/main" val="4101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AFE-BDC0-42E7-9D24-C185287B5BC5}"/>
              </a:ext>
            </a:extLst>
          </p:cNvPr>
          <p:cNvSpPr>
            <a:spLocks noGrp="1"/>
          </p:cNvSpPr>
          <p:nvPr>
            <p:ph type="title"/>
          </p:nvPr>
        </p:nvSpPr>
        <p:spPr/>
        <p:txBody>
          <a:bodyPr/>
          <a:lstStyle/>
          <a:p>
            <a:r>
              <a:rPr lang="tr-TR" dirty="0" err="1"/>
              <a:t>From</a:t>
            </a:r>
            <a:r>
              <a:rPr lang="tr-TR" dirty="0"/>
              <a:t> </a:t>
            </a:r>
            <a:r>
              <a:rPr lang="tr-TR" dirty="0" err="1"/>
              <a:t>the</a:t>
            </a:r>
            <a:r>
              <a:rPr lang="tr-TR" dirty="0"/>
              <a:t> </a:t>
            </a:r>
            <a:r>
              <a:rPr lang="tr-TR" dirty="0" err="1"/>
              <a:t>equation</a:t>
            </a:r>
            <a:r>
              <a:rPr lang="tr-TR" dirty="0"/>
              <a:t> 1 </a:t>
            </a:r>
            <a:r>
              <a:rPr lang="tr-TR" dirty="0" err="1"/>
              <a:t>and</a:t>
            </a:r>
            <a:r>
              <a:rPr lang="tr-TR" dirty="0"/>
              <a:t> 2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2C8D19-1E1B-4C44-B359-C0B21FC54E02}"/>
                  </a:ext>
                </a:extLst>
              </p:cNvPr>
              <p:cNvSpPr>
                <a:spLocks noGrp="1"/>
              </p:cNvSpPr>
              <p:nvPr>
                <p:ph idx="1"/>
              </p:nvPr>
            </p:nvSpPr>
            <p:spPr>
              <a:xfrm>
                <a:off x="838200" y="1825625"/>
                <a:ext cx="10515600" cy="692023"/>
              </a:xfrm>
            </p:spPr>
            <p:txBody>
              <a:bodyPr>
                <a:normAutofit/>
              </a:bodyPr>
              <a:lstStyle/>
              <a:p>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4</m:t>
                        </m:r>
                      </m:sub>
                    </m:sSub>
                  </m:oMath>
                </a14:m>
                <a:r>
                  <a:rPr lang="tr-TR" sz="2000" dirty="0"/>
                  <a:t> =</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r>
                          <a:rPr lang="tr-TR" sz="2000" b="0" i="1" smtClean="0">
                            <a:latin typeface="Cambria Math" panose="02040503050406030204" pitchFamily="18" charset="0"/>
                          </a:rPr>
                          <m:t>𝑠</m:t>
                        </m:r>
                        <m:r>
                          <a:rPr lang="tr-TR" sz="2000" b="0" i="1" smtClean="0">
                            <a:latin typeface="Cambria Math" panose="02040503050406030204" pitchFamily="18" charset="0"/>
                          </a:rPr>
                          <m:t>2</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𝑝</m:t>
                        </m:r>
                        <m:r>
                          <a:rPr lang="tr-TR" sz="2000" b="0" i="1" smtClean="0">
                            <a:latin typeface="Cambria Math" panose="02040503050406030204" pitchFamily="18" charset="0"/>
                          </a:rPr>
                          <m:t>1</m:t>
                        </m:r>
                      </m:sub>
                    </m:sSub>
                    <m:r>
                      <a:rPr lang="tr-TR" sz="2000" b="0" i="1" smtClean="0">
                        <a:latin typeface="Cambria Math" panose="02040503050406030204" pitchFamily="18" charset="0"/>
                      </a:rPr>
                      <m:t>+</m:t>
                    </m:r>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1</m:t>
                        </m:r>
                      </m:sub>
                    </m:sSub>
                  </m:oMath>
                </a14:m>
                <a:r>
                  <a:rPr lang="tr-TR" sz="2000" dirty="0"/>
                  <a:t>+</a:t>
                </a:r>
                <a:r>
                  <a:rPr lang="tr-TR" sz="2000" b="0" dirty="0"/>
                  <a:t> </a:t>
                </a:r>
                <a14:m>
                  <m:oMath xmlns:m="http://schemas.openxmlformats.org/officeDocument/2006/math">
                    <m:r>
                      <a:rPr lang="tr-TR" sz="2000" b="0" i="1" smtClean="0">
                        <a:latin typeface="Cambria Math" panose="02040503050406030204" pitchFamily="18" charset="0"/>
                      </a:rPr>
                      <m:t>𝑗</m:t>
                    </m:r>
                    <m:r>
                      <a:rPr lang="tr-TR" sz="2000" b="0" i="1" smtClean="0">
                        <a:latin typeface="Cambria Math" panose="02040503050406030204" pitchFamily="18" charset="0"/>
                      </a:rPr>
                      <m:t>𝜔</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𝑀</m:t>
                        </m:r>
                      </m:e>
                      <m:sub>
                        <m:r>
                          <a:rPr lang="tr-TR" sz="2000" b="0" i="1" smtClean="0">
                            <a:latin typeface="Cambria Math" panose="02040503050406030204" pitchFamily="18" charset="0"/>
                          </a:rPr>
                          <m:t>𝑠</m:t>
                        </m:r>
                        <m:r>
                          <a:rPr lang="tr-TR" sz="2000" b="0" i="1" smtClean="0">
                            <a:latin typeface="Cambria Math" panose="02040503050406030204" pitchFamily="18" charset="0"/>
                          </a:rPr>
                          <m:t>2</m:t>
                        </m:r>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𝐼</m:t>
                        </m:r>
                      </m:e>
                      <m:sub>
                        <m:r>
                          <a:rPr lang="tr-TR" sz="2000" b="0" i="1" smtClean="0">
                            <a:latin typeface="Cambria Math" panose="02040503050406030204" pitchFamily="18" charset="0"/>
                          </a:rPr>
                          <m:t>𝑠</m:t>
                        </m:r>
                        <m:r>
                          <a:rPr lang="tr-TR" sz="2000" b="0" i="1" smtClean="0">
                            <a:latin typeface="Cambria Math" panose="02040503050406030204" pitchFamily="18" charset="0"/>
                          </a:rPr>
                          <m:t>3</m:t>
                        </m:r>
                      </m:sub>
                    </m:sSub>
                  </m:oMath>
                </a14:m>
                <a:endParaRPr lang="en-US" sz="2000" dirty="0"/>
              </a:p>
            </p:txBody>
          </p:sp>
        </mc:Choice>
        <mc:Fallback>
          <p:sp>
            <p:nvSpPr>
              <p:cNvPr id="3" name="Content Placeholder 2">
                <a:extLst>
                  <a:ext uri="{FF2B5EF4-FFF2-40B4-BE49-F238E27FC236}">
                    <a16:creationId xmlns:a16="http://schemas.microsoft.com/office/drawing/2014/main" id="{6C2C8D19-1E1B-4C44-B359-C0B21FC54E02}"/>
                  </a:ext>
                </a:extLst>
              </p:cNvPr>
              <p:cNvSpPr>
                <a:spLocks noGrp="1" noRot="1" noChangeAspect="1" noMove="1" noResize="1" noEditPoints="1" noAdjustHandles="1" noChangeArrowheads="1" noChangeShapeType="1" noTextEdit="1"/>
              </p:cNvSpPr>
              <p:nvPr>
                <p:ph idx="1"/>
              </p:nvPr>
            </p:nvSpPr>
            <p:spPr>
              <a:xfrm>
                <a:off x="838200" y="1825625"/>
                <a:ext cx="10515600" cy="692023"/>
              </a:xfrm>
              <a:blipFill>
                <a:blip r:embed="rId2"/>
                <a:stretch>
                  <a:fillRect l="-522" t="-70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483D726-D353-49BF-A73E-40BA356D0246}"/>
                  </a:ext>
                </a:extLst>
              </p:cNvPr>
              <p:cNvSpPr txBox="1"/>
              <p:nvPr/>
            </p:nvSpPr>
            <p:spPr>
              <a:xfrm>
                <a:off x="1018032" y="2718816"/>
                <a:ext cx="9491472" cy="667747"/>
              </a:xfrm>
              <a:prstGeom prst="rect">
                <a:avLst/>
              </a:prstGeom>
              <a:noFill/>
            </p:spPr>
            <p:txBody>
              <a:bodyPr wrap="square" rtlCol="0">
                <a:spAutoFit/>
              </a:bodyPr>
              <a:lstStyle/>
              <a:p>
                <a:r>
                  <a:rPr lang="tr-TR" dirty="0"/>
                  <a:t>We </a:t>
                </a:r>
                <a:r>
                  <a:rPr lang="tr-TR" dirty="0" err="1"/>
                  <a:t>gives</a:t>
                </a:r>
                <a:r>
                  <a:rPr lang="tr-TR" dirty="0"/>
                  <a:t> </a:t>
                </a:r>
                <a:r>
                  <a:rPr lang="tr-TR" dirty="0" err="1"/>
                  <a:t>the</a:t>
                </a:r>
                <a:r>
                  <a:rPr lang="tr-TR" dirty="0"/>
                  <a:t> </a:t>
                </a:r>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0" smtClean="0">
                        <a:latin typeface="Cambria Math" panose="02040503050406030204" pitchFamily="18" charset="0"/>
                      </a:rPr>
                      <m:t> </m:t>
                    </m:r>
                    <m:d>
                      <m:dPr>
                        <m:ctrlPr>
                          <a:rPr lang="tr-TR" b="0" i="0" smtClean="0">
                            <a:latin typeface="Cambria Math" panose="02040503050406030204" pitchFamily="18" charset="0"/>
                          </a:rPr>
                        </m:ctrlPr>
                      </m:dPr>
                      <m:e>
                        <m:r>
                          <m:rPr>
                            <m:sty m:val="p"/>
                          </m:rPr>
                          <a:rPr lang="tr-TR" b="0" i="0" smtClean="0">
                            <a:latin typeface="Cambria Math" panose="02040503050406030204" pitchFamily="18" charset="0"/>
                          </a:rPr>
                          <m:t>which</m:t>
                        </m:r>
                        <m:r>
                          <a:rPr lang="tr-TR" b="0" i="0" smtClean="0">
                            <a:latin typeface="Cambria Math" panose="02040503050406030204" pitchFamily="18" charset="0"/>
                          </a:rPr>
                          <m:t> </m:t>
                        </m:r>
                        <m:r>
                          <m:rPr>
                            <m:sty m:val="p"/>
                          </m:rPr>
                          <a:rPr lang="tr-TR" b="0" i="0" smtClean="0">
                            <a:latin typeface="Cambria Math" panose="02040503050406030204" pitchFamily="18" charset="0"/>
                          </a:rPr>
                          <m:t>is</m:t>
                        </m:r>
                        <m:r>
                          <a:rPr lang="tr-TR" b="0" i="0" smtClean="0">
                            <a:latin typeface="Cambria Math" panose="02040503050406030204" pitchFamily="18" charset="0"/>
                          </a:rPr>
                          <m:t> </m:t>
                        </m:r>
                        <m:r>
                          <m:rPr>
                            <m:sty m:val="p"/>
                          </m:rPr>
                          <a:rPr lang="tr-TR" b="0" i="0" smtClean="0">
                            <a:latin typeface="Cambria Math" panose="02040503050406030204" pitchFamily="18" charset="0"/>
                          </a:rPr>
                          <m:t>taken</m:t>
                        </m:r>
                        <m:r>
                          <a:rPr lang="tr-TR" b="0" i="0" smtClean="0">
                            <a:latin typeface="Cambria Math" panose="02040503050406030204" pitchFamily="18" charset="0"/>
                          </a:rPr>
                          <m:t> </m:t>
                        </m:r>
                        <m:r>
                          <m:rPr>
                            <m:sty m:val="p"/>
                          </m:rPr>
                          <a:rPr lang="tr-TR" b="0" i="0" smtClean="0">
                            <a:latin typeface="Cambria Math" panose="02040503050406030204" pitchFamily="18" charset="0"/>
                          </a:rPr>
                          <m:t>as</m:t>
                        </m:r>
                        <m:r>
                          <a:rPr lang="tr-TR" b="0" i="0" smtClean="0">
                            <a:latin typeface="Cambria Math" panose="02040503050406030204" pitchFamily="18" charset="0"/>
                          </a:rPr>
                          <m:t> 17</m:t>
                        </m:r>
                        <m:r>
                          <a:rPr lang="tr-TR" b="0" i="1" smtClean="0">
                            <a:latin typeface="Cambria Math" panose="02040503050406030204" pitchFamily="18" charset="0"/>
                          </a:rPr>
                          <m:t>𝜇</m:t>
                        </m:r>
                        <m:r>
                          <a:rPr lang="tr-TR" b="0" i="0" smtClean="0">
                            <a:latin typeface="Cambria Math" panose="02040503050406030204" pitchFamily="18" charset="0"/>
                          </a:rPr>
                          <m:t>−1</m:t>
                        </m:r>
                        <m:r>
                          <a:rPr lang="tr-TR" b="0" i="1" smtClean="0">
                            <a:latin typeface="Cambria Math" panose="02040503050406030204" pitchFamily="18" charset="0"/>
                          </a:rPr>
                          <m:t>4.84</m:t>
                        </m:r>
                        <m:r>
                          <a:rPr lang="tr-TR" b="0" i="1" smtClean="0">
                            <a:latin typeface="Cambria Math" panose="02040503050406030204" pitchFamily="18" charset="0"/>
                          </a:rPr>
                          <m:t>𝜇</m:t>
                        </m:r>
                        <m:r>
                          <a:rPr lang="tr-TR" b="0" i="0" smtClean="0">
                            <a:latin typeface="Cambria Math" panose="02040503050406030204" pitchFamily="18" charset="0"/>
                          </a:rPr>
                          <m:t>=</m:t>
                        </m:r>
                        <m:r>
                          <a:rPr lang="tr-TR" b="0" i="1" smtClean="0">
                            <a:latin typeface="Cambria Math" panose="02040503050406030204" pitchFamily="18" charset="0"/>
                          </a:rPr>
                          <m:t>2.23</m:t>
                        </m:r>
                        <m:r>
                          <a:rPr lang="tr-TR" b="0" i="1" smtClean="0">
                            <a:latin typeface="Cambria Math" panose="02040503050406030204" pitchFamily="18" charset="0"/>
                          </a:rPr>
                          <m:t>𝜇</m:t>
                        </m:r>
                      </m:e>
                    </m:d>
                    <m:r>
                      <a:rPr lang="tr-TR" b="0" i="0" smtClean="0">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𝐼</m:t>
                        </m:r>
                      </m:e>
                      <m:sub>
                        <m:r>
                          <a:rPr lang="tr-TR" i="1">
                            <a:latin typeface="Cambria Math" panose="02040503050406030204" pitchFamily="18" charset="0"/>
                          </a:rPr>
                          <m:t>𝑝</m:t>
                        </m:r>
                      </m:sub>
                    </m:sSub>
                  </m:oMath>
                </a14:m>
                <a:r>
                  <a:rPr lang="tr-TR" dirty="0"/>
                  <a:t> is </a:t>
                </a:r>
                <a:r>
                  <a:rPr lang="tr-TR" dirty="0" err="1"/>
                  <a:t>taken</a:t>
                </a:r>
                <a:r>
                  <a:rPr lang="tr-TR" dirty="0"/>
                  <a:t> as 5.55 A.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is </a:t>
                </a:r>
                <a:r>
                  <a:rPr lang="tr-TR" dirty="0" err="1"/>
                  <a:t>desired</a:t>
                </a:r>
                <a:r>
                  <a:rPr lang="tr-TR" dirty="0"/>
                  <a:t> 1 </a:t>
                </a:r>
                <a14:m>
                  <m:oMath xmlns:m="http://schemas.openxmlformats.org/officeDocument/2006/math">
                    <m:sSub>
                      <m:sSubPr>
                        <m:ctrlPr>
                          <a:rPr lang="tr-TR" i="1" dirty="0" smtClean="0">
                            <a:latin typeface="Cambria Math" panose="02040503050406030204" pitchFamily="18" charset="0"/>
                          </a:rPr>
                        </m:ctrlPr>
                      </m:sSubPr>
                      <m:e>
                        <m:r>
                          <a:rPr lang="tr-TR" i="1" dirty="0" smtClean="0">
                            <a:latin typeface="Cambria Math" panose="02040503050406030204" pitchFamily="18" charset="0"/>
                          </a:rPr>
                          <m:t>𝐴</m:t>
                        </m:r>
                      </m:e>
                      <m:sub>
                        <m:r>
                          <a:rPr lang="tr-TR" b="0" i="1" dirty="0" smtClean="0">
                            <a:latin typeface="Cambria Math" panose="02040503050406030204" pitchFamily="18" charset="0"/>
                          </a:rPr>
                          <m:t>𝑟𝑚𝑠</m:t>
                        </m:r>
                        <m:r>
                          <a:rPr lang="tr-TR" b="0" i="1" dirty="0" smtClean="0">
                            <a:latin typeface="Cambria Math" panose="02040503050406030204" pitchFamily="18" charset="0"/>
                          </a:rPr>
                          <m:t> </m:t>
                        </m:r>
                      </m:sub>
                    </m:sSub>
                    <m:r>
                      <a:rPr lang="tr-TR" i="1" dirty="0" smtClean="0">
                        <a:latin typeface="Cambria Math" panose="02040503050406030204" pitchFamily="18" charset="0"/>
                      </a:rPr>
                      <m:t> </m:t>
                    </m:r>
                    <m:r>
                      <a:rPr lang="tr-TR" b="0" i="1" dirty="0" smtClean="0">
                        <a:latin typeface="Cambria Math" panose="02040503050406030204" pitchFamily="18" charset="0"/>
                      </a:rPr>
                      <m:t>.</m:t>
                    </m:r>
                  </m:oMath>
                </a14:m>
                <a:endParaRPr lang="en-US" dirty="0"/>
              </a:p>
            </p:txBody>
          </p:sp>
        </mc:Choice>
        <mc:Fallback>
          <p:sp>
            <p:nvSpPr>
              <p:cNvPr id="4" name="TextBox 3">
                <a:extLst>
                  <a:ext uri="{FF2B5EF4-FFF2-40B4-BE49-F238E27FC236}">
                    <a16:creationId xmlns:a16="http://schemas.microsoft.com/office/drawing/2014/main" id="{3483D726-D353-49BF-A73E-40BA356D0246}"/>
                  </a:ext>
                </a:extLst>
              </p:cNvPr>
              <p:cNvSpPr txBox="1">
                <a:spLocks noRot="1" noChangeAspect="1" noMove="1" noResize="1" noEditPoints="1" noAdjustHandles="1" noChangeArrowheads="1" noChangeShapeType="1" noTextEdit="1"/>
              </p:cNvSpPr>
              <p:nvPr/>
            </p:nvSpPr>
            <p:spPr>
              <a:xfrm>
                <a:off x="1018032" y="2718816"/>
                <a:ext cx="9491472" cy="667747"/>
              </a:xfrm>
              <a:prstGeom prst="rect">
                <a:avLst/>
              </a:prstGeom>
              <a:blipFill>
                <a:blip r:embed="rId3"/>
                <a:stretch>
                  <a:fillRect l="-514" t="-3636"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8E0B600-E59B-4159-88ED-7616F90F7474}"/>
                  </a:ext>
                </a:extLst>
              </p:cNvPr>
              <p:cNvSpPr txBox="1"/>
              <p:nvPr/>
            </p:nvSpPr>
            <p:spPr>
              <a:xfrm>
                <a:off x="3017520" y="3782199"/>
                <a:ext cx="9022080" cy="390748"/>
              </a:xfrm>
              <a:prstGeom prst="rect">
                <a:avLst/>
              </a:prstGeom>
              <a:noFill/>
            </p:spPr>
            <p:txBody>
              <a:bodyPr wrap="square" rtlCol="0">
                <a:spAutoFit/>
              </a:bodyPr>
              <a:lstStyle/>
              <a:p>
                <a14:m>
                  <m:oMath xmlns:m="http://schemas.openxmlformats.org/officeDocument/2006/math">
                    <m:r>
                      <m:rPr>
                        <m:sty m:val="p"/>
                      </m:rPr>
                      <a:rPr lang="tr-TR" b="0" i="0" smtClean="0">
                        <a:latin typeface="Cambria Math" panose="02040503050406030204" pitchFamily="18" charset="0"/>
                      </a:rPr>
                      <m:t>Δ</m:t>
                    </m:r>
                    <m:r>
                      <a:rPr lang="tr-TR" b="0" i="1" smtClean="0">
                        <a:latin typeface="Cambria Math" panose="02040503050406030204" pitchFamily="18" charset="0"/>
                      </a:rPr>
                      <m:t>𝑀𝑝𝑠</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𝑝</m:t>
                        </m:r>
                      </m:sub>
                    </m:sSub>
                    <m:r>
                      <a:rPr lang="tr-TR" b="0" i="1" smtClean="0">
                        <a:latin typeface="Cambria Math" panose="02040503050406030204" pitchFamily="18" charset="0"/>
                      </a:rPr>
                      <m:t>=2</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sub>
                    </m:sSub>
                  </m:oMath>
                </a14:m>
                <a:r>
                  <a:rPr lang="tr-TR" dirty="0"/>
                  <a:t> (</a:t>
                </a:r>
                <a14:m>
                  <m:oMath xmlns:m="http://schemas.openxmlformats.org/officeDocument/2006/math">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oMath>
                </a14:m>
                <a:r>
                  <a:rPr lang="tr-TR" dirty="0"/>
                  <a:t> )</a:t>
                </a:r>
                <a:endParaRPr lang="en-US" dirty="0"/>
              </a:p>
            </p:txBody>
          </p:sp>
        </mc:Choice>
        <mc:Fallback>
          <p:sp>
            <p:nvSpPr>
              <p:cNvPr id="5" name="TextBox 4">
                <a:extLst>
                  <a:ext uri="{FF2B5EF4-FFF2-40B4-BE49-F238E27FC236}">
                    <a16:creationId xmlns:a16="http://schemas.microsoft.com/office/drawing/2014/main" id="{98E0B600-E59B-4159-88ED-7616F90F7474}"/>
                  </a:ext>
                </a:extLst>
              </p:cNvPr>
              <p:cNvSpPr txBox="1">
                <a:spLocks noRot="1" noChangeAspect="1" noMove="1" noResize="1" noEditPoints="1" noAdjustHandles="1" noChangeArrowheads="1" noChangeShapeType="1" noTextEdit="1"/>
              </p:cNvSpPr>
              <p:nvPr/>
            </p:nvSpPr>
            <p:spPr>
              <a:xfrm>
                <a:off x="3017520" y="3782199"/>
                <a:ext cx="9022080" cy="390748"/>
              </a:xfrm>
              <a:prstGeom prst="rect">
                <a:avLst/>
              </a:prstGeom>
              <a:blipFill>
                <a:blip r:embed="rId4"/>
                <a:stretch>
                  <a:fillRect t="-6154" b="-1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F4B5331-37AF-4008-8635-B1F0E4F095C2}"/>
                  </a:ext>
                </a:extLst>
              </p:cNvPr>
              <p:cNvSpPr txBox="1"/>
              <p:nvPr/>
            </p:nvSpPr>
            <p:spPr>
              <a:xfrm>
                <a:off x="755904" y="4651248"/>
                <a:ext cx="6772656" cy="3907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tr-TR" b="0" i="0" smtClean="0">
                              <a:latin typeface="Cambria Math" panose="02040503050406030204" pitchFamily="18" charset="0"/>
                            </a:rPr>
                          </m:ctrlPr>
                        </m:sSubPr>
                        <m:e>
                          <m:r>
                            <m:rPr>
                              <m:sty m:val="p"/>
                            </m:rPr>
                            <a:rPr lang="tr-TR" smtClean="0">
                              <a:latin typeface="Cambria Math" panose="02040503050406030204" pitchFamily="18" charset="0"/>
                            </a:rPr>
                            <m:t>M</m:t>
                          </m:r>
                        </m:e>
                        <m:sub>
                          <m:r>
                            <m:rPr>
                              <m:sty m:val="p"/>
                            </m:rPr>
                            <a:rPr lang="tr-TR" b="0" i="0" smtClean="0">
                              <a:latin typeface="Cambria Math" panose="02040503050406030204" pitchFamily="18" charset="0"/>
                            </a:rPr>
                            <m:t>s</m:t>
                          </m:r>
                        </m:sub>
                      </m:sSub>
                      <m:r>
                        <a:rPr lang="tr-TR" b="0" i="1" smtClean="0">
                          <a:latin typeface="Cambria Math" panose="02040503050406030204" pitchFamily="18" charset="0"/>
                        </a:rPr>
                        <m:t>=</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𝑝𝑠</m:t>
                          </m:r>
                        </m:sub>
                      </m:sSub>
                      <m:r>
                        <a:rPr lang="tr-TR" b="0" i="1" smtClean="0">
                          <a:latin typeface="Cambria Math" panose="02040503050406030204" pitchFamily="18" charset="0"/>
                        </a:rPr>
                        <m:t> </m:t>
                      </m:r>
                      <m:sSub>
                        <m:sSubPr>
                          <m:ctrlPr>
                            <a:rPr lang="tr-TR" b="0" i="0" smtClean="0">
                              <a:latin typeface="Cambria Math" panose="02040503050406030204" pitchFamily="18" charset="0"/>
                            </a:rPr>
                          </m:ctrlPr>
                        </m:sSubPr>
                        <m:e>
                          <m:r>
                            <m:rPr>
                              <m:sty m:val="p"/>
                            </m:rPr>
                            <a:rPr lang="tr-TR" b="0" i="0" smtClean="0">
                              <a:latin typeface="Cambria Math" panose="02040503050406030204" pitchFamily="18" charset="0"/>
                            </a:rPr>
                            <m:t>I</m:t>
                          </m:r>
                        </m:e>
                        <m:sub>
                          <m:r>
                            <m:rPr>
                              <m:sty m:val="p"/>
                            </m:rPr>
                            <a:rPr lang="tr-TR" b="0" i="0" smtClean="0">
                              <a:latin typeface="Cambria Math" panose="02040503050406030204" pitchFamily="18" charset="0"/>
                            </a:rPr>
                            <m:t>p</m:t>
                          </m:r>
                        </m:sub>
                      </m:sSub>
                      <m:r>
                        <a:rPr lang="tr-TR" b="0" i="0" smtClean="0">
                          <a:latin typeface="Cambria Math" panose="02040503050406030204" pitchFamily="18" charset="0"/>
                        </a:rPr>
                        <m:t>/(2</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𝐼</m:t>
                          </m:r>
                        </m:e>
                        <m:sub>
                          <m:r>
                            <a:rPr lang="tr-TR" b="0" i="1" smtClean="0">
                              <a:latin typeface="Cambria Math" panose="02040503050406030204" pitchFamily="18" charset="0"/>
                            </a:rPr>
                            <m:t>𝑠</m:t>
                          </m:r>
                        </m:sub>
                      </m:sSub>
                      <m:r>
                        <a:rPr lang="tr-TR" b="0" i="1" smtClean="0">
                          <a:latin typeface="Cambria Math" panose="02040503050406030204" pitchFamily="18" charset="0"/>
                        </a:rPr>
                        <m:t>)</m:t>
                      </m:r>
                    </m:oMath>
                  </m:oMathPara>
                </a14:m>
                <a:endParaRPr lang="en-US" dirty="0"/>
              </a:p>
            </p:txBody>
          </p:sp>
        </mc:Choice>
        <mc:Fallback>
          <p:sp>
            <p:nvSpPr>
              <p:cNvPr id="6" name="TextBox 5">
                <a:extLst>
                  <a:ext uri="{FF2B5EF4-FFF2-40B4-BE49-F238E27FC236}">
                    <a16:creationId xmlns:a16="http://schemas.microsoft.com/office/drawing/2014/main" id="{7F4B5331-37AF-4008-8635-B1F0E4F095C2}"/>
                  </a:ext>
                </a:extLst>
              </p:cNvPr>
              <p:cNvSpPr txBox="1">
                <a:spLocks noRot="1" noChangeAspect="1" noMove="1" noResize="1" noEditPoints="1" noAdjustHandles="1" noChangeArrowheads="1" noChangeShapeType="1" noTextEdit="1"/>
              </p:cNvSpPr>
              <p:nvPr/>
            </p:nvSpPr>
            <p:spPr>
              <a:xfrm>
                <a:off x="755904" y="4651248"/>
                <a:ext cx="6772656" cy="390748"/>
              </a:xfrm>
              <a:prstGeom prst="rect">
                <a:avLst/>
              </a:prstGeom>
              <a:blipFill>
                <a:blip r:embed="rId5"/>
                <a:stretch>
                  <a:fillRect b="-781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5E4F2FC-81C9-4451-8F12-87C01A31FE00}"/>
              </a:ext>
            </a:extLst>
          </p:cNvPr>
          <p:cNvSpPr txBox="1"/>
          <p:nvPr/>
        </p:nvSpPr>
        <p:spPr>
          <a:xfrm>
            <a:off x="963168" y="5437632"/>
            <a:ext cx="8284464" cy="369332"/>
          </a:xfrm>
          <a:prstGeom prst="rect">
            <a:avLst/>
          </a:prstGeom>
          <a:noFill/>
        </p:spPr>
        <p:txBody>
          <a:bodyPr wrap="square" rtlCol="0">
            <a:spAutoFit/>
          </a:bodyPr>
          <a:lstStyle/>
          <a:p>
            <a:r>
              <a:rPr lang="tr-TR" dirty="0" err="1"/>
              <a:t>Thus</a:t>
            </a:r>
            <a:r>
              <a:rPr lang="tr-TR" dirty="0"/>
              <a:t>, </a:t>
            </a:r>
            <a:r>
              <a:rPr lang="tr-TR" dirty="0" err="1"/>
              <a:t>we</a:t>
            </a:r>
            <a:r>
              <a:rPr lang="tr-TR" dirty="0"/>
              <a:t> can </a:t>
            </a:r>
            <a:r>
              <a:rPr lang="tr-TR" dirty="0" err="1"/>
              <a:t>calculate</a:t>
            </a:r>
            <a:r>
              <a:rPr lang="tr-TR" dirty="0"/>
              <a:t> </a:t>
            </a:r>
            <a:r>
              <a:rPr lang="tr-TR" dirty="0" err="1"/>
              <a:t>required</a:t>
            </a:r>
            <a:r>
              <a:rPr lang="tr-TR" dirty="0"/>
              <a:t> </a:t>
            </a:r>
            <a:r>
              <a:rPr lang="tr-TR" dirty="0" err="1"/>
              <a:t>coupling</a:t>
            </a:r>
            <a:r>
              <a:rPr lang="tr-TR" dirty="0"/>
              <a:t> </a:t>
            </a:r>
            <a:r>
              <a:rPr lang="tr-TR" dirty="0" err="1"/>
              <a:t>between</a:t>
            </a:r>
            <a:r>
              <a:rPr lang="tr-TR" dirty="0"/>
              <a:t> </a:t>
            </a:r>
            <a:r>
              <a:rPr lang="tr-TR" dirty="0" err="1"/>
              <a:t>the</a:t>
            </a:r>
            <a:r>
              <a:rPr lang="tr-TR" dirty="0"/>
              <a:t> </a:t>
            </a:r>
            <a:r>
              <a:rPr lang="tr-TR" dirty="0" err="1"/>
              <a:t>secondaries</a:t>
            </a:r>
            <a:r>
              <a:rPr lang="tr-TR" dirty="0"/>
              <a:t>. </a:t>
            </a:r>
            <a:endParaRPr lang="en-US" dirty="0"/>
          </a:p>
        </p:txBody>
      </p:sp>
    </p:spTree>
    <p:extLst>
      <p:ext uri="{BB962C8B-B14F-4D97-AF65-F5344CB8AC3E}">
        <p14:creationId xmlns:p14="http://schemas.microsoft.com/office/powerpoint/2010/main" val="175004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8D5C-F528-44AE-9BEA-D55B3F29BE8F}"/>
              </a:ext>
            </a:extLst>
          </p:cNvPr>
          <p:cNvSpPr>
            <a:spLocks noGrp="1"/>
          </p:cNvSpPr>
          <p:nvPr>
            <p:ph type="title"/>
          </p:nvPr>
        </p:nvSpPr>
        <p:spPr/>
        <p:txBody>
          <a:bodyPr/>
          <a:lstStyle/>
          <a:p>
            <a:r>
              <a:rPr lang="tr-TR" dirty="0" err="1"/>
              <a:t>For</a:t>
            </a:r>
            <a:r>
              <a:rPr lang="tr-TR" dirty="0"/>
              <a:t>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DB0C3C-1A58-4F5C-86C1-A6F27E056DA4}"/>
                  </a:ext>
                </a:extLst>
              </p:cNvPr>
              <p:cNvSpPr>
                <a:spLocks noGrp="1"/>
              </p:cNvSpPr>
              <p:nvPr>
                <p:ph idx="1"/>
              </p:nvPr>
            </p:nvSpPr>
            <p:spPr/>
            <p:txBody>
              <a:bodyPr/>
              <a:lstStyle/>
              <a:p>
                <a14:m>
                  <m:oMath xmlns:m="http://schemas.openxmlformats.org/officeDocument/2006/math">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𝑝</m:t>
                        </m:r>
                        <m:r>
                          <a:rPr lang="tr-TR" sz="2000" i="1">
                            <a:latin typeface="Cambria Math" panose="02040503050406030204" pitchFamily="18" charset="0"/>
                          </a:rPr>
                          <m:t>1</m:t>
                        </m:r>
                        <m:r>
                          <a:rPr lang="tr-TR" sz="2000" i="1">
                            <a:latin typeface="Cambria Math" panose="02040503050406030204" pitchFamily="18" charset="0"/>
                          </a:rPr>
                          <m:t>𝑠</m:t>
                        </m:r>
                        <m:r>
                          <a:rPr lang="tr-TR" sz="2000" i="1">
                            <a:latin typeface="Cambria Math" panose="02040503050406030204" pitchFamily="18" charset="0"/>
                          </a:rPr>
                          <m:t>1</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𝑝</m:t>
                        </m:r>
                        <m:r>
                          <a:rPr lang="tr-TR" sz="2000" i="1">
                            <a:latin typeface="Cambria Math" panose="02040503050406030204" pitchFamily="18" charset="0"/>
                          </a:rPr>
                          <m:t>1</m:t>
                        </m:r>
                      </m:sub>
                    </m:sSub>
                    <m:r>
                      <a:rPr lang="tr-TR" sz="2000" i="1">
                        <a:latin typeface="Cambria Math" panose="02040503050406030204" pitchFamily="18" charset="0"/>
                      </a:rPr>
                      <m:t>+</m:t>
                    </m:r>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𝑝</m:t>
                        </m:r>
                        <m:r>
                          <a:rPr lang="tr-TR" sz="2000" i="1">
                            <a:latin typeface="Cambria Math" panose="02040503050406030204" pitchFamily="18" charset="0"/>
                          </a:rPr>
                          <m:t>2</m:t>
                        </m:r>
                        <m:r>
                          <a:rPr lang="tr-TR" sz="2000" i="1">
                            <a:latin typeface="Cambria Math" panose="02040503050406030204" pitchFamily="18" charset="0"/>
                          </a:rPr>
                          <m:t>𝑠</m:t>
                        </m:r>
                        <m:r>
                          <a:rPr lang="tr-TR" sz="2000" i="1">
                            <a:latin typeface="Cambria Math" panose="02040503050406030204" pitchFamily="18" charset="0"/>
                          </a:rPr>
                          <m:t>1</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𝑝</m:t>
                        </m:r>
                        <m:r>
                          <a:rPr lang="tr-TR" sz="2000" i="1">
                            <a:latin typeface="Cambria Math" panose="02040503050406030204" pitchFamily="18" charset="0"/>
                          </a:rPr>
                          <m:t>2</m:t>
                        </m:r>
                      </m:sub>
                    </m:sSub>
                  </m:oMath>
                </a14:m>
                <a:r>
                  <a:rPr lang="tr-TR" sz="2000" dirty="0"/>
                  <a:t>+ </a:t>
                </a:r>
                <a14:m>
                  <m:oMath xmlns:m="http://schemas.openxmlformats.org/officeDocument/2006/math">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𝑠</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𝑠</m:t>
                        </m:r>
                        <m:r>
                          <a:rPr lang="tr-TR" sz="2000" i="1">
                            <a:latin typeface="Cambria Math" panose="02040503050406030204" pitchFamily="18" charset="0"/>
                          </a:rPr>
                          <m:t>2</m:t>
                        </m:r>
                      </m:sub>
                    </m:sSub>
                  </m:oMath>
                </a14:m>
                <a:r>
                  <a:rPr lang="tr-TR" sz="2000" dirty="0"/>
                  <a:t>+ </a:t>
                </a:r>
                <a14:m>
                  <m:oMath xmlns:m="http://schemas.openxmlformats.org/officeDocument/2006/math">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𝑠</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𝑠</m:t>
                        </m:r>
                        <m:r>
                          <a:rPr lang="tr-TR" sz="2000" i="1">
                            <a:latin typeface="Cambria Math" panose="02040503050406030204" pitchFamily="18" charset="0"/>
                          </a:rPr>
                          <m:t>4</m:t>
                        </m:r>
                      </m:sub>
                    </m:sSub>
                  </m:oMath>
                </a14:m>
                <a:r>
                  <a:rPr lang="tr-TR" sz="2000" dirty="0"/>
                  <a:t> = </a:t>
                </a:r>
                <a14:m>
                  <m:oMath xmlns:m="http://schemas.openxmlformats.org/officeDocument/2006/math">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𝑝</m:t>
                        </m:r>
                        <m:r>
                          <a:rPr lang="tr-TR" sz="2000" i="1">
                            <a:latin typeface="Cambria Math" panose="02040503050406030204" pitchFamily="18" charset="0"/>
                          </a:rPr>
                          <m:t>1</m:t>
                        </m:r>
                        <m:r>
                          <a:rPr lang="tr-TR" sz="2000" i="1">
                            <a:latin typeface="Cambria Math" panose="02040503050406030204" pitchFamily="18" charset="0"/>
                          </a:rPr>
                          <m:t>𝑠</m:t>
                        </m:r>
                        <m:r>
                          <a:rPr lang="tr-TR" sz="2000" i="1">
                            <a:latin typeface="Cambria Math" panose="02040503050406030204" pitchFamily="18" charset="0"/>
                          </a:rPr>
                          <m:t>2</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𝑝</m:t>
                        </m:r>
                        <m:r>
                          <a:rPr lang="tr-TR" sz="2000" i="1">
                            <a:latin typeface="Cambria Math" panose="02040503050406030204" pitchFamily="18" charset="0"/>
                          </a:rPr>
                          <m:t>1</m:t>
                        </m:r>
                      </m:sub>
                    </m:sSub>
                    <m:r>
                      <a:rPr lang="tr-TR" sz="2000" i="1">
                        <a:latin typeface="Cambria Math" panose="02040503050406030204" pitchFamily="18" charset="0"/>
                      </a:rPr>
                      <m:t>+</m:t>
                    </m:r>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𝑠</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𝑠</m:t>
                        </m:r>
                        <m:r>
                          <a:rPr lang="tr-TR" sz="2000" i="1">
                            <a:latin typeface="Cambria Math" panose="02040503050406030204" pitchFamily="18" charset="0"/>
                          </a:rPr>
                          <m:t>1</m:t>
                        </m:r>
                      </m:sub>
                    </m:sSub>
                  </m:oMath>
                </a14:m>
                <a:r>
                  <a:rPr lang="tr-TR" sz="2000" dirty="0"/>
                  <a:t>+ </a:t>
                </a:r>
                <a14:m>
                  <m:oMath xmlns:m="http://schemas.openxmlformats.org/officeDocument/2006/math">
                    <m:r>
                      <a:rPr lang="tr-TR" sz="2000" i="1">
                        <a:latin typeface="Cambria Math" panose="02040503050406030204" pitchFamily="18" charset="0"/>
                      </a:rPr>
                      <m:t>𝑗</m:t>
                    </m:r>
                    <m:r>
                      <a:rPr lang="tr-TR" sz="2000" i="1">
                        <a:latin typeface="Cambria Math" panose="02040503050406030204" pitchFamily="18" charset="0"/>
                      </a:rPr>
                      <m:t>𝜔</m:t>
                    </m:r>
                    <m:sSub>
                      <m:sSubPr>
                        <m:ctrlPr>
                          <a:rPr lang="tr-TR" sz="2000" i="1">
                            <a:latin typeface="Cambria Math" panose="02040503050406030204" pitchFamily="18" charset="0"/>
                          </a:rPr>
                        </m:ctrlPr>
                      </m:sSubPr>
                      <m:e>
                        <m:r>
                          <a:rPr lang="tr-TR" sz="2000" i="1">
                            <a:latin typeface="Cambria Math" panose="02040503050406030204" pitchFamily="18" charset="0"/>
                          </a:rPr>
                          <m:t>𝑀</m:t>
                        </m:r>
                      </m:e>
                      <m:sub>
                        <m:r>
                          <a:rPr lang="tr-TR" sz="2000" i="1">
                            <a:latin typeface="Cambria Math" panose="02040503050406030204" pitchFamily="18" charset="0"/>
                          </a:rPr>
                          <m:t>𝑠</m:t>
                        </m:r>
                      </m:sub>
                    </m:sSub>
                    <m:sSub>
                      <m:sSubPr>
                        <m:ctrlPr>
                          <a:rPr lang="tr-TR" sz="2000" i="1">
                            <a:latin typeface="Cambria Math" panose="02040503050406030204" pitchFamily="18" charset="0"/>
                          </a:rPr>
                        </m:ctrlPr>
                      </m:sSubPr>
                      <m:e>
                        <m:r>
                          <a:rPr lang="tr-TR" sz="2000" i="1">
                            <a:latin typeface="Cambria Math" panose="02040503050406030204" pitchFamily="18" charset="0"/>
                          </a:rPr>
                          <m:t>𝐼</m:t>
                        </m:r>
                      </m:e>
                      <m:sub>
                        <m:r>
                          <a:rPr lang="tr-TR" sz="2000" i="1">
                            <a:latin typeface="Cambria Math" panose="02040503050406030204" pitchFamily="18" charset="0"/>
                          </a:rPr>
                          <m:t>𝑠</m:t>
                        </m:r>
                        <m:r>
                          <a:rPr lang="tr-TR" sz="2000" i="1">
                            <a:latin typeface="Cambria Math" panose="02040503050406030204" pitchFamily="18" charset="0"/>
                          </a:rPr>
                          <m:t>3</m:t>
                        </m:r>
                      </m:sub>
                    </m:sSub>
                  </m:oMath>
                </a14:m>
                <a:endParaRPr lang="en-US" sz="2000" dirty="0"/>
              </a:p>
              <a:p>
                <a:endParaRPr lang="en-US" dirty="0"/>
              </a:p>
            </p:txBody>
          </p:sp>
        </mc:Choice>
        <mc:Fallback>
          <p:sp>
            <p:nvSpPr>
              <p:cNvPr id="3" name="Content Placeholder 2">
                <a:extLst>
                  <a:ext uri="{FF2B5EF4-FFF2-40B4-BE49-F238E27FC236}">
                    <a16:creationId xmlns:a16="http://schemas.microsoft.com/office/drawing/2014/main" id="{ABDB0C3C-1A58-4F5C-86C1-A6F27E056DA4}"/>
                  </a:ext>
                </a:extLst>
              </p:cNvPr>
              <p:cNvSpPr>
                <a:spLocks noGrp="1" noRot="1" noChangeAspect="1" noMove="1" noResize="1" noEditPoints="1" noAdjustHandles="1" noChangeArrowheads="1" noChangeShapeType="1" noTextEdit="1"/>
              </p:cNvSpPr>
              <p:nvPr>
                <p:ph idx="1"/>
              </p:nvPr>
            </p:nvSpPr>
            <p:spPr>
              <a:blipFill>
                <a:blip r:embed="rId2"/>
                <a:stretch>
                  <a:fillRect l="-522" t="-1120"/>
                </a:stretch>
              </a:blipFill>
            </p:spPr>
            <p:txBody>
              <a:bodyPr/>
              <a:lstStyle/>
              <a:p>
                <a:r>
                  <a:rPr lang="en-US">
                    <a:noFill/>
                  </a:rPr>
                  <a:t> </a:t>
                </a:r>
              </a:p>
            </p:txBody>
          </p:sp>
        </mc:Fallback>
      </mc:AlternateContent>
    </p:spTree>
    <p:extLst>
      <p:ext uri="{BB962C8B-B14F-4D97-AF65-F5344CB8AC3E}">
        <p14:creationId xmlns:p14="http://schemas.microsoft.com/office/powerpoint/2010/main" val="299487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4936-3EF5-4349-AD72-14D86D3B186A}"/>
              </a:ext>
            </a:extLst>
          </p:cNvPr>
          <p:cNvSpPr>
            <a:spLocks noGrp="1"/>
          </p:cNvSpPr>
          <p:nvPr>
            <p:ph type="title"/>
          </p:nvPr>
        </p:nvSpPr>
        <p:spPr/>
        <p:txBody>
          <a:bodyPr/>
          <a:lstStyle/>
          <a:p>
            <a:r>
              <a:rPr lang="tr-TR" dirty="0" err="1"/>
              <a:t>Ks</a:t>
            </a:r>
            <a:r>
              <a:rPr lang="tr-TR" dirty="0"/>
              <a:t>=-0.06 </a:t>
            </a:r>
            <a:r>
              <a:rPr lang="tr-TR" dirty="0" err="1"/>
              <a:t>Kp</a:t>
            </a:r>
            <a:r>
              <a:rPr lang="tr-TR" dirty="0"/>
              <a:t>=-0.06</a:t>
            </a:r>
            <a:endParaRPr lang="en-US" dirty="0"/>
          </a:p>
        </p:txBody>
      </p:sp>
      <p:sp>
        <p:nvSpPr>
          <p:cNvPr id="6" name="Content Placeholder 5">
            <a:extLst>
              <a:ext uri="{FF2B5EF4-FFF2-40B4-BE49-F238E27FC236}">
                <a16:creationId xmlns:a16="http://schemas.microsoft.com/office/drawing/2014/main" id="{359B31FB-A311-48E0-9042-303D87A178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03F0207-40F9-422B-9719-09FF8813B921}"/>
              </a:ext>
            </a:extLst>
          </p:cNvPr>
          <p:cNvPicPr>
            <a:picLocks noChangeAspect="1"/>
          </p:cNvPicPr>
          <p:nvPr/>
        </p:nvPicPr>
        <p:blipFill>
          <a:blip r:embed="rId2"/>
          <a:stretch>
            <a:fillRect/>
          </a:stretch>
        </p:blipFill>
        <p:spPr>
          <a:xfrm>
            <a:off x="1076748" y="1621535"/>
            <a:ext cx="8122983" cy="4632325"/>
          </a:xfrm>
          <a:prstGeom prst="rect">
            <a:avLst/>
          </a:prstGeom>
        </p:spPr>
      </p:pic>
    </p:spTree>
    <p:extLst>
      <p:ext uri="{BB962C8B-B14F-4D97-AF65-F5344CB8AC3E}">
        <p14:creationId xmlns:p14="http://schemas.microsoft.com/office/powerpoint/2010/main" val="261315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50A6-5206-4343-B1A4-72402EA4DF8F}"/>
              </a:ext>
            </a:extLst>
          </p:cNvPr>
          <p:cNvSpPr>
            <a:spLocks noGrp="1"/>
          </p:cNvSpPr>
          <p:nvPr>
            <p:ph type="title"/>
          </p:nvPr>
        </p:nvSpPr>
        <p:spPr/>
        <p:txBody>
          <a:bodyPr/>
          <a:lstStyle/>
          <a:p>
            <a:r>
              <a:rPr lang="tr-TR" dirty="0" err="1"/>
              <a:t>Ks</a:t>
            </a:r>
            <a:r>
              <a:rPr lang="tr-TR" dirty="0"/>
              <a:t>=-0.12 </a:t>
            </a:r>
            <a:r>
              <a:rPr lang="tr-TR" dirty="0" err="1"/>
              <a:t>Kp</a:t>
            </a:r>
            <a:r>
              <a:rPr lang="tr-TR" dirty="0"/>
              <a:t>=-0.06</a:t>
            </a:r>
            <a:endParaRPr lang="en-US" dirty="0"/>
          </a:p>
        </p:txBody>
      </p:sp>
      <p:pic>
        <p:nvPicPr>
          <p:cNvPr id="4" name="Content Placeholder 3">
            <a:extLst>
              <a:ext uri="{FF2B5EF4-FFF2-40B4-BE49-F238E27FC236}">
                <a16:creationId xmlns:a16="http://schemas.microsoft.com/office/drawing/2014/main" id="{D5F50333-6C32-4019-B3A4-EA873FF4637F}"/>
              </a:ext>
            </a:extLst>
          </p:cNvPr>
          <p:cNvPicPr>
            <a:picLocks noGrp="1" noChangeAspect="1"/>
          </p:cNvPicPr>
          <p:nvPr>
            <p:ph idx="1"/>
          </p:nvPr>
        </p:nvPicPr>
        <p:blipFill>
          <a:blip r:embed="rId2"/>
          <a:stretch>
            <a:fillRect/>
          </a:stretch>
        </p:blipFill>
        <p:spPr>
          <a:xfrm>
            <a:off x="1877866" y="1825625"/>
            <a:ext cx="8436267" cy="4351338"/>
          </a:xfrm>
          <a:prstGeom prst="rect">
            <a:avLst/>
          </a:prstGeom>
        </p:spPr>
      </p:pic>
    </p:spTree>
    <p:extLst>
      <p:ext uri="{BB962C8B-B14F-4D97-AF65-F5344CB8AC3E}">
        <p14:creationId xmlns:p14="http://schemas.microsoft.com/office/powerpoint/2010/main" val="206169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339B2-6D99-4D2C-BDF3-9488E904757E}"/>
              </a:ext>
            </a:extLst>
          </p:cNvPr>
          <p:cNvPicPr>
            <a:picLocks noChangeAspect="1"/>
          </p:cNvPicPr>
          <p:nvPr/>
        </p:nvPicPr>
        <p:blipFill>
          <a:blip r:embed="rId2"/>
          <a:stretch>
            <a:fillRect/>
          </a:stretch>
        </p:blipFill>
        <p:spPr>
          <a:xfrm>
            <a:off x="719137" y="147637"/>
            <a:ext cx="5019675" cy="6562725"/>
          </a:xfrm>
          <a:prstGeom prst="rect">
            <a:avLst/>
          </a:prstGeom>
        </p:spPr>
      </p:pic>
      <p:sp>
        <p:nvSpPr>
          <p:cNvPr id="5" name="TextBox 4">
            <a:extLst>
              <a:ext uri="{FF2B5EF4-FFF2-40B4-BE49-F238E27FC236}">
                <a16:creationId xmlns:a16="http://schemas.microsoft.com/office/drawing/2014/main" id="{BF999B14-2F0B-488C-B5A0-C8FAC7A2D5BA}"/>
              </a:ext>
            </a:extLst>
          </p:cNvPr>
          <p:cNvSpPr txBox="1"/>
          <p:nvPr/>
        </p:nvSpPr>
        <p:spPr>
          <a:xfrm>
            <a:off x="6991349" y="552450"/>
            <a:ext cx="4445123" cy="2031325"/>
          </a:xfrm>
          <a:prstGeom prst="rect">
            <a:avLst/>
          </a:prstGeom>
          <a:noFill/>
        </p:spPr>
        <p:txBody>
          <a:bodyPr wrap="square" rtlCol="0">
            <a:spAutoFit/>
          </a:bodyPr>
          <a:lstStyle/>
          <a:p>
            <a:r>
              <a:rPr lang="en-US" dirty="0"/>
              <a:t>The load from rectifier can be modelled as resistance at AC side. For aligned and perfectly symmetrical system, we observe that each module has equal resistance. We know that resistance voltages are the same due to common bus. Thus, the current is distributed equal for ideal case.  </a:t>
            </a:r>
          </a:p>
        </p:txBody>
      </p:sp>
    </p:spTree>
    <p:extLst>
      <p:ext uri="{BB962C8B-B14F-4D97-AF65-F5344CB8AC3E}">
        <p14:creationId xmlns:p14="http://schemas.microsoft.com/office/powerpoint/2010/main" val="428403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F80155-CB42-44E2-9174-E887FA834B61}"/>
              </a:ext>
            </a:extLst>
          </p:cNvPr>
          <p:cNvSpPr txBox="1"/>
          <p:nvPr/>
        </p:nvSpPr>
        <p:spPr>
          <a:xfrm>
            <a:off x="7610475" y="304800"/>
            <a:ext cx="4200525" cy="2585323"/>
          </a:xfrm>
          <a:prstGeom prst="rect">
            <a:avLst/>
          </a:prstGeom>
          <a:noFill/>
        </p:spPr>
        <p:txBody>
          <a:bodyPr wrap="square" rtlCol="0">
            <a:spAutoFit/>
          </a:bodyPr>
          <a:lstStyle/>
          <a:p>
            <a:r>
              <a:rPr lang="en-US" dirty="0"/>
              <a:t>For this aligned and ideal case, we consider only primary to secondary mutual inductances and self inductances.</a:t>
            </a:r>
          </a:p>
          <a:p>
            <a:endParaRPr lang="en-US" dirty="0"/>
          </a:p>
          <a:p>
            <a:r>
              <a:rPr lang="en-US" dirty="0"/>
              <a:t>the analytical model of the design for this case is written </a:t>
            </a:r>
            <a:r>
              <a:rPr lang="tr-TR" dirty="0"/>
              <a:t>in </a:t>
            </a:r>
            <a:r>
              <a:rPr lang="tr-TR" dirty="0" err="1"/>
              <a:t>the</a:t>
            </a:r>
            <a:r>
              <a:rPr lang="tr-TR" dirty="0"/>
              <a:t> </a:t>
            </a:r>
            <a:r>
              <a:rPr lang="en-US" dirty="0" err="1"/>
              <a:t>lef</a:t>
            </a:r>
            <a:r>
              <a:rPr lang="tr-TR" dirty="0"/>
              <a:t>t</a:t>
            </a:r>
            <a:r>
              <a:rPr lang="en-US" dirty="0"/>
              <a:t> </a:t>
            </a:r>
            <a:r>
              <a:rPr lang="tr-TR" dirty="0"/>
              <a:t>‘</a:t>
            </a:r>
            <a:r>
              <a:rPr lang="en-US" dirty="0" err="1"/>
              <a:t>matlab</a:t>
            </a:r>
            <a:r>
              <a:rPr lang="en-US" dirty="0"/>
              <a:t> code</a:t>
            </a:r>
            <a:r>
              <a:rPr lang="tr-TR" dirty="0"/>
              <a:t>’</a:t>
            </a:r>
            <a:r>
              <a:rPr lang="en-US" dirty="0"/>
              <a:t>. </a:t>
            </a:r>
          </a:p>
          <a:p>
            <a:r>
              <a:rPr lang="en-US" dirty="0"/>
              <a:t>The code gives the capacitance value, self inductances and primary to secondary mutual inductances.</a:t>
            </a:r>
          </a:p>
        </p:txBody>
      </p:sp>
      <p:sp>
        <p:nvSpPr>
          <p:cNvPr id="8" name="TextBox 7">
            <a:extLst>
              <a:ext uri="{FF2B5EF4-FFF2-40B4-BE49-F238E27FC236}">
                <a16:creationId xmlns:a16="http://schemas.microsoft.com/office/drawing/2014/main" id="{DC6678FD-CCAD-4C0C-97D4-92743AFFECE8}"/>
              </a:ext>
            </a:extLst>
          </p:cNvPr>
          <p:cNvSpPr txBox="1"/>
          <p:nvPr/>
        </p:nvSpPr>
        <p:spPr>
          <a:xfrm>
            <a:off x="409575" y="0"/>
            <a:ext cx="6553200" cy="6093976"/>
          </a:xfrm>
          <a:prstGeom prst="rect">
            <a:avLst/>
          </a:prstGeom>
          <a:noFill/>
        </p:spPr>
        <p:txBody>
          <a:bodyPr wrap="square" rtlCol="0">
            <a:spAutoFit/>
          </a:bodyPr>
          <a:lstStyle/>
          <a:p>
            <a:r>
              <a:rPr lang="en-US" sz="1500" dirty="0">
                <a:solidFill>
                  <a:srgbClr val="228B22"/>
                </a:solidFill>
                <a:latin typeface="Courier New" panose="02070309020205020404" pitchFamily="49" charset="0"/>
              </a:rPr>
              <a:t>%% FILL INFORMATION BELOW</a:t>
            </a:r>
          </a:p>
          <a:p>
            <a:r>
              <a:rPr lang="en-US" sz="1500" dirty="0">
                <a:solidFill>
                  <a:srgbClr val="000000"/>
                </a:solidFill>
                <a:latin typeface="Courier New" panose="02070309020205020404" pitchFamily="49" charset="0"/>
              </a:rPr>
              <a:t>Vin=90;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=100; </a:t>
            </a:r>
            <a:r>
              <a:rPr lang="en-US" sz="1500" dirty="0">
                <a:solidFill>
                  <a:srgbClr val="228B22"/>
                </a:solidFill>
                <a:latin typeface="Courier New" panose="02070309020205020404" pitchFamily="49" charset="0"/>
              </a:rPr>
              <a:t>%V (rms)</a:t>
            </a:r>
          </a:p>
          <a:p>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=500; </a:t>
            </a:r>
            <a:r>
              <a:rPr lang="en-US" sz="1500" dirty="0">
                <a:solidFill>
                  <a:srgbClr val="228B22"/>
                </a:solidFill>
                <a:latin typeface="Courier New" panose="02070309020205020404" pitchFamily="49" charset="0"/>
              </a:rPr>
              <a:t>%W   </a:t>
            </a:r>
          </a:p>
          <a:p>
            <a:r>
              <a:rPr lang="en-US" sz="1500" dirty="0">
                <a:solidFill>
                  <a:srgbClr val="000000"/>
                </a:solidFill>
                <a:latin typeface="Courier New" panose="02070309020205020404" pitchFamily="49" charset="0"/>
              </a:rPr>
              <a:t>Qs=4; </a:t>
            </a:r>
            <a:r>
              <a:rPr lang="en-US" sz="1500" dirty="0">
                <a:solidFill>
                  <a:srgbClr val="228B22"/>
                </a:solidFill>
                <a:latin typeface="Courier New" panose="02070309020205020404" pitchFamily="49" charset="0"/>
              </a:rPr>
              <a:t>% unitless</a:t>
            </a:r>
          </a:p>
          <a:p>
            <a:r>
              <a:rPr lang="en-US" sz="1500" dirty="0">
                <a:solidFill>
                  <a:srgbClr val="000000"/>
                </a:solidFill>
                <a:latin typeface="Courier New" panose="02070309020205020404" pitchFamily="49" charset="0"/>
              </a:rPr>
              <a:t>f=150e3; </a:t>
            </a:r>
            <a:r>
              <a:rPr lang="en-US" sz="1500" dirty="0">
                <a:solidFill>
                  <a:srgbClr val="228B22"/>
                </a:solidFill>
                <a:latin typeface="Courier New" panose="02070309020205020404" pitchFamily="49" charset="0"/>
              </a:rPr>
              <a:t>%Hz</a:t>
            </a:r>
          </a:p>
          <a:p>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=2*pi*f; </a:t>
            </a:r>
            <a:r>
              <a:rPr lang="en-US" sz="1500" dirty="0">
                <a:solidFill>
                  <a:srgbClr val="228B22"/>
                </a:solidFill>
                <a:latin typeface="Courier New" panose="02070309020205020404" pitchFamily="49" charset="0"/>
              </a:rPr>
              <a:t>%rad/sec</a:t>
            </a:r>
          </a:p>
          <a:p>
            <a:r>
              <a:rPr lang="en-US" sz="1500" dirty="0">
                <a:solidFill>
                  <a:srgbClr val="000000"/>
                </a:solidFill>
                <a:latin typeface="Courier New" panose="02070309020205020404" pitchFamily="49" charset="0"/>
              </a:rPr>
              <a:t>k=0.23; </a:t>
            </a:r>
            <a:r>
              <a:rPr lang="en-US" sz="1500" dirty="0">
                <a:solidFill>
                  <a:srgbClr val="228B22"/>
                </a:solidFill>
                <a:latin typeface="Courier New" panose="02070309020205020404" pitchFamily="49" charset="0"/>
              </a:rPr>
              <a:t>% chosen coupling factor</a:t>
            </a:r>
          </a:p>
          <a:p>
            <a:r>
              <a:rPr lang="en-US" sz="1500" dirty="0">
                <a:solidFill>
                  <a:srgbClr val="228B22"/>
                </a:solidFill>
                <a:latin typeface="Courier New" panose="02070309020205020404" pitchFamily="49" charset="0"/>
              </a:rPr>
              <a:t>%% Calculation</a:t>
            </a:r>
          </a:p>
          <a:p>
            <a:r>
              <a:rPr lang="pt-BR" sz="1500" dirty="0">
                <a:solidFill>
                  <a:srgbClr val="000000"/>
                </a:solidFill>
                <a:latin typeface="Courier New" panose="02070309020205020404" pitchFamily="49" charset="0"/>
              </a:rPr>
              <a:t>R_L=(10*8/pi^2)*2;</a:t>
            </a:r>
          </a:p>
          <a:p>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=sqrt(</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%load resistance</a:t>
            </a:r>
          </a:p>
          <a:p>
            <a:r>
              <a:rPr lang="en-US" sz="1500" dirty="0">
                <a:solidFill>
                  <a:srgbClr val="228B22"/>
                </a:solidFill>
                <a:latin typeface="Courier New" panose="02070309020205020404" pitchFamily="49" charset="0"/>
              </a:rPr>
              <a:t>% R_L=10.3;</a:t>
            </a:r>
          </a:p>
          <a:p>
            <a:r>
              <a:rPr lang="en-US" sz="1500" dirty="0">
                <a:solidFill>
                  <a:srgbClr val="000000"/>
                </a:solidFill>
                <a:latin typeface="Courier New" panose="02070309020205020404" pitchFamily="49" charset="0"/>
              </a:rPr>
              <a:t>Ls=Qs*R_L/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 secondary coil inductance</a:t>
            </a:r>
          </a:p>
          <a:p>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Vout</a:t>
            </a:r>
            <a:r>
              <a:rPr lang="en-US" sz="1500" dirty="0">
                <a:solidFill>
                  <a:srgbClr val="000000"/>
                </a:solidFill>
                <a:latin typeface="Courier New" panose="02070309020205020404" pitchFamily="49" charset="0"/>
              </a:rPr>
              <a:t>/(R_L); </a:t>
            </a:r>
            <a:r>
              <a:rPr lang="en-US" sz="1500" dirty="0">
                <a:solidFill>
                  <a:srgbClr val="228B22"/>
                </a:solidFill>
                <a:latin typeface="Courier New" panose="02070309020205020404" pitchFamily="49" charset="0"/>
              </a:rPr>
              <a:t>%secondary current</a:t>
            </a:r>
          </a:p>
          <a:p>
            <a:r>
              <a:rPr lang="pt-BR" sz="1500" dirty="0">
                <a:solidFill>
                  <a:srgbClr val="000000"/>
                </a:solidFill>
                <a:latin typeface="Courier New" panose="02070309020205020404" pitchFamily="49" charset="0"/>
              </a:rPr>
              <a:t>Is_rms2= sqrt(P_o/R_L);</a:t>
            </a:r>
          </a:p>
          <a:p>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P_o</a:t>
            </a:r>
            <a:r>
              <a:rPr lang="en-US" sz="1500" dirty="0">
                <a:solidFill>
                  <a:srgbClr val="000000"/>
                </a:solidFill>
                <a:latin typeface="Courier New" panose="02070309020205020404" pitchFamily="49" charset="0"/>
              </a:rPr>
              <a:t>/Vin; </a:t>
            </a:r>
            <a:r>
              <a:rPr lang="en-US" sz="1500" dirty="0">
                <a:solidFill>
                  <a:srgbClr val="228B22"/>
                </a:solidFill>
                <a:latin typeface="Courier New" panose="02070309020205020404" pitchFamily="49" charset="0"/>
              </a:rPr>
              <a:t>% primary current assuming eff=1</a:t>
            </a:r>
          </a:p>
          <a:p>
            <a:r>
              <a:rPr lang="en-US" sz="1500" dirty="0">
                <a:solidFill>
                  <a:srgbClr val="000000"/>
                </a:solidFill>
                <a:latin typeface="Courier New" panose="02070309020205020404" pitchFamily="49" charset="0"/>
              </a:rPr>
              <a:t>M=</a:t>
            </a:r>
            <a:r>
              <a:rPr lang="en-US" sz="1500" dirty="0" err="1">
                <a:solidFill>
                  <a:srgbClr val="000000"/>
                </a:solidFill>
                <a:latin typeface="Courier New" panose="02070309020205020404" pitchFamily="49" charset="0"/>
              </a:rPr>
              <a:t>Is_rms</a:t>
            </a:r>
            <a:r>
              <a:rPr lang="en-US" sz="1500" dirty="0">
                <a:solidFill>
                  <a:srgbClr val="000000"/>
                </a:solidFill>
                <a:latin typeface="Courier New" panose="02070309020205020404" pitchFamily="49" charset="0"/>
              </a:rPr>
              <a:t>*R_L/(</a:t>
            </a:r>
            <a:r>
              <a:rPr lang="en-US" sz="1500" dirty="0" err="1">
                <a:solidFill>
                  <a:srgbClr val="000000"/>
                </a:solidFill>
                <a:latin typeface="Courier New" panose="02070309020205020404" pitchFamily="49" charset="0"/>
              </a:rPr>
              <a:t>res_w</a:t>
            </a:r>
            <a:r>
              <a:rPr lang="en-US" sz="1500" dirty="0">
                <a:solidFill>
                  <a:srgbClr val="000000"/>
                </a:solidFill>
                <a:latin typeface="Courier New" panose="02070309020205020404" pitchFamily="49" charset="0"/>
              </a:rPr>
              <a:t>*</a:t>
            </a:r>
            <a:r>
              <a:rPr lang="en-US" sz="1500" dirty="0" err="1">
                <a:solidFill>
                  <a:srgbClr val="000000"/>
                </a:solidFill>
                <a:latin typeface="Courier New" panose="02070309020205020404" pitchFamily="49" charset="0"/>
              </a:rPr>
              <a:t>Ip_rms</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%calculated mutual inductance</a:t>
            </a:r>
          </a:p>
          <a:p>
            <a:r>
              <a:rPr lang="en-US" sz="1500" dirty="0" err="1">
                <a:solidFill>
                  <a:srgbClr val="000000"/>
                </a:solidFill>
                <a:latin typeface="Courier New" panose="02070309020205020404" pitchFamily="49" charset="0"/>
              </a:rPr>
              <a:t>k_c</a:t>
            </a:r>
            <a:r>
              <a:rPr lang="en-US" sz="1500" dirty="0">
                <a:solidFill>
                  <a:srgbClr val="000000"/>
                </a:solidFill>
                <a:latin typeface="Courier New" panose="02070309020205020404" pitchFamily="49" charset="0"/>
              </a:rPr>
              <a:t>=(2/Qs)*sqrt(1-1/(Qs*Qs))/sqrt(2); </a:t>
            </a:r>
            <a:r>
              <a:rPr lang="en-US" sz="1500" dirty="0">
                <a:solidFill>
                  <a:srgbClr val="228B22"/>
                </a:solidFill>
                <a:latin typeface="Courier New" panose="02070309020205020404" pitchFamily="49" charset="0"/>
              </a:rPr>
              <a:t>%critical coupling factor</a:t>
            </a: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=M^2/(k^2*Ls);    </a:t>
            </a:r>
            <a:r>
              <a:rPr lang="en-US" sz="1500" dirty="0">
                <a:solidFill>
                  <a:srgbClr val="228B22"/>
                </a:solidFill>
                <a:latin typeface="Courier New" panose="02070309020205020404" pitchFamily="49" charset="0"/>
              </a:rPr>
              <a:t>%primary inductance</a:t>
            </a:r>
          </a:p>
          <a:p>
            <a:r>
              <a:rPr lang="en-US" sz="1500" dirty="0">
                <a:solidFill>
                  <a:srgbClr val="000000"/>
                </a:solidFill>
                <a:latin typeface="Courier New" panose="02070309020205020404" pitchFamily="49" charset="0"/>
              </a:rPr>
              <a:t>Cp=1/(res_w^2*</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  </a:t>
            </a:r>
            <a:r>
              <a:rPr lang="en-US" sz="1500" dirty="0">
                <a:solidFill>
                  <a:srgbClr val="228B22"/>
                </a:solidFill>
                <a:latin typeface="Courier New" panose="02070309020205020404" pitchFamily="49" charset="0"/>
              </a:rPr>
              <a:t>%primary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a:solidFill>
                  <a:srgbClr val="000000"/>
                </a:solidFill>
                <a:latin typeface="Courier New" panose="02070309020205020404" pitchFamily="49" charset="0"/>
              </a:rPr>
              <a:t>Cs=1/(res_w^2*Ls);  </a:t>
            </a:r>
            <a:r>
              <a:rPr lang="en-US" sz="1500" dirty="0">
                <a:solidFill>
                  <a:srgbClr val="228B22"/>
                </a:solidFill>
                <a:latin typeface="Courier New" panose="02070309020205020404" pitchFamily="49" charset="0"/>
              </a:rPr>
              <a:t>%secondary </a:t>
            </a:r>
            <a:r>
              <a:rPr lang="en-US" sz="1500" dirty="0" err="1">
                <a:solidFill>
                  <a:srgbClr val="228B22"/>
                </a:solidFill>
                <a:latin typeface="Courier New" panose="02070309020205020404" pitchFamily="49" charset="0"/>
              </a:rPr>
              <a:t>compansation</a:t>
            </a:r>
            <a:endParaRPr lang="en-US" sz="1500" dirty="0">
              <a:solidFill>
                <a:srgbClr val="228B22"/>
              </a:solidFill>
              <a:latin typeface="Courier New" panose="02070309020205020404" pitchFamily="49" charset="0"/>
            </a:endParaRPr>
          </a:p>
          <a:p>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=10^6*</a:t>
            </a:r>
            <a:r>
              <a:rPr lang="en-US" sz="1500" dirty="0" err="1">
                <a:solidFill>
                  <a:srgbClr val="000000"/>
                </a:solidFill>
                <a:latin typeface="Courier New" panose="02070309020205020404" pitchFamily="49" charset="0"/>
              </a:rPr>
              <a:t>Lp</a:t>
            </a:r>
            <a:r>
              <a:rPr lang="en-US" sz="1500" dirty="0">
                <a:solidFill>
                  <a:srgbClr val="000000"/>
                </a:solidFill>
                <a:latin typeface="Courier New" panose="02070309020205020404" pitchFamily="49" charset="0"/>
              </a:rPr>
              <a:t>;</a:t>
            </a:r>
          </a:p>
          <a:p>
            <a:r>
              <a:rPr lang="en-US" sz="1500" dirty="0">
                <a:solidFill>
                  <a:srgbClr val="000000"/>
                </a:solidFill>
                <a:latin typeface="Courier New" panose="02070309020205020404" pitchFamily="49" charset="0"/>
              </a:rPr>
              <a:t>Ls=10^6*Ls;</a:t>
            </a:r>
          </a:p>
          <a:p>
            <a:r>
              <a:rPr lang="en-US" sz="1500" dirty="0">
                <a:solidFill>
                  <a:srgbClr val="000000"/>
                </a:solidFill>
                <a:latin typeface="Courier New" panose="02070309020205020404" pitchFamily="49" charset="0"/>
              </a:rPr>
              <a:t>M=10^6*M;</a:t>
            </a:r>
          </a:p>
        </p:txBody>
      </p:sp>
    </p:spTree>
    <p:extLst>
      <p:ext uri="{BB962C8B-B14F-4D97-AF65-F5344CB8AC3E}">
        <p14:creationId xmlns:p14="http://schemas.microsoft.com/office/powerpoint/2010/main" val="309541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26001AE-30BE-41D7-A341-24F166718363}"/>
                  </a:ext>
                </a:extLst>
              </p:cNvPr>
              <p:cNvSpPr txBox="1"/>
              <p:nvPr/>
            </p:nvSpPr>
            <p:spPr>
              <a:xfrm>
                <a:off x="822801" y="637254"/>
                <a:ext cx="2291589" cy="17991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𝑝</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1</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p:sp>
            <p:nvSpPr>
              <p:cNvPr id="10" name="TextBox 9">
                <a:extLst>
                  <a:ext uri="{FF2B5EF4-FFF2-40B4-BE49-F238E27FC236}">
                    <a16:creationId xmlns:a16="http://schemas.microsoft.com/office/drawing/2014/main" id="{226001AE-30BE-41D7-A341-24F166718363}"/>
                  </a:ext>
                </a:extLst>
              </p:cNvPr>
              <p:cNvSpPr txBox="1">
                <a:spLocks noRot="1" noChangeAspect="1" noMove="1" noResize="1" noEditPoints="1" noAdjustHandles="1" noChangeArrowheads="1" noChangeShapeType="1" noTextEdit="1"/>
              </p:cNvSpPr>
              <p:nvPr/>
            </p:nvSpPr>
            <p:spPr>
              <a:xfrm>
                <a:off x="822801" y="637254"/>
                <a:ext cx="2291589" cy="17991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635DA04-088B-4ED4-BB1D-5631BA15D3F1}"/>
                  </a:ext>
                </a:extLst>
              </p:cNvPr>
              <p:cNvSpPr/>
              <p:nvPr/>
            </p:nvSpPr>
            <p:spPr>
              <a:xfrm>
                <a:off x="3114390" y="666749"/>
                <a:ext cx="2751076" cy="176965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2</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2</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qArr>
                          </m:e>
                          <m:e>
                            <m:eqArr>
                              <m:eqArrPr>
                                <m:ctrlPr>
                                  <a:rPr lang="en-US" i="1" smtClean="0">
                                    <a:latin typeface="Cambria Math" panose="02040503050406030204" pitchFamily="18" charset="0"/>
                                  </a:rPr>
                                </m:ctrlPr>
                              </m:eqArr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𝑝</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1</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qArr>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3</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mr>
                        <m:m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2</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𝑀</m:t>
                                </m:r>
                              </m:e>
                              <m:sub>
                                <m:r>
                                  <a:rPr lang="tr-TR" b="0" i="1" smtClean="0">
                                    <a:latin typeface="Cambria Math" panose="02040503050406030204" pitchFamily="18" charset="0"/>
                                  </a:rPr>
                                  <m:t>𝑠</m:t>
                                </m:r>
                                <m:r>
                                  <a:rPr lang="tr-TR" b="0" i="1" smtClean="0">
                                    <a:latin typeface="Cambria Math" panose="02040503050406030204" pitchFamily="18" charset="0"/>
                                  </a:rPr>
                                  <m:t>3</m:t>
                                </m:r>
                                <m:r>
                                  <a:rPr lang="tr-TR" b="0" i="1" smtClean="0">
                                    <a:latin typeface="Cambria Math" panose="02040503050406030204" pitchFamily="18" charset="0"/>
                                  </a:rPr>
                                  <m:t>𝑠</m:t>
                                </m:r>
                                <m:r>
                                  <a:rPr lang="tr-TR" b="0" i="1" smtClean="0">
                                    <a:latin typeface="Cambria Math" panose="02040503050406030204" pitchFamily="18" charset="0"/>
                                  </a:rPr>
                                  <m:t>4</m:t>
                                </m:r>
                              </m:sub>
                            </m:sSub>
                          </m:e>
                          <m:e>
                            <m:sSub>
                              <m:sSubPr>
                                <m:ctrlPr>
                                  <a:rPr lang="tr-TR" b="0" i="1" smtClean="0">
                                    <a:latin typeface="Cambria Math" panose="02040503050406030204" pitchFamily="18" charset="0"/>
                                  </a:rPr>
                                </m:ctrlPr>
                              </m:sSubPr>
                              <m:e>
                                <m:r>
                                  <a:rPr lang="tr-TR" b="0" i="1" smtClean="0">
                                    <a:latin typeface="Cambria Math" panose="02040503050406030204" pitchFamily="18" charset="0"/>
                                  </a:rPr>
                                  <m:t>𝐿</m:t>
                                </m:r>
                              </m:e>
                              <m:sub>
                                <m:r>
                                  <a:rPr lang="tr-TR" b="0" i="1" smtClean="0">
                                    <a:latin typeface="Cambria Math" panose="02040503050406030204" pitchFamily="18" charset="0"/>
                                  </a:rPr>
                                  <m:t>𝑠</m:t>
                                </m:r>
                                <m:r>
                                  <a:rPr lang="tr-TR" b="0" i="1" smtClean="0">
                                    <a:latin typeface="Cambria Math" panose="02040503050406030204" pitchFamily="18" charset="0"/>
                                  </a:rPr>
                                  <m:t>4</m:t>
                                </m:r>
                              </m:sub>
                            </m:sSub>
                          </m:e>
                        </m:mr>
                      </m:m>
                    </m:oMath>
                  </m:oMathPara>
                </a14:m>
                <a:endParaRPr lang="en-US" dirty="0"/>
              </a:p>
            </p:txBody>
          </p:sp>
        </mc:Choice>
        <mc:Fallback>
          <p:sp>
            <p:nvSpPr>
              <p:cNvPr id="12" name="Rectangle 11">
                <a:extLst>
                  <a:ext uri="{FF2B5EF4-FFF2-40B4-BE49-F238E27FC236}">
                    <a16:creationId xmlns:a16="http://schemas.microsoft.com/office/drawing/2014/main" id="{1635DA04-088B-4ED4-BB1D-5631BA15D3F1}"/>
                  </a:ext>
                </a:extLst>
              </p:cNvPr>
              <p:cNvSpPr>
                <a:spLocks noRot="1" noChangeAspect="1" noMove="1" noResize="1" noEditPoints="1" noAdjustHandles="1" noChangeArrowheads="1" noChangeShapeType="1" noTextEdit="1"/>
              </p:cNvSpPr>
              <p:nvPr/>
            </p:nvSpPr>
            <p:spPr>
              <a:xfrm>
                <a:off x="3114390" y="666749"/>
                <a:ext cx="2751076" cy="17696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C992711-C0D8-4C81-9B54-363D038104A4}"/>
                  </a:ext>
                </a:extLst>
              </p:cNvPr>
              <p:cNvSpPr txBox="1"/>
              <p:nvPr/>
            </p:nvSpPr>
            <p:spPr>
              <a:xfrm>
                <a:off x="8046561" y="839233"/>
                <a:ext cx="1700658" cy="15508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17</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p:sp>
            <p:nvSpPr>
              <p:cNvPr id="13" name="TextBox 12">
                <a:extLst>
                  <a:ext uri="{FF2B5EF4-FFF2-40B4-BE49-F238E27FC236}">
                    <a16:creationId xmlns:a16="http://schemas.microsoft.com/office/drawing/2014/main" id="{8C992711-C0D8-4C81-9B54-363D038104A4}"/>
                  </a:ext>
                </a:extLst>
              </p:cNvPr>
              <p:cNvSpPr txBox="1">
                <a:spLocks noRot="1" noChangeAspect="1" noMove="1" noResize="1" noEditPoints="1" noAdjustHandles="1" noChangeArrowheads="1" noChangeShapeType="1" noTextEdit="1"/>
              </p:cNvSpPr>
              <p:nvPr/>
            </p:nvSpPr>
            <p:spPr>
              <a:xfrm>
                <a:off x="8046561" y="839233"/>
                <a:ext cx="1700658" cy="15508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DD27CF37-A469-4F92-820D-643470DF476C}"/>
                  </a:ext>
                </a:extLst>
              </p:cNvPr>
              <p:cNvSpPr/>
              <p:nvPr/>
            </p:nvSpPr>
            <p:spPr>
              <a:xfrm>
                <a:off x="9851411" y="764969"/>
                <a:ext cx="1885324" cy="162114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p:sp>
            <p:nvSpPr>
              <p:cNvPr id="14" name="Rectangle 13">
                <a:extLst>
                  <a:ext uri="{FF2B5EF4-FFF2-40B4-BE49-F238E27FC236}">
                    <a16:creationId xmlns:a16="http://schemas.microsoft.com/office/drawing/2014/main" id="{DD27CF37-A469-4F92-820D-643470DF476C}"/>
                  </a:ext>
                </a:extLst>
              </p:cNvPr>
              <p:cNvSpPr>
                <a:spLocks noRot="1" noChangeAspect="1" noMove="1" noResize="1" noEditPoints="1" noAdjustHandles="1" noChangeArrowheads="1" noChangeShapeType="1" noTextEdit="1"/>
              </p:cNvSpPr>
              <p:nvPr/>
            </p:nvSpPr>
            <p:spPr>
              <a:xfrm>
                <a:off x="9851411" y="764969"/>
                <a:ext cx="1885324" cy="1621149"/>
              </a:xfrm>
              <a:prstGeom prst="rect">
                <a:avLst/>
              </a:prstGeom>
              <a:blipFill>
                <a:blip r:embed="rId5"/>
                <a:stretch>
                  <a:fillRect/>
                </a:stretch>
              </a:blipFill>
            </p:spPr>
            <p:txBody>
              <a:bodyPr/>
              <a:lstStyle/>
              <a:p>
                <a:r>
                  <a:rPr lang="en-US">
                    <a:noFill/>
                  </a:rPr>
                  <a:t> </a:t>
                </a:r>
              </a:p>
            </p:txBody>
          </p:sp>
        </mc:Fallback>
      </mc:AlternateContent>
      <p:sp>
        <p:nvSpPr>
          <p:cNvPr id="15" name="Arrow: Right 14">
            <a:extLst>
              <a:ext uri="{FF2B5EF4-FFF2-40B4-BE49-F238E27FC236}">
                <a16:creationId xmlns:a16="http://schemas.microsoft.com/office/drawing/2014/main" id="{143EBE18-367F-4638-BC90-D06388FEEFA5}"/>
              </a:ext>
            </a:extLst>
          </p:cNvPr>
          <p:cNvSpPr/>
          <p:nvPr/>
        </p:nvSpPr>
        <p:spPr>
          <a:xfrm>
            <a:off x="5865466" y="1359027"/>
            <a:ext cx="1828800" cy="355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60FFAAA-1965-442A-B65C-558159771B7A}"/>
              </a:ext>
            </a:extLst>
          </p:cNvPr>
          <p:cNvSpPr txBox="1"/>
          <p:nvPr/>
        </p:nvSpPr>
        <p:spPr>
          <a:xfrm>
            <a:off x="741522" y="2800778"/>
            <a:ext cx="11145678" cy="1754326"/>
          </a:xfrm>
          <a:prstGeom prst="rect">
            <a:avLst/>
          </a:prstGeom>
          <a:noFill/>
        </p:spPr>
        <p:txBody>
          <a:bodyPr wrap="square" rtlCol="0">
            <a:spAutoFit/>
          </a:bodyPr>
          <a:lstStyle/>
          <a:p>
            <a:r>
              <a:rPr lang="en-GB" dirty="0"/>
              <a:t>The design algorithm gives only the self inductances and primary to secondary inductances at aligned position. For misaligned inductance matrices can be transformed by using aligned model. </a:t>
            </a:r>
          </a:p>
          <a:p>
            <a:r>
              <a:rPr lang="en-GB" dirty="0"/>
              <a:t>The total mutual inductance (90 percent) is smaller for misaligned modules  due to the transition between two primaries.  To test the design, we use three inductance matrices. One is for aligned, other two are for misaligned. One of the misaligned is for ideal case (Total mutual is constant). Other one is realistic which gives decrement of the total mutual for misaligned coils.</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D1174F9-E3F7-49FC-9E3F-9999F4F1C623}"/>
                  </a:ext>
                </a:extLst>
              </p:cNvPr>
              <p:cNvSpPr txBox="1"/>
              <p:nvPr/>
            </p:nvSpPr>
            <p:spPr>
              <a:xfrm>
                <a:off x="915452" y="4710140"/>
                <a:ext cx="1796839" cy="15106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7.5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p:sp>
            <p:nvSpPr>
              <p:cNvPr id="17" name="TextBox 16">
                <a:extLst>
                  <a:ext uri="{FF2B5EF4-FFF2-40B4-BE49-F238E27FC236}">
                    <a16:creationId xmlns:a16="http://schemas.microsoft.com/office/drawing/2014/main" id="{9D1174F9-E3F7-49FC-9E3F-9999F4F1C623}"/>
                  </a:ext>
                </a:extLst>
              </p:cNvPr>
              <p:cNvSpPr txBox="1">
                <a:spLocks noRot="1" noChangeAspect="1" noMove="1" noResize="1" noEditPoints="1" noAdjustHandles="1" noChangeArrowheads="1" noChangeShapeType="1" noTextEdit="1"/>
              </p:cNvSpPr>
              <p:nvPr/>
            </p:nvSpPr>
            <p:spPr>
              <a:xfrm>
                <a:off x="915452" y="4710140"/>
                <a:ext cx="1796839" cy="151060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743E3782-A775-4F10-8315-87E9E4919C63}"/>
                  </a:ext>
                </a:extLst>
              </p:cNvPr>
              <p:cNvSpPr/>
              <p:nvPr/>
            </p:nvSpPr>
            <p:spPr>
              <a:xfrm>
                <a:off x="2720302" y="4635876"/>
                <a:ext cx="1981503" cy="162114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7.5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p:sp>
            <p:nvSpPr>
              <p:cNvPr id="18" name="Rectangle 17">
                <a:extLst>
                  <a:ext uri="{FF2B5EF4-FFF2-40B4-BE49-F238E27FC236}">
                    <a16:creationId xmlns:a16="http://schemas.microsoft.com/office/drawing/2014/main" id="{743E3782-A775-4F10-8315-87E9E4919C63}"/>
                  </a:ext>
                </a:extLst>
              </p:cNvPr>
              <p:cNvSpPr>
                <a:spLocks noRot="1" noChangeAspect="1" noMove="1" noResize="1" noEditPoints="1" noAdjustHandles="1" noChangeArrowheads="1" noChangeShapeType="1" noTextEdit="1"/>
              </p:cNvSpPr>
              <p:nvPr/>
            </p:nvSpPr>
            <p:spPr>
              <a:xfrm>
                <a:off x="2720302" y="4635876"/>
                <a:ext cx="1981503" cy="16211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B536C58-CECF-4A3A-A094-3DA4548E1D18}"/>
                  </a:ext>
                </a:extLst>
              </p:cNvPr>
              <p:cNvSpPr txBox="1"/>
              <p:nvPr/>
            </p:nvSpPr>
            <p:spPr>
              <a:xfrm>
                <a:off x="6836078" y="4673861"/>
                <a:ext cx="1796839" cy="15106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81</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8.5</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eqArr>
                          </m:e>
                        </m:mr>
                        <m:m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mr>
                      </m:m>
                    </m:oMath>
                  </m:oMathPara>
                </a14:m>
                <a:endParaRPr lang="en-US" dirty="0"/>
              </a:p>
            </p:txBody>
          </p:sp>
        </mc:Choice>
        <mc:Fallback>
          <p:sp>
            <p:nvSpPr>
              <p:cNvPr id="19" name="TextBox 18">
                <a:extLst>
                  <a:ext uri="{FF2B5EF4-FFF2-40B4-BE49-F238E27FC236}">
                    <a16:creationId xmlns:a16="http://schemas.microsoft.com/office/drawing/2014/main" id="{0B536C58-CECF-4A3A-A094-3DA4548E1D18}"/>
                  </a:ext>
                </a:extLst>
              </p:cNvPr>
              <p:cNvSpPr txBox="1">
                <a:spLocks noRot="1" noChangeAspect="1" noMove="1" noResize="1" noEditPoints="1" noAdjustHandles="1" noChangeArrowheads="1" noChangeShapeType="1" noTextEdit="1"/>
              </p:cNvSpPr>
              <p:nvPr/>
            </p:nvSpPr>
            <p:spPr>
              <a:xfrm>
                <a:off x="6836078" y="4673861"/>
                <a:ext cx="1796839" cy="151060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45CF9545-5B65-4C69-A039-B5D2D56705FD}"/>
                  </a:ext>
                </a:extLst>
              </p:cNvPr>
              <p:cNvSpPr/>
              <p:nvPr/>
            </p:nvSpPr>
            <p:spPr>
              <a:xfrm>
                <a:off x="8640928" y="4599597"/>
                <a:ext cx="1981503" cy="162114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8.5</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e>
                            <m:eqArr>
                              <m:eqArrPr>
                                <m:ctrlPr>
                                  <a:rPr lang="en-US" i="1" smtClean="0">
                                    <a:latin typeface="Cambria Math" panose="02040503050406030204" pitchFamily="18" charset="0"/>
                                  </a:rPr>
                                </m:ctrlPr>
                              </m:eqArrPr>
                              <m:e>
                                <m:r>
                                  <a:rPr lang="tr-TR" b="0" i="1" smtClean="0">
                                    <a:latin typeface="Cambria Math" panose="02040503050406030204" pitchFamily="18" charset="0"/>
                                  </a:rPr>
                                  <m:t>0</m:t>
                                </m:r>
                              </m:e>
                              <m:e>
                                <m:r>
                                  <a:rPr lang="tr-TR" b="0" i="1" smtClean="0">
                                    <a:latin typeface="Cambria Math" panose="02040503050406030204" pitchFamily="18" charset="0"/>
                                  </a:rPr>
                                  <m:t>17</m:t>
                                </m:r>
                                <m:r>
                                  <a:rPr lang="tr-TR" b="0" i="1" smtClean="0">
                                    <a:latin typeface="Cambria Math" panose="02040503050406030204" pitchFamily="18" charset="0"/>
                                  </a:rPr>
                                  <m:t>𝑢</m:t>
                                </m:r>
                              </m:e>
                              <m:e>
                                <m:r>
                                  <a:rPr lang="tr-TR" b="0" i="1" smtClean="0">
                                    <a:latin typeface="Cambria Math" panose="02040503050406030204" pitchFamily="18" charset="0"/>
                                  </a:rPr>
                                  <m:t>0</m:t>
                                </m:r>
                              </m:e>
                              <m:e>
                                <m:r>
                                  <a:rPr lang="tr-TR" b="0" i="1" smtClean="0">
                                    <a:latin typeface="Cambria Math" panose="02040503050406030204" pitchFamily="18" charset="0"/>
                                  </a:rPr>
                                  <m:t>0</m:t>
                                </m:r>
                              </m:e>
                            </m:eqArr>
                          </m:e>
                        </m:mr>
                        <m:mr>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0</m:t>
                            </m:r>
                          </m:e>
                          <m:e>
                            <m:r>
                              <a:rPr lang="tr-TR" b="0" i="1" smtClean="0">
                                <a:latin typeface="Cambria Math" panose="02040503050406030204" pitchFamily="18" charset="0"/>
                              </a:rPr>
                              <m:t>68</m:t>
                            </m:r>
                            <m:r>
                              <a:rPr lang="tr-TR" b="0" i="1" smtClean="0">
                                <a:latin typeface="Cambria Math" panose="02040503050406030204" pitchFamily="18" charset="0"/>
                              </a:rPr>
                              <m:t>𝑢</m:t>
                            </m:r>
                          </m:e>
                        </m:mr>
                      </m:m>
                    </m:oMath>
                  </m:oMathPara>
                </a14:m>
                <a:endParaRPr lang="en-US" dirty="0"/>
              </a:p>
            </p:txBody>
          </p:sp>
        </mc:Choice>
        <mc:Fallback>
          <p:sp>
            <p:nvSpPr>
              <p:cNvPr id="20" name="Rectangle 19">
                <a:extLst>
                  <a:ext uri="{FF2B5EF4-FFF2-40B4-BE49-F238E27FC236}">
                    <a16:creationId xmlns:a16="http://schemas.microsoft.com/office/drawing/2014/main" id="{45CF9545-5B65-4C69-A039-B5D2D56705FD}"/>
                  </a:ext>
                </a:extLst>
              </p:cNvPr>
              <p:cNvSpPr>
                <a:spLocks noRot="1" noChangeAspect="1" noMove="1" noResize="1" noEditPoints="1" noAdjustHandles="1" noChangeArrowheads="1" noChangeShapeType="1" noTextEdit="1"/>
              </p:cNvSpPr>
              <p:nvPr/>
            </p:nvSpPr>
            <p:spPr>
              <a:xfrm>
                <a:off x="8640928" y="4599597"/>
                <a:ext cx="1981503" cy="16211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075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3DAF-BC9C-4536-B380-3575C90E4204}"/>
              </a:ext>
            </a:extLst>
          </p:cNvPr>
          <p:cNvSpPr>
            <a:spLocks noGrp="1"/>
          </p:cNvSpPr>
          <p:nvPr>
            <p:ph type="title"/>
          </p:nvPr>
        </p:nvSpPr>
        <p:spPr/>
        <p:txBody>
          <a:bodyPr/>
          <a:lstStyle/>
          <a:p>
            <a:r>
              <a:rPr lang="tr-TR" dirty="0"/>
              <a:t> </a:t>
            </a:r>
            <a:r>
              <a:rPr lang="tr-TR" dirty="0" err="1"/>
              <a:t>For</a:t>
            </a:r>
            <a:r>
              <a:rPr lang="tr-TR" dirty="0"/>
              <a:t> </a:t>
            </a:r>
            <a:r>
              <a:rPr lang="tr-TR" dirty="0" err="1"/>
              <a:t>aligned</a:t>
            </a:r>
            <a:r>
              <a:rPr lang="tr-TR" dirty="0"/>
              <a:t> </a:t>
            </a:r>
            <a:r>
              <a:rPr lang="tr-TR" dirty="0" err="1"/>
              <a:t>current</a:t>
            </a:r>
            <a:r>
              <a:rPr lang="tr-TR" dirty="0"/>
              <a:t> </a:t>
            </a:r>
            <a:r>
              <a:rPr lang="tr-TR" dirty="0" err="1"/>
              <a:t>distribution</a:t>
            </a:r>
            <a:endParaRPr lang="en-US" dirty="0"/>
          </a:p>
        </p:txBody>
      </p:sp>
      <p:sp>
        <p:nvSpPr>
          <p:cNvPr id="5" name="TextBox 4">
            <a:extLst>
              <a:ext uri="{FF2B5EF4-FFF2-40B4-BE49-F238E27FC236}">
                <a16:creationId xmlns:a16="http://schemas.microsoft.com/office/drawing/2014/main" id="{299CE2A8-C0F0-43B3-9660-3AD9323D4EA0}"/>
              </a:ext>
            </a:extLst>
          </p:cNvPr>
          <p:cNvSpPr txBox="1"/>
          <p:nvPr/>
        </p:nvSpPr>
        <p:spPr>
          <a:xfrm>
            <a:off x="1036320" y="4622800"/>
            <a:ext cx="7345680" cy="369332"/>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a:t>
            </a:r>
            <a:endParaRPr lang="en-US" dirty="0"/>
          </a:p>
        </p:txBody>
      </p:sp>
      <p:pic>
        <p:nvPicPr>
          <p:cNvPr id="8" name="Content Placeholder 7">
            <a:extLst>
              <a:ext uri="{FF2B5EF4-FFF2-40B4-BE49-F238E27FC236}">
                <a16:creationId xmlns:a16="http://schemas.microsoft.com/office/drawing/2014/main" id="{08D015B9-E225-449D-A23A-F48EF433833D}"/>
              </a:ext>
            </a:extLst>
          </p:cNvPr>
          <p:cNvPicPr>
            <a:picLocks noGrp="1" noChangeAspect="1"/>
          </p:cNvPicPr>
          <p:nvPr>
            <p:ph idx="1"/>
          </p:nvPr>
        </p:nvPicPr>
        <p:blipFill>
          <a:blip r:embed="rId2"/>
          <a:stretch>
            <a:fillRect/>
          </a:stretch>
        </p:blipFill>
        <p:spPr>
          <a:xfrm>
            <a:off x="716280" y="1606098"/>
            <a:ext cx="10515600" cy="2555192"/>
          </a:xfrm>
          <a:prstGeom prst="rect">
            <a:avLst/>
          </a:prstGeom>
        </p:spPr>
      </p:pic>
    </p:spTree>
    <p:extLst>
      <p:ext uri="{BB962C8B-B14F-4D97-AF65-F5344CB8AC3E}">
        <p14:creationId xmlns:p14="http://schemas.microsoft.com/office/powerpoint/2010/main" val="253908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A46C-A7C3-4971-8BFA-77E42A6A4291}"/>
              </a:ext>
            </a:extLst>
          </p:cNvPr>
          <p:cNvSpPr>
            <a:spLocks noGrp="1"/>
          </p:cNvSpPr>
          <p:nvPr>
            <p:ph type="title"/>
          </p:nvPr>
        </p:nvSpPr>
        <p:spPr/>
        <p:txBody>
          <a:bodyPr/>
          <a:lstStyle/>
          <a:p>
            <a:r>
              <a:rPr lang="tr-TR" dirty="0"/>
              <a:t> </a:t>
            </a:r>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Ideal</a:t>
            </a:r>
            <a:r>
              <a:rPr lang="tr-TR" dirty="0"/>
              <a:t>)</a:t>
            </a:r>
            <a:endParaRPr lang="en-US" dirty="0"/>
          </a:p>
        </p:txBody>
      </p:sp>
      <p:pic>
        <p:nvPicPr>
          <p:cNvPr id="4" name="Content Placeholder 3">
            <a:extLst>
              <a:ext uri="{FF2B5EF4-FFF2-40B4-BE49-F238E27FC236}">
                <a16:creationId xmlns:a16="http://schemas.microsoft.com/office/drawing/2014/main" id="{45B15BC4-DCB0-4EE4-9B2F-7A94A6589770}"/>
              </a:ext>
            </a:extLst>
          </p:cNvPr>
          <p:cNvPicPr>
            <a:picLocks noGrp="1" noChangeAspect="1"/>
          </p:cNvPicPr>
          <p:nvPr>
            <p:ph idx="1"/>
          </p:nvPr>
        </p:nvPicPr>
        <p:blipFill>
          <a:blip r:embed="rId2"/>
          <a:stretch>
            <a:fillRect/>
          </a:stretch>
        </p:blipFill>
        <p:spPr>
          <a:xfrm>
            <a:off x="624840" y="1690688"/>
            <a:ext cx="10515600" cy="2552967"/>
          </a:xfrm>
          <a:prstGeom prst="rect">
            <a:avLst/>
          </a:prstGeom>
        </p:spPr>
      </p:pic>
      <p:sp>
        <p:nvSpPr>
          <p:cNvPr id="5" name="TextBox 4">
            <a:extLst>
              <a:ext uri="{FF2B5EF4-FFF2-40B4-BE49-F238E27FC236}">
                <a16:creationId xmlns:a16="http://schemas.microsoft.com/office/drawing/2014/main" id="{08968089-270B-484F-A769-ADFE804E6F27}"/>
              </a:ext>
            </a:extLst>
          </p:cNvPr>
          <p:cNvSpPr txBox="1"/>
          <p:nvPr/>
        </p:nvSpPr>
        <p:spPr>
          <a:xfrm>
            <a:off x="1036320" y="4622800"/>
            <a:ext cx="7345680" cy="646331"/>
          </a:xfrm>
          <a:prstGeom prst="rect">
            <a:avLst/>
          </a:prstGeom>
          <a:noFill/>
        </p:spPr>
        <p:txBody>
          <a:bodyPr wrap="square" rtlCol="0">
            <a:spAutoFit/>
          </a:bodyPr>
          <a:lstStyle/>
          <a:p>
            <a:r>
              <a:rPr lang="tr-TR" dirty="0" err="1"/>
              <a:t>Each</a:t>
            </a:r>
            <a:r>
              <a:rPr lang="tr-TR" dirty="0"/>
              <a:t> </a:t>
            </a:r>
            <a:r>
              <a:rPr lang="tr-TR" dirty="0" err="1"/>
              <a:t>module</a:t>
            </a:r>
            <a:r>
              <a:rPr lang="tr-TR" dirty="0"/>
              <a:t> </a:t>
            </a:r>
            <a:r>
              <a:rPr lang="tr-TR" dirty="0" err="1"/>
              <a:t>shares</a:t>
            </a:r>
            <a:r>
              <a:rPr lang="tr-TR" dirty="0"/>
              <a:t> </a:t>
            </a:r>
            <a:r>
              <a:rPr lang="tr-TR" dirty="0" err="1"/>
              <a:t>the</a:t>
            </a:r>
            <a:r>
              <a:rPr lang="tr-TR" dirty="0"/>
              <a:t> </a:t>
            </a:r>
            <a:r>
              <a:rPr lang="tr-TR" dirty="0" err="1"/>
              <a:t>currents</a:t>
            </a:r>
            <a:r>
              <a:rPr lang="tr-TR" dirty="0"/>
              <a:t> as </a:t>
            </a:r>
            <a:r>
              <a:rPr lang="tr-TR" dirty="0" err="1"/>
              <a:t>equal</a:t>
            </a:r>
            <a:r>
              <a:rPr lang="tr-TR" dirty="0"/>
              <a:t>. </a:t>
            </a:r>
            <a:r>
              <a:rPr lang="tr-TR" dirty="0" err="1"/>
              <a:t>Also</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nothing</a:t>
            </a:r>
            <a:r>
              <a:rPr lang="tr-TR" dirty="0"/>
              <a:t> is </a:t>
            </a:r>
            <a:r>
              <a:rPr lang="tr-TR" dirty="0" err="1"/>
              <a:t>changing</a:t>
            </a:r>
            <a:r>
              <a:rPr lang="tr-TR" dirty="0"/>
              <a:t>. </a:t>
            </a:r>
            <a:r>
              <a:rPr lang="tr-TR" dirty="0" err="1"/>
              <a:t>Thus</a:t>
            </a:r>
            <a:r>
              <a:rPr lang="tr-TR" dirty="0"/>
              <a:t>, </a:t>
            </a:r>
            <a:r>
              <a:rPr lang="tr-TR" dirty="0" err="1"/>
              <a:t>the</a:t>
            </a:r>
            <a:r>
              <a:rPr lang="tr-TR" dirty="0"/>
              <a:t> ideal </a:t>
            </a:r>
            <a:r>
              <a:rPr lang="tr-TR" dirty="0" err="1"/>
              <a:t>misaligned</a:t>
            </a:r>
            <a:r>
              <a:rPr lang="tr-TR" dirty="0"/>
              <a:t> is </a:t>
            </a:r>
            <a:r>
              <a:rPr lang="tr-TR" dirty="0" err="1"/>
              <a:t>the</a:t>
            </a:r>
            <a:r>
              <a:rPr lang="tr-TR" dirty="0"/>
              <a:t> </a:t>
            </a:r>
            <a:r>
              <a:rPr lang="tr-TR" dirty="0" err="1"/>
              <a:t>same</a:t>
            </a:r>
            <a:r>
              <a:rPr lang="tr-TR" dirty="0"/>
              <a:t> as </a:t>
            </a:r>
            <a:r>
              <a:rPr lang="tr-TR" dirty="0" err="1"/>
              <a:t>aligned</a:t>
            </a:r>
            <a:r>
              <a:rPr lang="tr-TR" dirty="0"/>
              <a:t> </a:t>
            </a:r>
            <a:r>
              <a:rPr lang="tr-TR" dirty="0" err="1"/>
              <a:t>situation</a:t>
            </a:r>
            <a:r>
              <a:rPr lang="tr-TR" dirty="0"/>
              <a:t>.</a:t>
            </a:r>
            <a:endParaRPr lang="en-US" dirty="0"/>
          </a:p>
        </p:txBody>
      </p:sp>
    </p:spTree>
    <p:extLst>
      <p:ext uri="{BB962C8B-B14F-4D97-AF65-F5344CB8AC3E}">
        <p14:creationId xmlns:p14="http://schemas.microsoft.com/office/powerpoint/2010/main" val="76274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7FA-07D0-4100-94AE-3ED285EAAB6C}"/>
              </a:ext>
            </a:extLst>
          </p:cNvPr>
          <p:cNvSpPr>
            <a:spLocks noGrp="1"/>
          </p:cNvSpPr>
          <p:nvPr>
            <p:ph type="title"/>
          </p:nvPr>
        </p:nvSpPr>
        <p:spPr/>
        <p:txBody>
          <a:bodyPr/>
          <a:lstStyle/>
          <a:p>
            <a:r>
              <a:rPr lang="tr-TR" dirty="0" err="1"/>
              <a:t>For</a:t>
            </a:r>
            <a:r>
              <a:rPr lang="tr-TR" dirty="0"/>
              <a:t> </a:t>
            </a:r>
            <a:r>
              <a:rPr lang="tr-TR" dirty="0" err="1"/>
              <a:t>misaligned</a:t>
            </a:r>
            <a:r>
              <a:rPr lang="tr-TR" dirty="0"/>
              <a:t> </a:t>
            </a:r>
            <a:r>
              <a:rPr lang="tr-TR" dirty="0" err="1"/>
              <a:t>current</a:t>
            </a:r>
            <a:r>
              <a:rPr lang="tr-TR" dirty="0"/>
              <a:t> </a:t>
            </a:r>
            <a:r>
              <a:rPr lang="tr-TR" dirty="0" err="1"/>
              <a:t>distribution</a:t>
            </a:r>
            <a:r>
              <a:rPr lang="tr-TR" dirty="0"/>
              <a:t>(</a:t>
            </a:r>
            <a:r>
              <a:rPr lang="tr-TR" dirty="0" err="1"/>
              <a:t>Realistic</a:t>
            </a:r>
            <a:r>
              <a:rPr lang="tr-TR" dirty="0"/>
              <a:t>)</a:t>
            </a:r>
            <a:endParaRPr lang="en-US" dirty="0"/>
          </a:p>
        </p:txBody>
      </p:sp>
      <p:pic>
        <p:nvPicPr>
          <p:cNvPr id="4" name="Content Placeholder 3">
            <a:extLst>
              <a:ext uri="{FF2B5EF4-FFF2-40B4-BE49-F238E27FC236}">
                <a16:creationId xmlns:a16="http://schemas.microsoft.com/office/drawing/2014/main" id="{DD357854-15DB-4C05-BD9A-5A6F6DA07FD5}"/>
              </a:ext>
            </a:extLst>
          </p:cNvPr>
          <p:cNvPicPr>
            <a:picLocks noGrp="1" noChangeAspect="1"/>
          </p:cNvPicPr>
          <p:nvPr>
            <p:ph idx="1"/>
          </p:nvPr>
        </p:nvPicPr>
        <p:blipFill>
          <a:blip r:embed="rId2"/>
          <a:stretch>
            <a:fillRect/>
          </a:stretch>
        </p:blipFill>
        <p:spPr>
          <a:xfrm>
            <a:off x="2092960" y="1397414"/>
            <a:ext cx="8311032" cy="4063171"/>
          </a:xfrm>
          <a:prstGeom prst="rect">
            <a:avLst/>
          </a:prstGeom>
        </p:spPr>
      </p:pic>
      <p:sp>
        <p:nvSpPr>
          <p:cNvPr id="5" name="Rectangle 4">
            <a:extLst>
              <a:ext uri="{FF2B5EF4-FFF2-40B4-BE49-F238E27FC236}">
                <a16:creationId xmlns:a16="http://schemas.microsoft.com/office/drawing/2014/main" id="{B754E1E4-B4B2-481D-BF60-90BB95BDFF11}"/>
              </a:ext>
            </a:extLst>
          </p:cNvPr>
          <p:cNvSpPr/>
          <p:nvPr/>
        </p:nvSpPr>
        <p:spPr>
          <a:xfrm>
            <a:off x="3200476" y="5569544"/>
            <a:ext cx="6096000" cy="923330"/>
          </a:xfrm>
          <a:prstGeom prst="rect">
            <a:avLst/>
          </a:prstGeom>
        </p:spPr>
        <p:txBody>
          <a:bodyPr>
            <a:spAutoFit/>
          </a:bodyPr>
          <a:lstStyle/>
          <a:p>
            <a:r>
              <a:rPr lang="tr-TR" dirty="0" err="1"/>
              <a:t>For</a:t>
            </a:r>
            <a:r>
              <a:rPr lang="tr-TR" dirty="0"/>
              <a:t> </a:t>
            </a:r>
            <a:r>
              <a:rPr lang="tr-TR" dirty="0" err="1"/>
              <a:t>this</a:t>
            </a:r>
            <a:r>
              <a:rPr lang="tr-TR" dirty="0"/>
              <a:t> </a:t>
            </a:r>
            <a:r>
              <a:rPr lang="tr-TR" dirty="0" err="1"/>
              <a:t>case</a:t>
            </a:r>
            <a:r>
              <a:rPr lang="tr-TR" dirty="0"/>
              <a:t>, </a:t>
            </a:r>
            <a:r>
              <a:rPr lang="tr-TR" dirty="0" err="1"/>
              <a:t>we</a:t>
            </a:r>
            <a:r>
              <a:rPr lang="tr-TR" dirty="0"/>
              <a:t> </a:t>
            </a:r>
            <a:r>
              <a:rPr lang="tr-TR" dirty="0" err="1"/>
              <a:t>observe</a:t>
            </a:r>
            <a:r>
              <a:rPr lang="tr-TR" dirty="0"/>
              <a:t> </a:t>
            </a:r>
            <a:r>
              <a:rPr lang="tr-TR" dirty="0" err="1"/>
              <a:t>that</a:t>
            </a:r>
            <a:r>
              <a:rPr lang="tr-TR" dirty="0"/>
              <a:t> </a:t>
            </a:r>
            <a:r>
              <a:rPr lang="tr-TR" dirty="0" err="1"/>
              <a:t>two</a:t>
            </a:r>
            <a:r>
              <a:rPr lang="tr-TR" dirty="0"/>
              <a:t> </a:t>
            </a:r>
            <a:r>
              <a:rPr lang="tr-TR" dirty="0" err="1"/>
              <a:t>modules</a:t>
            </a:r>
            <a:r>
              <a:rPr lang="tr-TR" dirty="0"/>
              <a:t> </a:t>
            </a:r>
            <a:r>
              <a:rPr lang="tr-TR" dirty="0" err="1"/>
              <a:t>which</a:t>
            </a:r>
            <a:r>
              <a:rPr lang="tr-TR" dirty="0"/>
              <a:t> total </a:t>
            </a:r>
            <a:r>
              <a:rPr lang="tr-TR" dirty="0" err="1"/>
              <a:t>mutuals</a:t>
            </a:r>
            <a:r>
              <a:rPr lang="tr-TR" dirty="0"/>
              <a:t> </a:t>
            </a:r>
            <a:r>
              <a:rPr lang="tr-TR" dirty="0" err="1"/>
              <a:t>bigger</a:t>
            </a:r>
            <a:r>
              <a:rPr lang="tr-TR" dirty="0"/>
              <a:t> transfer </a:t>
            </a:r>
            <a:r>
              <a:rPr lang="tr-TR" dirty="0" err="1"/>
              <a:t>the</a:t>
            </a:r>
            <a:r>
              <a:rPr lang="tr-TR" dirty="0"/>
              <a:t> </a:t>
            </a:r>
            <a:r>
              <a:rPr lang="tr-TR" dirty="0" err="1"/>
              <a:t>all</a:t>
            </a:r>
            <a:r>
              <a:rPr lang="tr-TR" dirty="0"/>
              <a:t> </a:t>
            </a:r>
            <a:r>
              <a:rPr lang="tr-TR" dirty="0" err="1"/>
              <a:t>power</a:t>
            </a:r>
            <a:r>
              <a:rPr lang="tr-TR" dirty="0"/>
              <a:t>. </a:t>
            </a:r>
            <a:r>
              <a:rPr lang="tr-TR" dirty="0" err="1"/>
              <a:t>Thus</a:t>
            </a:r>
            <a:r>
              <a:rPr lang="tr-TR" dirty="0"/>
              <a:t>, </a:t>
            </a:r>
            <a:r>
              <a:rPr lang="tr-TR" dirty="0" err="1"/>
              <a:t>the</a:t>
            </a:r>
            <a:r>
              <a:rPr lang="tr-TR" dirty="0"/>
              <a:t> </a:t>
            </a:r>
            <a:r>
              <a:rPr lang="tr-TR" dirty="0" err="1"/>
              <a:t>four</a:t>
            </a:r>
            <a:r>
              <a:rPr lang="tr-TR" dirty="0"/>
              <a:t> </a:t>
            </a:r>
            <a:r>
              <a:rPr lang="tr-TR" dirty="0" err="1"/>
              <a:t>modules</a:t>
            </a:r>
            <a:r>
              <a:rPr lang="tr-TR" dirty="0"/>
              <a:t> can not be </a:t>
            </a:r>
            <a:r>
              <a:rPr lang="tr-TR" dirty="0" err="1"/>
              <a:t>used</a:t>
            </a:r>
            <a:r>
              <a:rPr lang="tr-TR" dirty="0"/>
              <a:t> at </a:t>
            </a:r>
            <a:r>
              <a:rPr lang="tr-TR" dirty="0" err="1"/>
              <a:t>this</a:t>
            </a:r>
            <a:r>
              <a:rPr lang="tr-TR" dirty="0"/>
              <a:t> </a:t>
            </a:r>
            <a:r>
              <a:rPr lang="tr-TR" dirty="0" err="1"/>
              <a:t>point</a:t>
            </a:r>
            <a:r>
              <a:rPr lang="tr-TR" dirty="0"/>
              <a:t>.</a:t>
            </a:r>
            <a:endParaRPr lang="en-US" dirty="0"/>
          </a:p>
        </p:txBody>
      </p:sp>
    </p:spTree>
    <p:extLst>
      <p:ext uri="{BB962C8B-B14F-4D97-AF65-F5344CB8AC3E}">
        <p14:creationId xmlns:p14="http://schemas.microsoft.com/office/powerpoint/2010/main" val="5534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D53-63DE-4941-9EE2-A64E6BC1C634}"/>
              </a:ext>
            </a:extLst>
          </p:cNvPr>
          <p:cNvSpPr>
            <a:spLocks noGrp="1"/>
          </p:cNvSpPr>
          <p:nvPr>
            <p:ph type="title"/>
          </p:nvPr>
        </p:nvSpPr>
        <p:spPr/>
        <p:txBody>
          <a:bodyPr/>
          <a:lstStyle/>
          <a:p>
            <a:r>
              <a:rPr lang="tr-TR" dirty="0" err="1"/>
              <a:t>Thus</a:t>
            </a:r>
            <a:r>
              <a:rPr lang="tr-TR" dirty="0"/>
              <a:t> !!!!</a:t>
            </a:r>
            <a:endParaRPr lang="en-US" dirty="0"/>
          </a:p>
        </p:txBody>
      </p:sp>
      <p:sp>
        <p:nvSpPr>
          <p:cNvPr id="3" name="Content Placeholder 2">
            <a:extLst>
              <a:ext uri="{FF2B5EF4-FFF2-40B4-BE49-F238E27FC236}">
                <a16:creationId xmlns:a16="http://schemas.microsoft.com/office/drawing/2014/main" id="{B9BA9813-9D59-48CC-922C-7BB50FAA787F}"/>
              </a:ext>
            </a:extLst>
          </p:cNvPr>
          <p:cNvSpPr>
            <a:spLocks noGrp="1"/>
          </p:cNvSpPr>
          <p:nvPr>
            <p:ph idx="1"/>
          </p:nvPr>
        </p:nvSpPr>
        <p:spPr>
          <a:xfrm>
            <a:off x="838200" y="1795145"/>
            <a:ext cx="10515600" cy="4351338"/>
          </a:xfrm>
        </p:spPr>
        <p:txBody>
          <a:bodyPr/>
          <a:lstStyle/>
          <a:p>
            <a:r>
              <a:rPr lang="tr-TR" dirty="0"/>
              <a:t> </a:t>
            </a:r>
            <a:r>
              <a:rPr lang="tr-TR" dirty="0" err="1"/>
              <a:t>In</a:t>
            </a:r>
            <a:r>
              <a:rPr lang="tr-TR" dirty="0"/>
              <a:t> ideal </a:t>
            </a:r>
            <a:r>
              <a:rPr lang="tr-TR" dirty="0" err="1"/>
              <a:t>case</a:t>
            </a:r>
            <a:r>
              <a:rPr lang="tr-TR" dirty="0"/>
              <a:t>, </a:t>
            </a:r>
            <a:r>
              <a:rPr lang="tr-TR" dirty="0" err="1"/>
              <a:t>the</a:t>
            </a:r>
            <a:r>
              <a:rPr lang="tr-TR" dirty="0"/>
              <a:t> </a:t>
            </a:r>
            <a:r>
              <a:rPr lang="tr-TR" dirty="0" err="1"/>
              <a:t>modules</a:t>
            </a:r>
            <a:r>
              <a:rPr lang="tr-TR" dirty="0"/>
              <a:t> </a:t>
            </a:r>
            <a:r>
              <a:rPr lang="tr-TR" dirty="0" err="1"/>
              <a:t>sees</a:t>
            </a:r>
            <a:r>
              <a:rPr lang="tr-TR" dirty="0"/>
              <a:t> </a:t>
            </a:r>
            <a:r>
              <a:rPr lang="tr-TR" dirty="0" err="1"/>
              <a:t>the</a:t>
            </a:r>
            <a:r>
              <a:rPr lang="tr-TR" dirty="0"/>
              <a:t> </a:t>
            </a:r>
            <a:r>
              <a:rPr lang="tr-TR" dirty="0" err="1"/>
              <a:t>equal</a:t>
            </a:r>
            <a:r>
              <a:rPr lang="tr-TR" dirty="0"/>
              <a:t> </a:t>
            </a:r>
            <a:r>
              <a:rPr lang="tr-TR" dirty="0" err="1"/>
              <a:t>resistance</a:t>
            </a:r>
            <a:r>
              <a:rPr lang="tr-TR" dirty="0"/>
              <a:t>. </a:t>
            </a:r>
            <a:r>
              <a:rPr lang="tr-TR" dirty="0" err="1"/>
              <a:t>With</a:t>
            </a:r>
            <a:r>
              <a:rPr lang="tr-TR" dirty="0"/>
              <a:t> </a:t>
            </a:r>
            <a:r>
              <a:rPr lang="tr-TR" dirty="0" err="1"/>
              <a:t>same</a:t>
            </a:r>
            <a:r>
              <a:rPr lang="tr-TR" dirty="0"/>
              <a:t> </a:t>
            </a:r>
            <a:r>
              <a:rPr lang="tr-TR" dirty="0" err="1"/>
              <a:t>coupling</a:t>
            </a:r>
            <a:r>
              <a:rPr lang="tr-TR" dirty="0"/>
              <a:t> </a:t>
            </a:r>
            <a:r>
              <a:rPr lang="tr-TR" dirty="0" err="1"/>
              <a:t>and</a:t>
            </a:r>
            <a:r>
              <a:rPr lang="tr-TR" dirty="0"/>
              <a:t> </a:t>
            </a:r>
            <a:r>
              <a:rPr lang="tr-TR" dirty="0" err="1"/>
              <a:t>resistance</a:t>
            </a:r>
            <a:r>
              <a:rPr lang="tr-TR" dirty="0"/>
              <a:t> </a:t>
            </a:r>
            <a:r>
              <a:rPr lang="tr-TR" dirty="0" err="1"/>
              <a:t>means</a:t>
            </a:r>
            <a:r>
              <a:rPr lang="tr-TR" dirty="0"/>
              <a:t> </a:t>
            </a:r>
            <a:r>
              <a:rPr lang="tr-TR" dirty="0" err="1"/>
              <a:t>that</a:t>
            </a:r>
            <a:r>
              <a:rPr lang="tr-TR" dirty="0"/>
              <a:t> </a:t>
            </a:r>
            <a:r>
              <a:rPr lang="tr-TR" dirty="0" err="1"/>
              <a:t>the</a:t>
            </a:r>
            <a:r>
              <a:rPr lang="tr-TR" dirty="0"/>
              <a:t> </a:t>
            </a:r>
            <a:r>
              <a:rPr lang="tr-TR" dirty="0" err="1"/>
              <a:t>same</a:t>
            </a:r>
            <a:r>
              <a:rPr lang="tr-TR" dirty="0"/>
              <a:t> </a:t>
            </a:r>
            <a:r>
              <a:rPr lang="tr-TR" dirty="0" err="1"/>
              <a:t>operation</a:t>
            </a:r>
            <a:r>
              <a:rPr lang="tr-TR" dirty="0"/>
              <a:t>. </a:t>
            </a:r>
            <a:r>
              <a:rPr lang="tr-TR" dirty="0" err="1"/>
              <a:t>However</a:t>
            </a:r>
            <a:r>
              <a:rPr lang="tr-TR" dirty="0"/>
              <a:t>, </a:t>
            </a:r>
            <a:r>
              <a:rPr lang="tr-TR" dirty="0" err="1"/>
              <a:t>the</a:t>
            </a:r>
            <a:r>
              <a:rPr lang="tr-TR" dirty="0"/>
              <a:t> </a:t>
            </a:r>
            <a:r>
              <a:rPr lang="tr-TR" dirty="0" err="1"/>
              <a:t>coupling</a:t>
            </a:r>
            <a:r>
              <a:rPr lang="tr-TR" dirty="0"/>
              <a:t> </a:t>
            </a:r>
            <a:r>
              <a:rPr lang="tr-TR" dirty="0" err="1"/>
              <a:t>chanes</a:t>
            </a:r>
            <a:r>
              <a:rPr lang="tr-TR" dirty="0"/>
              <a:t> </a:t>
            </a:r>
            <a:r>
              <a:rPr lang="tr-TR" dirty="0" err="1"/>
              <a:t>the</a:t>
            </a:r>
            <a:r>
              <a:rPr lang="tr-TR" dirty="0"/>
              <a:t> </a:t>
            </a:r>
            <a:r>
              <a:rPr lang="tr-TR" dirty="0" err="1"/>
              <a:t>operation</a:t>
            </a:r>
            <a:r>
              <a:rPr lang="tr-TR" dirty="0"/>
              <a:t> </a:t>
            </a:r>
            <a:r>
              <a:rPr lang="tr-TR" dirty="0" err="1"/>
              <a:t>point</a:t>
            </a:r>
            <a:r>
              <a:rPr lang="tr-TR" dirty="0"/>
              <a:t> </a:t>
            </a:r>
            <a:r>
              <a:rPr lang="tr-TR" dirty="0" err="1"/>
              <a:t>and</a:t>
            </a:r>
            <a:r>
              <a:rPr lang="tr-TR" dirty="0"/>
              <a:t> </a:t>
            </a:r>
            <a:r>
              <a:rPr lang="tr-TR" dirty="0" err="1"/>
              <a:t>also</a:t>
            </a:r>
            <a:r>
              <a:rPr lang="tr-TR" dirty="0"/>
              <a:t> </a:t>
            </a:r>
            <a:r>
              <a:rPr lang="tr-TR" dirty="0" err="1"/>
              <a:t>the</a:t>
            </a:r>
            <a:r>
              <a:rPr lang="tr-TR" dirty="0"/>
              <a:t> </a:t>
            </a:r>
            <a:r>
              <a:rPr lang="tr-TR" dirty="0" err="1"/>
              <a:t>resistance</a:t>
            </a:r>
            <a:r>
              <a:rPr lang="tr-TR" dirty="0"/>
              <a:t> it </a:t>
            </a:r>
            <a:r>
              <a:rPr lang="tr-TR" dirty="0" err="1"/>
              <a:t>sees</a:t>
            </a:r>
            <a:r>
              <a:rPr lang="tr-TR" dirty="0"/>
              <a:t>. </a:t>
            </a:r>
          </a:p>
        </p:txBody>
      </p:sp>
      <p:pic>
        <p:nvPicPr>
          <p:cNvPr id="5" name="Content Placeholder 3">
            <a:extLst>
              <a:ext uri="{FF2B5EF4-FFF2-40B4-BE49-F238E27FC236}">
                <a16:creationId xmlns:a16="http://schemas.microsoft.com/office/drawing/2014/main" id="{F7C9683E-4DE1-4979-8520-4DCD57E8B620}"/>
              </a:ext>
            </a:extLst>
          </p:cNvPr>
          <p:cNvPicPr>
            <a:picLocks noChangeAspect="1"/>
          </p:cNvPicPr>
          <p:nvPr/>
        </p:nvPicPr>
        <p:blipFill>
          <a:blip r:embed="rId2"/>
          <a:stretch>
            <a:fillRect/>
          </a:stretch>
        </p:blipFill>
        <p:spPr>
          <a:xfrm>
            <a:off x="2192727" y="3365221"/>
            <a:ext cx="3994713" cy="2700337"/>
          </a:xfrm>
          <a:prstGeom prst="rect">
            <a:avLst/>
          </a:prstGeom>
        </p:spPr>
      </p:pic>
      <p:pic>
        <p:nvPicPr>
          <p:cNvPr id="6" name="Picture 5">
            <a:extLst>
              <a:ext uri="{FF2B5EF4-FFF2-40B4-BE49-F238E27FC236}">
                <a16:creationId xmlns:a16="http://schemas.microsoft.com/office/drawing/2014/main" id="{C5D6C0AF-8985-4E2B-9FF0-5BF9B8622BDA}"/>
              </a:ext>
            </a:extLst>
          </p:cNvPr>
          <p:cNvPicPr>
            <a:picLocks noChangeAspect="1"/>
          </p:cNvPicPr>
          <p:nvPr/>
        </p:nvPicPr>
        <p:blipFill>
          <a:blip r:embed="rId3"/>
          <a:stretch>
            <a:fillRect/>
          </a:stretch>
        </p:blipFill>
        <p:spPr>
          <a:xfrm>
            <a:off x="7120518" y="3449269"/>
            <a:ext cx="2480682" cy="2616289"/>
          </a:xfrm>
          <a:prstGeom prst="rect">
            <a:avLst/>
          </a:prstGeom>
        </p:spPr>
      </p:pic>
    </p:spTree>
    <p:extLst>
      <p:ext uri="{BB962C8B-B14F-4D97-AF65-F5344CB8AC3E}">
        <p14:creationId xmlns:p14="http://schemas.microsoft.com/office/powerpoint/2010/main" val="16659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AADD-861F-447D-BC95-787420D48C1C}"/>
              </a:ext>
            </a:extLst>
          </p:cNvPr>
          <p:cNvSpPr>
            <a:spLocks noGrp="1"/>
          </p:cNvSpPr>
          <p:nvPr>
            <p:ph type="title"/>
          </p:nvPr>
        </p:nvSpPr>
        <p:spPr/>
        <p:txBody>
          <a:bodyPr/>
          <a:lstStyle/>
          <a:p>
            <a:r>
              <a:rPr lang="tr-TR" dirty="0" err="1"/>
              <a:t>Each</a:t>
            </a:r>
            <a:r>
              <a:rPr lang="tr-TR" dirty="0"/>
              <a:t> </a:t>
            </a:r>
            <a:r>
              <a:rPr lang="tr-TR" dirty="0" err="1"/>
              <a:t>module</a:t>
            </a:r>
            <a:r>
              <a:rPr lang="tr-TR" dirty="0"/>
              <a:t> has </a:t>
            </a:r>
            <a:r>
              <a:rPr lang="tr-TR" dirty="0" err="1"/>
              <a:t>the</a:t>
            </a:r>
            <a:r>
              <a:rPr lang="tr-TR" dirty="0"/>
              <a:t> </a:t>
            </a:r>
            <a:r>
              <a:rPr lang="tr-TR" dirty="0" err="1"/>
              <a:t>same</a:t>
            </a:r>
            <a:r>
              <a:rPr lang="tr-TR" dirty="0"/>
              <a:t> </a:t>
            </a:r>
            <a:r>
              <a:rPr lang="tr-TR" dirty="0" err="1"/>
              <a:t>frequency</a:t>
            </a:r>
            <a:r>
              <a:rPr lang="tr-TR" dirty="0"/>
              <a:t> </a:t>
            </a:r>
            <a:r>
              <a:rPr lang="tr-TR" dirty="0" err="1"/>
              <a:t>response</a:t>
            </a:r>
            <a:r>
              <a:rPr lang="tr-TR" dirty="0"/>
              <a:t>. (</a:t>
            </a:r>
            <a:r>
              <a:rPr lang="tr-TR" dirty="0" err="1"/>
              <a:t>Ideal</a:t>
            </a:r>
            <a:r>
              <a:rPr lang="tr-TR" dirty="0"/>
              <a:t> </a:t>
            </a:r>
            <a:r>
              <a:rPr lang="tr-TR" dirty="0" err="1"/>
              <a:t>case</a:t>
            </a:r>
            <a:r>
              <a:rPr lang="tr-TR" dirty="0"/>
              <a:t>)</a:t>
            </a:r>
            <a:endParaRPr lang="en-US" dirty="0"/>
          </a:p>
        </p:txBody>
      </p:sp>
      <p:sp>
        <p:nvSpPr>
          <p:cNvPr id="3" name="Content Placeholder 2">
            <a:extLst>
              <a:ext uri="{FF2B5EF4-FFF2-40B4-BE49-F238E27FC236}">
                <a16:creationId xmlns:a16="http://schemas.microsoft.com/office/drawing/2014/main" id="{9C35F56A-B3B9-4866-A178-44FE01EB52C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2C8B9AF-E793-4688-8910-8EC1B0D30C94}"/>
              </a:ext>
            </a:extLst>
          </p:cNvPr>
          <p:cNvPicPr/>
          <p:nvPr/>
        </p:nvPicPr>
        <p:blipFill>
          <a:blip r:embed="rId2"/>
          <a:stretch>
            <a:fillRect/>
          </a:stretch>
        </p:blipFill>
        <p:spPr>
          <a:xfrm>
            <a:off x="1182504" y="2286499"/>
            <a:ext cx="10601666" cy="3429590"/>
          </a:xfrm>
          <a:prstGeom prst="rect">
            <a:avLst/>
          </a:prstGeom>
        </p:spPr>
      </p:pic>
    </p:spTree>
    <p:extLst>
      <p:ext uri="{BB962C8B-B14F-4D97-AF65-F5344CB8AC3E}">
        <p14:creationId xmlns:p14="http://schemas.microsoft.com/office/powerpoint/2010/main" val="2110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1265</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PowerPoint Presentation</vt:lpstr>
      <vt:lpstr>PowerPoint Presentation</vt:lpstr>
      <vt:lpstr>PowerPoint Presentation</vt:lpstr>
      <vt:lpstr>PowerPoint Presentation</vt:lpstr>
      <vt:lpstr> For aligned current distribution</vt:lpstr>
      <vt:lpstr> For misaligned current distribution(Ideal)</vt:lpstr>
      <vt:lpstr>For misaligned current distribution(Realistic)</vt:lpstr>
      <vt:lpstr>Thus !!!!</vt:lpstr>
      <vt:lpstr>Each module has the same frequency response. (Ideal case)</vt:lpstr>
      <vt:lpstr>Operation point is changed. The modules which have higher coupling gives more gain if the resistance would be the same.</vt:lpstr>
      <vt:lpstr>PowerPoint Presentation</vt:lpstr>
      <vt:lpstr>Solution:  </vt:lpstr>
      <vt:lpstr>PowerPoint Presentation</vt:lpstr>
      <vt:lpstr>PowerPoint Presentation</vt:lpstr>
      <vt:lpstr>PowerPoint Presentation</vt:lpstr>
      <vt:lpstr>From the equation 1 and 2 </vt:lpstr>
      <vt:lpstr>For </vt:lpstr>
      <vt:lpstr>Ks=-0.06 Kp=-0.06</vt:lpstr>
      <vt:lpstr>Ks=-0.12 Kp=-0.06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34</cp:revision>
  <dcterms:created xsi:type="dcterms:W3CDTF">2020-04-06T14:58:23Z</dcterms:created>
  <dcterms:modified xsi:type="dcterms:W3CDTF">2020-04-06T20:16:21Z</dcterms:modified>
</cp:coreProperties>
</file>