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3" r:id="rId18"/>
    <p:sldId id="274" r:id="rId19"/>
    <p:sldId id="275"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279" r:id="rId34"/>
    <p:sldId id="278" r:id="rId35"/>
    <p:sldId id="276"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CF0F-23BE-4F45-8E63-7194BFD28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796528-6A6A-4F69-9BAE-376CBE4A9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D5F64-53DC-46A6-AF6B-590922E88B73}"/>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5" name="Footer Placeholder 4">
            <a:extLst>
              <a:ext uri="{FF2B5EF4-FFF2-40B4-BE49-F238E27FC236}">
                <a16:creationId xmlns:a16="http://schemas.microsoft.com/office/drawing/2014/main" id="{1BE6032D-F084-4260-9E0B-7D4EC1FE5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CAB44-355C-4430-9434-E16B421A25BE}"/>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14134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955-F937-43B5-9B12-D31AC7CEC7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2467C-F53A-43BD-8AD9-946891E546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CA603-34F8-47F3-B1F2-1998D7B9DBAD}"/>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5" name="Footer Placeholder 4">
            <a:extLst>
              <a:ext uri="{FF2B5EF4-FFF2-40B4-BE49-F238E27FC236}">
                <a16:creationId xmlns:a16="http://schemas.microsoft.com/office/drawing/2014/main" id="{8090342A-DA02-4F4E-B5F1-792DC0A6B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B8855-39C9-4122-A353-F918C026BC80}"/>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6113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64F04-F100-4998-A573-D790B4BE9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AB38A-87A8-4CF5-BF85-6B71730066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3DC77-9285-4237-897A-AE6539A7D26B}"/>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5" name="Footer Placeholder 4">
            <a:extLst>
              <a:ext uri="{FF2B5EF4-FFF2-40B4-BE49-F238E27FC236}">
                <a16:creationId xmlns:a16="http://schemas.microsoft.com/office/drawing/2014/main" id="{55C3E60B-4098-4045-8EC5-F525EC2A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E5EE0-3E91-4B8E-8FAD-14B34A2C9711}"/>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332290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DE44-BF41-43BC-80D8-BF1BECF5A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77672-A02F-41F3-B1D9-AA62D43ACE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1BB3-647F-4092-8D5F-B54DFF1F985C}"/>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5" name="Footer Placeholder 4">
            <a:extLst>
              <a:ext uri="{FF2B5EF4-FFF2-40B4-BE49-F238E27FC236}">
                <a16:creationId xmlns:a16="http://schemas.microsoft.com/office/drawing/2014/main" id="{4107DF83-D98B-47A2-9251-5F489030D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89920-5B7B-4576-BB05-7DAC01C2F04C}"/>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15815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5B1E-6449-47D4-BE3A-3D95B4DB8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E78390-8355-4D6D-A35C-9F46E2B82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D7CDDF-2F70-403F-AEAB-5087D2AF1D41}"/>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5" name="Footer Placeholder 4">
            <a:extLst>
              <a:ext uri="{FF2B5EF4-FFF2-40B4-BE49-F238E27FC236}">
                <a16:creationId xmlns:a16="http://schemas.microsoft.com/office/drawing/2014/main" id="{CF18C696-C830-4FE2-B1C7-AE69A6E47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0E336-E4EB-43C1-BE1F-34C2E07D292A}"/>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79667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A5E6-D35A-4BA0-8BDC-C395839EB5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3D33D4-A6C4-4759-9388-796361301E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AA2C7-4FB6-4B7A-9D8E-9E7B53656C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20DF4A-62A3-4C9B-8C0E-1C44E251C993}"/>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6" name="Footer Placeholder 5">
            <a:extLst>
              <a:ext uri="{FF2B5EF4-FFF2-40B4-BE49-F238E27FC236}">
                <a16:creationId xmlns:a16="http://schemas.microsoft.com/office/drawing/2014/main" id="{CD513491-4050-4AB8-A96C-25350EDFC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C4BCF-00E1-4B29-8F2E-A4C25C2BEF7A}"/>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84502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9DC0-8FA3-4FFC-8491-F59C91692C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516C2-2324-4905-ACE2-E823987DF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4580A8-54AF-4DD0-B7FB-35BFC22C6A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170D7A-6BC2-458C-8D3D-D1FDFE99F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3CD3A7-176F-476A-B183-2DB1F14E36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7C04E9-E308-482B-99F8-3D80FD302FAC}"/>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8" name="Footer Placeholder 7">
            <a:extLst>
              <a:ext uri="{FF2B5EF4-FFF2-40B4-BE49-F238E27FC236}">
                <a16:creationId xmlns:a16="http://schemas.microsoft.com/office/drawing/2014/main" id="{C415C4D2-3C0E-423C-8D61-3BEA4E6D7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EC06E-476A-423A-B790-FE5EFCA2403B}"/>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52947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A282-5A10-45DD-BE85-955FEBCF06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DD8D2-F510-48A1-AB83-76E4B23C334F}"/>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4" name="Footer Placeholder 3">
            <a:extLst>
              <a:ext uri="{FF2B5EF4-FFF2-40B4-BE49-F238E27FC236}">
                <a16:creationId xmlns:a16="http://schemas.microsoft.com/office/drawing/2014/main" id="{8031EB08-41EA-4E4C-B081-8BE10828F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1342D-B4D3-48D8-951F-7CF0798711BE}"/>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413756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55537-B212-4F8C-8290-78098277F310}"/>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3" name="Footer Placeholder 2">
            <a:extLst>
              <a:ext uri="{FF2B5EF4-FFF2-40B4-BE49-F238E27FC236}">
                <a16:creationId xmlns:a16="http://schemas.microsoft.com/office/drawing/2014/main" id="{2E408B10-C27F-4BF3-9B14-C3369F67A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4CDA6-D7AC-46EF-9A6F-1888E6214E1B}"/>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372498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B710-2B56-4BF5-94FB-32DFA0ADF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C00A02-5E54-4380-900A-B0F15E0E9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6AC865-99BD-4852-AF9E-EB4F8A35A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0C902C-55EB-4B9E-B2E6-2C67EABB2580}"/>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6" name="Footer Placeholder 5">
            <a:extLst>
              <a:ext uri="{FF2B5EF4-FFF2-40B4-BE49-F238E27FC236}">
                <a16:creationId xmlns:a16="http://schemas.microsoft.com/office/drawing/2014/main" id="{A0DB1DFB-FAA9-407C-A2C4-9C2D12497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04496-C268-4AEF-A2BB-79FCC83F95E5}"/>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4987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A220-5493-4A33-B4C3-CA4BD9F2D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D95AA-A90F-4290-949A-D4C6ED51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3BCBF5-505B-4B53-B856-0AA03B37C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53A7C9-BD71-45E5-883B-8066FA475190}"/>
              </a:ext>
            </a:extLst>
          </p:cNvPr>
          <p:cNvSpPr>
            <a:spLocks noGrp="1"/>
          </p:cNvSpPr>
          <p:nvPr>
            <p:ph type="dt" sz="half" idx="10"/>
          </p:nvPr>
        </p:nvSpPr>
        <p:spPr/>
        <p:txBody>
          <a:bodyPr/>
          <a:lstStyle/>
          <a:p>
            <a:fld id="{5605B21B-2DA9-4319-98CA-C59245C20BBE}" type="datetimeFigureOut">
              <a:rPr lang="en-US" smtClean="0"/>
              <a:t>4/24/2020</a:t>
            </a:fld>
            <a:endParaRPr lang="en-US"/>
          </a:p>
        </p:txBody>
      </p:sp>
      <p:sp>
        <p:nvSpPr>
          <p:cNvPr id="6" name="Footer Placeholder 5">
            <a:extLst>
              <a:ext uri="{FF2B5EF4-FFF2-40B4-BE49-F238E27FC236}">
                <a16:creationId xmlns:a16="http://schemas.microsoft.com/office/drawing/2014/main" id="{136B9CDD-27C6-449F-A16C-7252F734D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A5305-688A-4EC8-93BF-C3C46A339629}"/>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91283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CBC5-7531-45E0-89F7-6EBFD7F3C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16719-FBCA-44A8-B34E-ECD225A59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B8E12-1914-4A7B-BF1E-D70177716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5B21B-2DA9-4319-98CA-C59245C20BBE}" type="datetimeFigureOut">
              <a:rPr lang="en-US" smtClean="0"/>
              <a:t>4/24/2020</a:t>
            </a:fld>
            <a:endParaRPr lang="en-US"/>
          </a:p>
        </p:txBody>
      </p:sp>
      <p:sp>
        <p:nvSpPr>
          <p:cNvPr id="5" name="Footer Placeholder 4">
            <a:extLst>
              <a:ext uri="{FF2B5EF4-FFF2-40B4-BE49-F238E27FC236}">
                <a16:creationId xmlns:a16="http://schemas.microsoft.com/office/drawing/2014/main" id="{2CC9DF51-9B70-4032-A322-B56F5AB3E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559888-E7E8-4F97-8F56-CEEC81E7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8016C-0F56-4499-920A-C2B5D6761C30}" type="slidenum">
              <a:rPr lang="en-US" smtClean="0"/>
              <a:t>‹#›</a:t>
            </a:fld>
            <a:endParaRPr lang="en-US"/>
          </a:p>
        </p:txBody>
      </p:sp>
    </p:spTree>
    <p:extLst>
      <p:ext uri="{BB962C8B-B14F-4D97-AF65-F5344CB8AC3E}">
        <p14:creationId xmlns:p14="http://schemas.microsoft.com/office/powerpoint/2010/main" val="255076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B8269-4B75-4E90-BDA9-C5D3BD544FAF}"/>
              </a:ext>
            </a:extLst>
          </p:cNvPr>
          <p:cNvPicPr>
            <a:picLocks noChangeAspect="1"/>
          </p:cNvPicPr>
          <p:nvPr/>
        </p:nvPicPr>
        <p:blipFill>
          <a:blip r:embed="rId2"/>
          <a:stretch>
            <a:fillRect/>
          </a:stretch>
        </p:blipFill>
        <p:spPr>
          <a:xfrm>
            <a:off x="755527" y="173038"/>
            <a:ext cx="5734050" cy="5886450"/>
          </a:xfrm>
          <a:prstGeom prst="rect">
            <a:avLst/>
          </a:prstGeom>
        </p:spPr>
      </p:pic>
      <p:sp>
        <p:nvSpPr>
          <p:cNvPr id="5" name="TextBox 4">
            <a:extLst>
              <a:ext uri="{FF2B5EF4-FFF2-40B4-BE49-F238E27FC236}">
                <a16:creationId xmlns:a16="http://schemas.microsoft.com/office/drawing/2014/main" id="{47630B01-49AC-40F2-ADA1-BE56CC37CED8}"/>
              </a:ext>
            </a:extLst>
          </p:cNvPr>
          <p:cNvSpPr txBox="1"/>
          <p:nvPr/>
        </p:nvSpPr>
        <p:spPr>
          <a:xfrm>
            <a:off x="6991349" y="552450"/>
            <a:ext cx="4445123" cy="5909310"/>
          </a:xfrm>
          <a:prstGeom prst="rect">
            <a:avLst/>
          </a:prstGeom>
          <a:noFill/>
        </p:spPr>
        <p:txBody>
          <a:bodyPr wrap="square" rtlCol="0">
            <a:spAutoFit/>
          </a:bodyPr>
          <a:lstStyle/>
          <a:p>
            <a:r>
              <a:rPr lang="en-US" dirty="0"/>
              <a:t>As in the right circuit diagram from </a:t>
            </a:r>
            <a:r>
              <a:rPr lang="en-US" dirty="0" err="1"/>
              <a:t>LTSpice</a:t>
            </a:r>
            <a:r>
              <a:rPr lang="en-US" dirty="0"/>
              <a:t>,</a:t>
            </a:r>
          </a:p>
          <a:p>
            <a:endParaRPr lang="en-US" dirty="0"/>
          </a:p>
          <a:p>
            <a:r>
              <a:rPr lang="en-US" dirty="0"/>
              <a:t>We have 4 secondary modules which are connected a common DC Bus and they are coupled with two primaries. </a:t>
            </a:r>
          </a:p>
          <a:p>
            <a:endParaRPr lang="en-US" dirty="0"/>
          </a:p>
          <a:p>
            <a:endParaRPr lang="en-US" dirty="0"/>
          </a:p>
          <a:p>
            <a:r>
              <a:rPr lang="en-US" dirty="0"/>
              <a:t>Each secondary can be coupled with one or two primaries because our system is mechanically rotated. </a:t>
            </a:r>
          </a:p>
          <a:p>
            <a:endParaRPr lang="en-US" dirty="0"/>
          </a:p>
          <a:p>
            <a:r>
              <a:rPr lang="en-US" dirty="0"/>
              <a:t>We will investigate two conditions, named as ‘aligned’ an</a:t>
            </a:r>
            <a:r>
              <a:rPr lang="tr-TR" dirty="0"/>
              <a:t>d</a:t>
            </a:r>
            <a:r>
              <a:rPr lang="en-US" dirty="0"/>
              <a:t> ‘misaligned’. </a:t>
            </a:r>
          </a:p>
          <a:p>
            <a:endParaRPr lang="en-US" dirty="0"/>
          </a:p>
          <a:p>
            <a:r>
              <a:rPr lang="en-US" dirty="0"/>
              <a:t>Aligned means that each secondary is coupled with only one primary. </a:t>
            </a:r>
          </a:p>
          <a:p>
            <a:r>
              <a:rPr lang="en-US" dirty="0"/>
              <a:t>Mis</a:t>
            </a:r>
            <a:r>
              <a:rPr lang="tr-TR" dirty="0"/>
              <a:t>a</a:t>
            </a:r>
            <a:r>
              <a:rPr lang="en-US" dirty="0" err="1"/>
              <a:t>ligned</a:t>
            </a:r>
            <a:r>
              <a:rPr lang="en-US" dirty="0"/>
              <a:t> means that two secondaries are coupled with two primaries and other secondaries are coupled with a primaries. </a:t>
            </a:r>
          </a:p>
          <a:p>
            <a:r>
              <a:rPr lang="en-US" dirty="0"/>
              <a:t>In misaligned situation, the total coupling factor is smaller than aligned. </a:t>
            </a:r>
          </a:p>
        </p:txBody>
      </p:sp>
    </p:spTree>
    <p:extLst>
      <p:ext uri="{BB962C8B-B14F-4D97-AF65-F5344CB8AC3E}">
        <p14:creationId xmlns:p14="http://schemas.microsoft.com/office/powerpoint/2010/main" val="269043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CC63-2C38-454E-AD0D-6C18B0F57706}"/>
              </a:ext>
            </a:extLst>
          </p:cNvPr>
          <p:cNvSpPr>
            <a:spLocks noGrp="1"/>
          </p:cNvSpPr>
          <p:nvPr>
            <p:ph type="title"/>
          </p:nvPr>
        </p:nvSpPr>
        <p:spPr/>
        <p:txBody>
          <a:bodyPr>
            <a:normAutofit fontScale="90000"/>
          </a:bodyPr>
          <a:lstStyle/>
          <a:p>
            <a:r>
              <a:rPr lang="tr-TR" dirty="0" err="1"/>
              <a:t>Operation</a:t>
            </a:r>
            <a:r>
              <a:rPr lang="tr-TR" dirty="0"/>
              <a:t> </a:t>
            </a:r>
            <a:r>
              <a:rPr lang="tr-TR" dirty="0" err="1"/>
              <a:t>point</a:t>
            </a:r>
            <a:r>
              <a:rPr lang="tr-TR" dirty="0"/>
              <a:t> is </a:t>
            </a:r>
            <a:r>
              <a:rPr lang="tr-TR" dirty="0" err="1"/>
              <a:t>changed</a:t>
            </a:r>
            <a:r>
              <a:rPr lang="tr-TR" dirty="0"/>
              <a:t>. </a:t>
            </a:r>
            <a:r>
              <a:rPr lang="tr-TR" dirty="0" err="1"/>
              <a:t>The</a:t>
            </a:r>
            <a:r>
              <a:rPr lang="tr-TR" dirty="0"/>
              <a:t> </a:t>
            </a:r>
            <a:r>
              <a:rPr lang="tr-TR" dirty="0" err="1"/>
              <a:t>modules</a:t>
            </a:r>
            <a:r>
              <a:rPr lang="tr-TR" dirty="0"/>
              <a:t> </a:t>
            </a:r>
            <a:r>
              <a:rPr lang="tr-TR" dirty="0" err="1"/>
              <a:t>which</a:t>
            </a:r>
            <a:r>
              <a:rPr lang="tr-TR" dirty="0"/>
              <a:t> </a:t>
            </a:r>
            <a:r>
              <a:rPr lang="tr-TR" dirty="0" err="1"/>
              <a:t>have</a:t>
            </a:r>
            <a:r>
              <a:rPr lang="tr-TR" dirty="0"/>
              <a:t> </a:t>
            </a:r>
            <a:r>
              <a:rPr lang="tr-TR" dirty="0" err="1"/>
              <a:t>higher</a:t>
            </a:r>
            <a:r>
              <a:rPr lang="tr-TR" dirty="0"/>
              <a:t> </a:t>
            </a:r>
            <a:r>
              <a:rPr lang="tr-TR" dirty="0" err="1"/>
              <a:t>coupling</a:t>
            </a:r>
            <a:r>
              <a:rPr lang="tr-TR" dirty="0"/>
              <a:t> </a:t>
            </a:r>
            <a:r>
              <a:rPr lang="tr-TR" dirty="0" err="1"/>
              <a:t>gives</a:t>
            </a:r>
            <a:r>
              <a:rPr lang="tr-TR" dirty="0"/>
              <a:t> </a:t>
            </a:r>
            <a:r>
              <a:rPr lang="tr-TR" dirty="0" err="1"/>
              <a:t>more</a:t>
            </a:r>
            <a:r>
              <a:rPr lang="tr-TR" dirty="0"/>
              <a:t> </a:t>
            </a:r>
            <a:r>
              <a:rPr lang="tr-TR" dirty="0" err="1"/>
              <a:t>gain</a:t>
            </a:r>
            <a:r>
              <a:rPr lang="tr-TR" dirty="0"/>
              <a:t> </a:t>
            </a:r>
            <a:r>
              <a:rPr lang="tr-TR" dirty="0" err="1"/>
              <a:t>if</a:t>
            </a:r>
            <a:r>
              <a:rPr lang="tr-TR" dirty="0"/>
              <a:t> </a:t>
            </a:r>
            <a:r>
              <a:rPr lang="tr-TR" dirty="0" err="1"/>
              <a:t>the</a:t>
            </a:r>
            <a:r>
              <a:rPr lang="tr-TR" dirty="0"/>
              <a:t> </a:t>
            </a:r>
            <a:r>
              <a:rPr lang="tr-TR" dirty="0" err="1"/>
              <a:t>resistance</a:t>
            </a:r>
            <a:r>
              <a:rPr lang="tr-TR" dirty="0"/>
              <a:t> </a:t>
            </a:r>
            <a:r>
              <a:rPr lang="tr-TR" dirty="0" err="1"/>
              <a:t>would</a:t>
            </a:r>
            <a:r>
              <a:rPr lang="tr-TR" dirty="0"/>
              <a:t> be </a:t>
            </a:r>
            <a:r>
              <a:rPr lang="tr-TR" dirty="0" err="1"/>
              <a:t>the</a:t>
            </a:r>
            <a:r>
              <a:rPr lang="tr-TR" dirty="0"/>
              <a:t> </a:t>
            </a:r>
            <a:r>
              <a:rPr lang="tr-TR" dirty="0" err="1"/>
              <a:t>same</a:t>
            </a:r>
            <a:r>
              <a:rPr lang="tr-TR" dirty="0"/>
              <a:t>.</a:t>
            </a:r>
            <a:endParaRPr lang="en-US" dirty="0"/>
          </a:p>
        </p:txBody>
      </p:sp>
      <p:pic>
        <p:nvPicPr>
          <p:cNvPr id="4" name="Content Placeholder 3">
            <a:extLst>
              <a:ext uri="{FF2B5EF4-FFF2-40B4-BE49-F238E27FC236}">
                <a16:creationId xmlns:a16="http://schemas.microsoft.com/office/drawing/2014/main" id="{CC503F3C-DA81-4864-9E16-A294D87C0F0F}"/>
              </a:ext>
            </a:extLst>
          </p:cNvPr>
          <p:cNvPicPr>
            <a:picLocks noGrp="1"/>
          </p:cNvPicPr>
          <p:nvPr>
            <p:ph idx="1"/>
          </p:nvPr>
        </p:nvPicPr>
        <p:blipFill>
          <a:blip r:embed="rId2"/>
          <a:stretch>
            <a:fillRect/>
          </a:stretch>
        </p:blipFill>
        <p:spPr>
          <a:xfrm>
            <a:off x="838200" y="2629819"/>
            <a:ext cx="10515600" cy="2560069"/>
          </a:xfrm>
          <a:prstGeom prst="rect">
            <a:avLst/>
          </a:prstGeom>
        </p:spPr>
      </p:pic>
    </p:spTree>
    <p:extLst>
      <p:ext uri="{BB962C8B-B14F-4D97-AF65-F5344CB8AC3E}">
        <p14:creationId xmlns:p14="http://schemas.microsoft.com/office/powerpoint/2010/main" val="65025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A4504B-DFEE-4666-BBF3-EEF3D340DEBD}"/>
              </a:ext>
            </a:extLst>
          </p:cNvPr>
          <p:cNvSpPr txBox="1"/>
          <p:nvPr/>
        </p:nvSpPr>
        <p:spPr>
          <a:xfrm>
            <a:off x="1781005" y="683381"/>
            <a:ext cx="8062175" cy="1200329"/>
          </a:xfrm>
          <a:prstGeom prst="rect">
            <a:avLst/>
          </a:prstGeom>
          <a:noFill/>
        </p:spPr>
        <p:txBody>
          <a:bodyPr wrap="square" rtlCol="0">
            <a:spAutoFit/>
          </a:bodyPr>
          <a:lstStyle/>
          <a:p>
            <a:r>
              <a:rPr lang="tr-TR" dirty="0" err="1"/>
              <a:t>The</a:t>
            </a:r>
            <a:r>
              <a:rPr lang="tr-TR" dirty="0"/>
              <a:t> </a:t>
            </a:r>
            <a:r>
              <a:rPr lang="tr-TR" dirty="0" err="1"/>
              <a:t>rectifier</a:t>
            </a:r>
            <a:r>
              <a:rPr lang="tr-TR" dirty="0"/>
              <a:t> </a:t>
            </a:r>
            <a:r>
              <a:rPr lang="tr-TR" dirty="0" err="1"/>
              <a:t>effects</a:t>
            </a:r>
            <a:r>
              <a:rPr lang="tr-TR" dirty="0"/>
              <a:t> </a:t>
            </a:r>
            <a:r>
              <a:rPr lang="tr-TR" dirty="0" err="1"/>
              <a:t>the</a:t>
            </a:r>
            <a:r>
              <a:rPr lang="tr-TR" dirty="0"/>
              <a:t> </a:t>
            </a:r>
            <a:r>
              <a:rPr lang="tr-TR" dirty="0" err="1"/>
              <a:t>resistance</a:t>
            </a:r>
            <a:r>
              <a:rPr lang="tr-TR" dirty="0"/>
              <a:t> </a:t>
            </a:r>
            <a:r>
              <a:rPr lang="tr-TR" dirty="0" err="1"/>
              <a:t>change</a:t>
            </a:r>
            <a:r>
              <a:rPr lang="tr-TR" dirty="0"/>
              <a:t>. </a:t>
            </a:r>
            <a:r>
              <a:rPr lang="tr-TR" dirty="0" err="1"/>
              <a:t>Thus</a:t>
            </a:r>
            <a:r>
              <a:rPr lang="tr-TR" dirty="0"/>
              <a:t>, </a:t>
            </a:r>
            <a:r>
              <a:rPr lang="tr-TR" dirty="0" err="1"/>
              <a:t>the</a:t>
            </a:r>
            <a:r>
              <a:rPr lang="tr-TR" dirty="0"/>
              <a:t> </a:t>
            </a:r>
            <a:r>
              <a:rPr lang="tr-TR" dirty="0" err="1"/>
              <a:t>more</a:t>
            </a:r>
            <a:r>
              <a:rPr lang="tr-TR" dirty="0"/>
              <a:t> </a:t>
            </a:r>
            <a:r>
              <a:rPr lang="tr-TR" dirty="0" err="1"/>
              <a:t>coupled</a:t>
            </a:r>
            <a:r>
              <a:rPr lang="tr-TR" dirty="0"/>
              <a:t> </a:t>
            </a:r>
            <a:r>
              <a:rPr lang="tr-TR" dirty="0" err="1"/>
              <a:t>modules</a:t>
            </a:r>
            <a:r>
              <a:rPr lang="tr-TR" dirty="0"/>
              <a:t> </a:t>
            </a:r>
            <a:r>
              <a:rPr lang="tr-TR" dirty="0" err="1"/>
              <a:t>see</a:t>
            </a:r>
            <a:r>
              <a:rPr lang="tr-TR" dirty="0"/>
              <a:t> </a:t>
            </a:r>
            <a:r>
              <a:rPr lang="tr-TR" dirty="0" err="1"/>
              <a:t>the</a:t>
            </a:r>
            <a:r>
              <a:rPr lang="tr-TR" dirty="0"/>
              <a:t> </a:t>
            </a:r>
            <a:r>
              <a:rPr lang="tr-TR" dirty="0" err="1"/>
              <a:t>lower</a:t>
            </a:r>
            <a:r>
              <a:rPr lang="tr-TR" dirty="0"/>
              <a:t> </a:t>
            </a:r>
            <a:r>
              <a:rPr lang="tr-TR" dirty="0" err="1"/>
              <a:t>resistance</a:t>
            </a:r>
            <a:r>
              <a:rPr lang="tr-TR" dirty="0"/>
              <a:t> </a:t>
            </a:r>
            <a:r>
              <a:rPr lang="tr-TR" dirty="0" err="1"/>
              <a:t>for</a:t>
            </a:r>
            <a:r>
              <a:rPr lang="tr-TR" dirty="0"/>
              <a:t> </a:t>
            </a:r>
            <a:r>
              <a:rPr lang="tr-TR" dirty="0" err="1"/>
              <a:t>the</a:t>
            </a:r>
            <a:r>
              <a:rPr lang="tr-TR" dirty="0"/>
              <a:t> </a:t>
            </a:r>
            <a:r>
              <a:rPr lang="tr-TR" dirty="0" err="1"/>
              <a:t>same</a:t>
            </a:r>
            <a:r>
              <a:rPr lang="tr-TR" dirty="0"/>
              <a:t> </a:t>
            </a:r>
            <a:r>
              <a:rPr lang="tr-TR" dirty="0" err="1"/>
              <a:t>output</a:t>
            </a:r>
            <a:r>
              <a:rPr lang="tr-TR" dirty="0"/>
              <a:t> </a:t>
            </a:r>
            <a:r>
              <a:rPr lang="tr-TR" dirty="0" err="1"/>
              <a:t>voltage</a:t>
            </a:r>
            <a:r>
              <a:rPr lang="tr-TR" dirty="0"/>
              <a:t>. </a:t>
            </a:r>
            <a:r>
              <a:rPr lang="tr-TR" dirty="0" err="1"/>
              <a:t>Inversely</a:t>
            </a:r>
            <a:r>
              <a:rPr lang="tr-TR" dirty="0"/>
              <a:t>, </a:t>
            </a:r>
            <a:r>
              <a:rPr lang="tr-TR" dirty="0" err="1"/>
              <a:t>the</a:t>
            </a:r>
            <a:r>
              <a:rPr lang="tr-TR" dirty="0"/>
              <a:t> </a:t>
            </a:r>
            <a:r>
              <a:rPr lang="tr-TR" dirty="0" err="1"/>
              <a:t>more</a:t>
            </a:r>
            <a:r>
              <a:rPr lang="tr-TR" dirty="0"/>
              <a:t>  </a:t>
            </a:r>
            <a:r>
              <a:rPr lang="tr-TR" dirty="0" err="1"/>
              <a:t>loosely</a:t>
            </a:r>
            <a:r>
              <a:rPr lang="tr-TR" dirty="0"/>
              <a:t> </a:t>
            </a:r>
            <a:r>
              <a:rPr lang="tr-TR" dirty="0" err="1"/>
              <a:t>coupled</a:t>
            </a:r>
            <a:r>
              <a:rPr lang="tr-TR" dirty="0"/>
              <a:t> </a:t>
            </a:r>
            <a:r>
              <a:rPr lang="tr-TR" dirty="0" err="1"/>
              <a:t>modules</a:t>
            </a:r>
            <a:r>
              <a:rPr lang="tr-TR" dirty="0"/>
              <a:t> </a:t>
            </a:r>
            <a:r>
              <a:rPr lang="tr-TR" dirty="0" err="1"/>
              <a:t>sees</a:t>
            </a:r>
            <a:r>
              <a:rPr lang="tr-TR" dirty="0"/>
              <a:t> </a:t>
            </a:r>
            <a:r>
              <a:rPr lang="tr-TR" dirty="0" err="1"/>
              <a:t>the</a:t>
            </a:r>
            <a:r>
              <a:rPr lang="tr-TR" dirty="0"/>
              <a:t> </a:t>
            </a:r>
            <a:r>
              <a:rPr lang="tr-TR" dirty="0" err="1"/>
              <a:t>higher</a:t>
            </a:r>
            <a:r>
              <a:rPr lang="tr-TR" dirty="0"/>
              <a:t> </a:t>
            </a:r>
            <a:r>
              <a:rPr lang="tr-TR" dirty="0" err="1"/>
              <a:t>resistance</a:t>
            </a:r>
            <a:r>
              <a:rPr lang="tr-TR" dirty="0"/>
              <a:t>.  </a:t>
            </a:r>
            <a:r>
              <a:rPr lang="tr-TR" dirty="0" err="1"/>
              <a:t>So</a:t>
            </a:r>
            <a:r>
              <a:rPr lang="tr-TR" dirty="0"/>
              <a:t>, </a:t>
            </a:r>
            <a:r>
              <a:rPr lang="tr-TR" dirty="0" err="1"/>
              <a:t>the</a:t>
            </a:r>
            <a:r>
              <a:rPr lang="tr-TR" dirty="0"/>
              <a:t> mor </a:t>
            </a:r>
            <a:r>
              <a:rPr lang="tr-TR" dirty="0" err="1"/>
              <a:t>coupled</a:t>
            </a:r>
            <a:r>
              <a:rPr lang="tr-TR" dirty="0"/>
              <a:t> </a:t>
            </a:r>
            <a:r>
              <a:rPr lang="tr-TR" dirty="0" err="1"/>
              <a:t>modules</a:t>
            </a:r>
            <a:r>
              <a:rPr lang="tr-TR" dirty="0"/>
              <a:t> </a:t>
            </a:r>
            <a:r>
              <a:rPr lang="tr-TR" dirty="0" err="1"/>
              <a:t>transfers</a:t>
            </a:r>
            <a:r>
              <a:rPr lang="tr-TR" dirty="0"/>
              <a:t> </a:t>
            </a:r>
            <a:r>
              <a:rPr lang="tr-TR" dirty="0" err="1"/>
              <a:t>the</a:t>
            </a:r>
            <a:r>
              <a:rPr lang="tr-TR" dirty="0"/>
              <a:t> </a:t>
            </a:r>
            <a:r>
              <a:rPr lang="tr-TR" dirty="0" err="1"/>
              <a:t>most</a:t>
            </a:r>
            <a:r>
              <a:rPr lang="tr-TR" dirty="0"/>
              <a:t> of </a:t>
            </a:r>
            <a:r>
              <a:rPr lang="tr-TR" dirty="0" err="1"/>
              <a:t>the</a:t>
            </a:r>
            <a:r>
              <a:rPr lang="tr-TR" dirty="0"/>
              <a:t> </a:t>
            </a:r>
            <a:r>
              <a:rPr lang="tr-TR" dirty="0" err="1"/>
              <a:t>output</a:t>
            </a:r>
            <a:r>
              <a:rPr lang="tr-TR" dirty="0"/>
              <a:t> </a:t>
            </a:r>
            <a:r>
              <a:rPr lang="tr-TR" dirty="0" err="1"/>
              <a:t>power</a:t>
            </a:r>
            <a:r>
              <a:rPr lang="tr-TR" dirty="0"/>
              <a:t>.  </a:t>
            </a:r>
            <a:endParaRPr lang="en-US" dirty="0"/>
          </a:p>
        </p:txBody>
      </p:sp>
      <p:pic>
        <p:nvPicPr>
          <p:cNvPr id="5" name="Picture 4">
            <a:extLst>
              <a:ext uri="{FF2B5EF4-FFF2-40B4-BE49-F238E27FC236}">
                <a16:creationId xmlns:a16="http://schemas.microsoft.com/office/drawing/2014/main" id="{D2B4886E-630B-4B7F-B511-214BB04434CA}"/>
              </a:ext>
            </a:extLst>
          </p:cNvPr>
          <p:cNvPicPr/>
          <p:nvPr/>
        </p:nvPicPr>
        <p:blipFill>
          <a:blip r:embed="rId2"/>
          <a:stretch>
            <a:fillRect/>
          </a:stretch>
        </p:blipFill>
        <p:spPr>
          <a:xfrm>
            <a:off x="365759" y="3190241"/>
            <a:ext cx="4287521" cy="2174239"/>
          </a:xfrm>
          <a:prstGeom prst="rect">
            <a:avLst/>
          </a:prstGeom>
        </p:spPr>
      </p:pic>
      <p:pic>
        <p:nvPicPr>
          <p:cNvPr id="4" name="Picture 3">
            <a:extLst>
              <a:ext uri="{FF2B5EF4-FFF2-40B4-BE49-F238E27FC236}">
                <a16:creationId xmlns:a16="http://schemas.microsoft.com/office/drawing/2014/main" id="{6E2DC6FC-31F6-4A51-8F1D-7C7FE826DDA4}"/>
              </a:ext>
            </a:extLst>
          </p:cNvPr>
          <p:cNvPicPr/>
          <p:nvPr/>
        </p:nvPicPr>
        <p:blipFill>
          <a:blip r:embed="rId3"/>
          <a:stretch>
            <a:fillRect/>
          </a:stretch>
        </p:blipFill>
        <p:spPr>
          <a:xfrm>
            <a:off x="5216087" y="2966721"/>
            <a:ext cx="5451913" cy="2691845"/>
          </a:xfrm>
          <a:prstGeom prst="rect">
            <a:avLst/>
          </a:prstGeom>
        </p:spPr>
      </p:pic>
    </p:spTree>
    <p:extLst>
      <p:ext uri="{BB962C8B-B14F-4D97-AF65-F5344CB8AC3E}">
        <p14:creationId xmlns:p14="http://schemas.microsoft.com/office/powerpoint/2010/main" val="209395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1818-0204-4705-802D-B4902369D705}"/>
              </a:ext>
            </a:extLst>
          </p:cNvPr>
          <p:cNvSpPr>
            <a:spLocks noGrp="1"/>
          </p:cNvSpPr>
          <p:nvPr>
            <p:ph type="title"/>
          </p:nvPr>
        </p:nvSpPr>
        <p:spPr/>
        <p:txBody>
          <a:bodyPr/>
          <a:lstStyle/>
          <a:p>
            <a:r>
              <a:rPr lang="tr-TR" dirty="0"/>
              <a:t>Solution: </a:t>
            </a:r>
            <a:br>
              <a:rPr lang="tr-TR" dirty="0"/>
            </a:br>
            <a:endParaRPr lang="en-US" dirty="0"/>
          </a:p>
        </p:txBody>
      </p:sp>
      <p:sp>
        <p:nvSpPr>
          <p:cNvPr id="3" name="Content Placeholder 2">
            <a:extLst>
              <a:ext uri="{FF2B5EF4-FFF2-40B4-BE49-F238E27FC236}">
                <a16:creationId xmlns:a16="http://schemas.microsoft.com/office/drawing/2014/main" id="{4F781CCC-DFA3-46C1-AB38-68EDC9FCDEC0}"/>
              </a:ext>
            </a:extLst>
          </p:cNvPr>
          <p:cNvSpPr>
            <a:spLocks noGrp="1"/>
          </p:cNvSpPr>
          <p:nvPr>
            <p:ph idx="1"/>
          </p:nvPr>
        </p:nvSpPr>
        <p:spPr/>
        <p:txBody>
          <a:bodyPr/>
          <a:lstStyle/>
          <a:p>
            <a:r>
              <a:rPr lang="tr-TR" dirty="0" err="1"/>
              <a:t>We</a:t>
            </a:r>
            <a:r>
              <a:rPr lang="tr-TR" dirty="0"/>
              <a:t> </a:t>
            </a:r>
            <a:r>
              <a:rPr lang="tr-TR" dirty="0" err="1"/>
              <a:t>observe</a:t>
            </a:r>
            <a:r>
              <a:rPr lang="tr-TR" dirty="0"/>
              <a:t> </a:t>
            </a:r>
            <a:r>
              <a:rPr lang="tr-TR" dirty="0" err="1"/>
              <a:t>that</a:t>
            </a:r>
            <a:r>
              <a:rPr lang="tr-TR" dirty="0"/>
              <a:t> </a:t>
            </a:r>
            <a:r>
              <a:rPr lang="tr-TR" dirty="0" err="1"/>
              <a:t>negative</a:t>
            </a:r>
            <a:r>
              <a:rPr lang="tr-TR" dirty="0"/>
              <a:t> </a:t>
            </a:r>
            <a:r>
              <a:rPr lang="tr-TR" dirty="0" err="1"/>
              <a:t>coupling</a:t>
            </a:r>
            <a:r>
              <a:rPr lang="tr-TR" dirty="0"/>
              <a:t> </a:t>
            </a:r>
            <a:r>
              <a:rPr lang="tr-TR" dirty="0" err="1"/>
              <a:t>between</a:t>
            </a:r>
            <a:r>
              <a:rPr lang="tr-TR" dirty="0"/>
              <a:t> </a:t>
            </a:r>
            <a:r>
              <a:rPr lang="tr-TR" dirty="0" err="1"/>
              <a:t>the</a:t>
            </a:r>
            <a:r>
              <a:rPr lang="tr-TR" dirty="0"/>
              <a:t> </a:t>
            </a:r>
            <a:r>
              <a:rPr lang="tr-TR" dirty="0" err="1"/>
              <a:t>secondary</a:t>
            </a:r>
            <a:r>
              <a:rPr lang="tr-TR" dirty="0"/>
              <a:t> </a:t>
            </a:r>
            <a:r>
              <a:rPr lang="tr-TR" dirty="0" err="1"/>
              <a:t>coils</a:t>
            </a:r>
            <a:r>
              <a:rPr lang="tr-TR" dirty="0"/>
              <a:t> </a:t>
            </a:r>
            <a:r>
              <a:rPr lang="tr-TR" dirty="0" err="1"/>
              <a:t>decreases</a:t>
            </a:r>
            <a:r>
              <a:rPr lang="tr-TR" dirty="0"/>
              <a:t> </a:t>
            </a:r>
            <a:r>
              <a:rPr lang="tr-TR" dirty="0" err="1"/>
              <a:t>the</a:t>
            </a:r>
            <a:r>
              <a:rPr lang="tr-TR" dirty="0"/>
              <a:t> </a:t>
            </a:r>
            <a:r>
              <a:rPr lang="tr-TR" dirty="0" err="1"/>
              <a:t>effect</a:t>
            </a:r>
            <a:r>
              <a:rPr lang="tr-TR" dirty="0"/>
              <a:t> of </a:t>
            </a:r>
            <a:r>
              <a:rPr lang="tr-TR" dirty="0" err="1"/>
              <a:t>the</a:t>
            </a:r>
            <a:r>
              <a:rPr lang="tr-TR" dirty="0"/>
              <a:t> </a:t>
            </a:r>
            <a:r>
              <a:rPr lang="tr-TR" dirty="0" err="1"/>
              <a:t>rectifier</a:t>
            </a:r>
            <a:r>
              <a:rPr lang="tr-TR" dirty="0"/>
              <a:t> </a:t>
            </a:r>
            <a:r>
              <a:rPr lang="tr-TR" dirty="0" err="1"/>
              <a:t>and</a:t>
            </a:r>
            <a:r>
              <a:rPr lang="tr-TR" dirty="0"/>
              <a:t> </a:t>
            </a:r>
            <a:r>
              <a:rPr lang="tr-TR" dirty="0" err="1"/>
              <a:t>modules</a:t>
            </a:r>
            <a:r>
              <a:rPr lang="tr-TR" dirty="0"/>
              <a:t> </a:t>
            </a:r>
            <a:r>
              <a:rPr lang="tr-TR" dirty="0" err="1"/>
              <a:t>are</a:t>
            </a:r>
            <a:r>
              <a:rPr lang="tr-TR" dirty="0"/>
              <a:t> </a:t>
            </a:r>
            <a:r>
              <a:rPr lang="tr-TR" dirty="0" err="1"/>
              <a:t>prone</a:t>
            </a:r>
            <a:r>
              <a:rPr lang="tr-TR" dirty="0"/>
              <a:t> </a:t>
            </a:r>
            <a:r>
              <a:rPr lang="tr-TR" dirty="0" err="1"/>
              <a:t>to</a:t>
            </a:r>
            <a:r>
              <a:rPr lang="tr-TR" dirty="0"/>
              <a:t> </a:t>
            </a:r>
            <a:r>
              <a:rPr lang="tr-TR" dirty="0" err="1"/>
              <a:t>distribute</a:t>
            </a:r>
            <a:r>
              <a:rPr lang="tr-TR" dirty="0"/>
              <a:t> </a:t>
            </a:r>
            <a:r>
              <a:rPr lang="tr-TR" dirty="0" err="1"/>
              <a:t>equal</a:t>
            </a:r>
            <a:r>
              <a:rPr lang="tr-TR" dirty="0"/>
              <a:t> </a:t>
            </a:r>
            <a:r>
              <a:rPr lang="tr-TR" dirty="0" err="1"/>
              <a:t>current</a:t>
            </a:r>
            <a:r>
              <a:rPr lang="tr-TR" dirty="0"/>
              <a:t> in </a:t>
            </a:r>
            <a:r>
              <a:rPr lang="tr-TR" dirty="0" err="1"/>
              <a:t>theis</a:t>
            </a:r>
            <a:r>
              <a:rPr lang="tr-TR" dirty="0"/>
              <a:t> </a:t>
            </a:r>
            <a:r>
              <a:rPr lang="tr-TR" dirty="0" err="1"/>
              <a:t>case</a:t>
            </a:r>
            <a:r>
              <a:rPr lang="tr-TR" dirty="0"/>
              <a:t>. </a:t>
            </a:r>
          </a:p>
          <a:p>
            <a:endParaRPr lang="tr-TR" dirty="0"/>
          </a:p>
          <a:p>
            <a:r>
              <a:rPr lang="tr-TR" dirty="0" err="1"/>
              <a:t>Negative</a:t>
            </a:r>
            <a:r>
              <a:rPr lang="tr-TR" dirty="0"/>
              <a:t> </a:t>
            </a:r>
            <a:r>
              <a:rPr lang="tr-TR" dirty="0" err="1"/>
              <a:t>coupling</a:t>
            </a:r>
            <a:r>
              <a:rPr lang="tr-TR" dirty="0"/>
              <a:t> </a:t>
            </a:r>
            <a:r>
              <a:rPr lang="tr-TR" dirty="0" err="1"/>
              <a:t>between</a:t>
            </a:r>
            <a:r>
              <a:rPr lang="tr-TR" dirty="0"/>
              <a:t> </a:t>
            </a:r>
            <a:r>
              <a:rPr lang="tr-TR" dirty="0" err="1"/>
              <a:t>secondaries</a:t>
            </a:r>
            <a:r>
              <a:rPr lang="tr-TR" dirty="0"/>
              <a:t> is </a:t>
            </a:r>
            <a:r>
              <a:rPr lang="tr-TR" dirty="0" err="1"/>
              <a:t>realistic</a:t>
            </a:r>
            <a:r>
              <a:rPr lang="tr-TR" dirty="0"/>
              <a:t> </a:t>
            </a:r>
            <a:r>
              <a:rPr lang="tr-TR" dirty="0" err="1"/>
              <a:t>and</a:t>
            </a:r>
            <a:r>
              <a:rPr lang="tr-TR" dirty="0"/>
              <a:t> it has </a:t>
            </a:r>
            <a:r>
              <a:rPr lang="tr-TR" dirty="0" err="1"/>
              <a:t>already</a:t>
            </a:r>
            <a:r>
              <a:rPr lang="tr-TR" dirty="0"/>
              <a:t> </a:t>
            </a:r>
            <a:r>
              <a:rPr lang="tr-TR" dirty="0" err="1"/>
              <a:t>exist</a:t>
            </a:r>
            <a:r>
              <a:rPr lang="tr-TR" dirty="0"/>
              <a:t> </a:t>
            </a:r>
            <a:r>
              <a:rPr lang="tr-TR" dirty="0" err="1"/>
              <a:t>for</a:t>
            </a:r>
            <a:r>
              <a:rPr lang="tr-TR" dirty="0"/>
              <a:t> </a:t>
            </a:r>
            <a:r>
              <a:rPr lang="tr-TR" dirty="0" err="1"/>
              <a:t>our</a:t>
            </a:r>
            <a:r>
              <a:rPr lang="tr-TR" dirty="0"/>
              <a:t> </a:t>
            </a:r>
            <a:r>
              <a:rPr lang="tr-TR" dirty="0" err="1"/>
              <a:t>inductor</a:t>
            </a:r>
            <a:r>
              <a:rPr lang="tr-TR" dirty="0"/>
              <a:t> </a:t>
            </a:r>
            <a:r>
              <a:rPr lang="tr-TR" dirty="0" err="1"/>
              <a:t>design</a:t>
            </a:r>
            <a:r>
              <a:rPr lang="tr-TR" dirty="0"/>
              <a:t>. </a:t>
            </a:r>
          </a:p>
          <a:p>
            <a:pPr marL="0" indent="0">
              <a:buNone/>
            </a:pPr>
            <a:endParaRPr lang="tr-TR" dirty="0"/>
          </a:p>
          <a:p>
            <a:pPr marL="0" indent="0">
              <a:buNone/>
            </a:pPr>
            <a:r>
              <a:rPr lang="tr-TR" dirty="0" err="1"/>
              <a:t>However</a:t>
            </a:r>
            <a:r>
              <a:rPr lang="tr-TR" dirty="0"/>
              <a:t>, How </a:t>
            </a:r>
            <a:r>
              <a:rPr lang="tr-TR" dirty="0" err="1"/>
              <a:t>much</a:t>
            </a:r>
            <a:r>
              <a:rPr lang="tr-TR" dirty="0"/>
              <a:t> </a:t>
            </a:r>
            <a:r>
              <a:rPr lang="tr-TR" dirty="0" err="1"/>
              <a:t>should</a:t>
            </a:r>
            <a:r>
              <a:rPr lang="tr-TR" dirty="0"/>
              <a:t> </a:t>
            </a:r>
            <a:r>
              <a:rPr lang="tr-TR" dirty="0" err="1"/>
              <a:t>the</a:t>
            </a:r>
            <a:r>
              <a:rPr lang="tr-TR" dirty="0"/>
              <a:t> </a:t>
            </a:r>
            <a:r>
              <a:rPr lang="tr-TR" dirty="0" err="1"/>
              <a:t>coupling</a:t>
            </a:r>
            <a:r>
              <a:rPr lang="tr-TR" dirty="0"/>
              <a:t> </a:t>
            </a:r>
            <a:r>
              <a:rPr lang="tr-TR" dirty="0" err="1"/>
              <a:t>factor</a:t>
            </a:r>
            <a:r>
              <a:rPr lang="tr-TR" dirty="0"/>
              <a:t> be?	 </a:t>
            </a:r>
            <a:endParaRPr lang="en-US" dirty="0"/>
          </a:p>
        </p:txBody>
      </p:sp>
    </p:spTree>
    <p:extLst>
      <p:ext uri="{BB962C8B-B14F-4D97-AF65-F5344CB8AC3E}">
        <p14:creationId xmlns:p14="http://schemas.microsoft.com/office/powerpoint/2010/main" val="267598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6F8C831-E113-42B9-B230-F38015A80A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740" y="319211"/>
            <a:ext cx="2829235" cy="6027615"/>
          </a:xfrm>
        </p:spPr>
      </p:pic>
      <p:sp>
        <p:nvSpPr>
          <p:cNvPr id="7" name="TextBox 6">
            <a:extLst>
              <a:ext uri="{FF2B5EF4-FFF2-40B4-BE49-F238E27FC236}">
                <a16:creationId xmlns:a16="http://schemas.microsoft.com/office/drawing/2014/main" id="{6A7029EE-6401-4845-B18D-11D9A642E482}"/>
              </a:ext>
            </a:extLst>
          </p:cNvPr>
          <p:cNvSpPr txBox="1"/>
          <p:nvPr/>
        </p:nvSpPr>
        <p:spPr>
          <a:xfrm>
            <a:off x="4803648" y="804672"/>
            <a:ext cx="5571744" cy="3693319"/>
          </a:xfrm>
          <a:prstGeom prst="rect">
            <a:avLst/>
          </a:prstGeom>
          <a:noFill/>
        </p:spPr>
        <p:txBody>
          <a:bodyPr wrap="square" rtlCol="0">
            <a:spAutoFit/>
          </a:bodyPr>
          <a:lstStyle/>
          <a:p>
            <a:r>
              <a:rPr lang="tr-TR" dirty="0" err="1"/>
              <a:t>Actually</a:t>
            </a:r>
            <a:r>
              <a:rPr lang="tr-TR" dirty="0"/>
              <a:t>,  </a:t>
            </a:r>
            <a:r>
              <a:rPr lang="tr-TR" dirty="0" err="1"/>
              <a:t>the</a:t>
            </a:r>
            <a:r>
              <a:rPr lang="tr-TR" dirty="0"/>
              <a:t> </a:t>
            </a:r>
            <a:r>
              <a:rPr lang="tr-TR" dirty="0" err="1"/>
              <a:t>mutual</a:t>
            </a:r>
            <a:r>
              <a:rPr lang="tr-TR" dirty="0"/>
              <a:t> </a:t>
            </a:r>
            <a:r>
              <a:rPr lang="tr-TR" dirty="0" err="1"/>
              <a:t>inductances</a:t>
            </a:r>
            <a:r>
              <a:rPr lang="tr-TR" dirty="0"/>
              <a:t> can be  </a:t>
            </a:r>
            <a:r>
              <a:rPr lang="tr-TR" dirty="0" err="1"/>
              <a:t>modelled</a:t>
            </a:r>
            <a:r>
              <a:rPr lang="tr-TR" dirty="0"/>
              <a:t> as </a:t>
            </a:r>
            <a:r>
              <a:rPr lang="tr-TR" dirty="0" err="1"/>
              <a:t>voltage</a:t>
            </a:r>
            <a:r>
              <a:rPr lang="tr-TR" dirty="0"/>
              <a:t> </a:t>
            </a:r>
            <a:r>
              <a:rPr lang="tr-TR" dirty="0" err="1"/>
              <a:t>sources</a:t>
            </a:r>
            <a:r>
              <a:rPr lang="tr-TR" dirty="0"/>
              <a:t>.  </a:t>
            </a:r>
          </a:p>
          <a:p>
            <a:endParaRPr lang="tr-TR" dirty="0"/>
          </a:p>
          <a:p>
            <a:r>
              <a:rPr lang="tr-TR" dirty="0" err="1"/>
              <a:t>The</a:t>
            </a:r>
            <a:r>
              <a:rPr lang="tr-TR" dirty="0"/>
              <a:t> </a:t>
            </a:r>
            <a:r>
              <a:rPr lang="tr-TR" dirty="0" err="1"/>
              <a:t>voltage</a:t>
            </a:r>
            <a:r>
              <a:rPr lang="tr-TR" dirty="0"/>
              <a:t> </a:t>
            </a:r>
            <a:r>
              <a:rPr lang="tr-TR" dirty="0" err="1"/>
              <a:t>sources</a:t>
            </a:r>
            <a:r>
              <a:rPr lang="tr-TR" dirty="0"/>
              <a:t> is </a:t>
            </a:r>
            <a:r>
              <a:rPr lang="tr-TR" dirty="0" err="1"/>
              <a:t>affected</a:t>
            </a:r>
            <a:r>
              <a:rPr lang="tr-TR" dirty="0"/>
              <a:t> </a:t>
            </a:r>
            <a:r>
              <a:rPr lang="tr-TR" dirty="0" err="1"/>
              <a:t>by</a:t>
            </a:r>
            <a:r>
              <a:rPr lang="tr-TR" dirty="0"/>
              <a:t> </a:t>
            </a:r>
            <a:r>
              <a:rPr lang="tr-TR" dirty="0" err="1"/>
              <a:t>mutual</a:t>
            </a:r>
            <a:r>
              <a:rPr lang="tr-TR" dirty="0"/>
              <a:t> </a:t>
            </a:r>
            <a:r>
              <a:rPr lang="tr-TR" dirty="0" err="1"/>
              <a:t>inductances</a:t>
            </a:r>
            <a:r>
              <a:rPr lang="tr-TR" dirty="0"/>
              <a:t> </a:t>
            </a:r>
            <a:r>
              <a:rPr lang="tr-TR" dirty="0" err="1"/>
              <a:t>and</a:t>
            </a:r>
            <a:r>
              <a:rPr lang="tr-TR" dirty="0"/>
              <a:t> </a:t>
            </a:r>
            <a:r>
              <a:rPr lang="tr-TR" dirty="0" err="1"/>
              <a:t>currents</a:t>
            </a:r>
            <a:r>
              <a:rPr lang="tr-TR" dirty="0"/>
              <a:t>. </a:t>
            </a:r>
          </a:p>
          <a:p>
            <a:endParaRPr lang="tr-TR" dirty="0"/>
          </a:p>
          <a:p>
            <a:endParaRPr lang="tr-TR" dirty="0"/>
          </a:p>
          <a:p>
            <a:r>
              <a:rPr lang="tr-TR" dirty="0" err="1"/>
              <a:t>In</a:t>
            </a:r>
            <a:r>
              <a:rPr lang="tr-TR" dirty="0"/>
              <a:t> </a:t>
            </a:r>
            <a:r>
              <a:rPr lang="tr-TR" dirty="0" err="1"/>
              <a:t>our</a:t>
            </a:r>
            <a:r>
              <a:rPr lang="tr-TR" dirty="0"/>
              <a:t> model, </a:t>
            </a:r>
            <a:r>
              <a:rPr lang="tr-TR" dirty="0" err="1"/>
              <a:t>the</a:t>
            </a:r>
            <a:r>
              <a:rPr lang="tr-TR" dirty="0"/>
              <a:t> </a:t>
            </a:r>
            <a:r>
              <a:rPr lang="tr-TR" dirty="0" err="1"/>
              <a:t>voltage</a:t>
            </a:r>
            <a:r>
              <a:rPr lang="tr-TR" dirty="0"/>
              <a:t> </a:t>
            </a:r>
            <a:r>
              <a:rPr lang="tr-TR" dirty="0" err="1"/>
              <a:t>sources</a:t>
            </a:r>
            <a:r>
              <a:rPr lang="tr-TR" dirty="0"/>
              <a:t> can be </a:t>
            </a:r>
            <a:r>
              <a:rPr lang="tr-TR" dirty="0" err="1"/>
              <a:t>deleted</a:t>
            </a:r>
            <a:r>
              <a:rPr lang="tr-TR" dirty="0"/>
              <a:t> </a:t>
            </a:r>
            <a:r>
              <a:rPr lang="tr-TR" dirty="0" err="1"/>
              <a:t>for</a:t>
            </a:r>
            <a:r>
              <a:rPr lang="tr-TR" dirty="0"/>
              <a:t> </a:t>
            </a:r>
            <a:r>
              <a:rPr lang="tr-TR" dirty="0" err="1"/>
              <a:t>situation</a:t>
            </a:r>
            <a:r>
              <a:rPr lang="tr-TR" dirty="0"/>
              <a:t> of </a:t>
            </a:r>
            <a:r>
              <a:rPr lang="tr-TR" dirty="0" err="1"/>
              <a:t>secondaries</a:t>
            </a:r>
            <a:r>
              <a:rPr lang="tr-TR" dirty="0"/>
              <a:t>.(</a:t>
            </a:r>
            <a:r>
              <a:rPr lang="tr-TR" dirty="0" err="1"/>
              <a:t>Aligned</a:t>
            </a:r>
            <a:r>
              <a:rPr lang="tr-TR" dirty="0"/>
              <a:t> </a:t>
            </a:r>
            <a:r>
              <a:rPr lang="tr-TR" dirty="0" err="1"/>
              <a:t>or</a:t>
            </a:r>
            <a:r>
              <a:rPr lang="tr-TR" dirty="0"/>
              <a:t> </a:t>
            </a:r>
            <a:r>
              <a:rPr lang="tr-TR" dirty="0" err="1"/>
              <a:t>misaligned</a:t>
            </a:r>
            <a:r>
              <a:rPr lang="tr-TR" dirty="0"/>
              <a:t>)</a:t>
            </a:r>
          </a:p>
          <a:p>
            <a:endParaRPr lang="tr-TR" dirty="0"/>
          </a:p>
          <a:p>
            <a:endParaRPr lang="tr-TR" dirty="0"/>
          </a:p>
          <a:p>
            <a:r>
              <a:rPr lang="tr-TR" dirty="0" err="1"/>
              <a:t>And</a:t>
            </a:r>
            <a:r>
              <a:rPr lang="tr-TR" dirty="0"/>
              <a:t> </a:t>
            </a:r>
            <a:r>
              <a:rPr lang="tr-TR" dirty="0" err="1"/>
              <a:t>also</a:t>
            </a:r>
            <a:r>
              <a:rPr lang="tr-TR" dirty="0"/>
              <a:t>, </a:t>
            </a:r>
            <a:r>
              <a:rPr lang="tr-TR" dirty="0" err="1"/>
              <a:t>we</a:t>
            </a:r>
            <a:r>
              <a:rPr lang="tr-TR" dirty="0"/>
              <a:t> can </a:t>
            </a:r>
            <a:r>
              <a:rPr lang="tr-TR" dirty="0" err="1"/>
              <a:t>invesitage</a:t>
            </a:r>
            <a:r>
              <a:rPr lang="tr-TR" dirty="0"/>
              <a:t> </a:t>
            </a:r>
            <a:r>
              <a:rPr lang="tr-TR" dirty="0" err="1"/>
              <a:t>only</a:t>
            </a:r>
            <a:r>
              <a:rPr lang="tr-TR" dirty="0"/>
              <a:t> </a:t>
            </a:r>
            <a:r>
              <a:rPr lang="tr-TR" dirty="0" err="1"/>
              <a:t>two</a:t>
            </a:r>
            <a:r>
              <a:rPr lang="tr-TR" dirty="0"/>
              <a:t> </a:t>
            </a:r>
            <a:r>
              <a:rPr lang="tr-TR" dirty="0" err="1"/>
              <a:t>secondaries</a:t>
            </a:r>
            <a:r>
              <a:rPr lang="tr-TR" dirty="0"/>
              <a:t> </a:t>
            </a:r>
            <a:r>
              <a:rPr lang="tr-TR" dirty="0" err="1"/>
              <a:t>and</a:t>
            </a:r>
            <a:r>
              <a:rPr lang="tr-TR" dirty="0"/>
              <a:t> </a:t>
            </a:r>
            <a:r>
              <a:rPr lang="tr-TR" dirty="0" err="1"/>
              <a:t>one</a:t>
            </a:r>
            <a:r>
              <a:rPr lang="tr-TR" dirty="0"/>
              <a:t> </a:t>
            </a:r>
            <a:r>
              <a:rPr lang="tr-TR" dirty="0" err="1"/>
              <a:t>primaries</a:t>
            </a:r>
            <a:r>
              <a:rPr lang="tr-TR" dirty="0"/>
              <a:t> </a:t>
            </a:r>
            <a:r>
              <a:rPr lang="tr-TR" dirty="0" err="1"/>
              <a:t>thanks</a:t>
            </a:r>
            <a:r>
              <a:rPr lang="tr-TR" dirty="0"/>
              <a:t> </a:t>
            </a:r>
            <a:r>
              <a:rPr lang="tr-TR" dirty="0" err="1"/>
              <a:t>to</a:t>
            </a:r>
            <a:r>
              <a:rPr lang="tr-TR" dirty="0"/>
              <a:t> </a:t>
            </a:r>
            <a:r>
              <a:rPr lang="tr-TR" dirty="0" err="1"/>
              <a:t>symetry</a:t>
            </a:r>
            <a:r>
              <a:rPr lang="tr-TR" dirty="0"/>
              <a:t>.</a:t>
            </a:r>
            <a:endParaRPr lang="en-US" dirty="0"/>
          </a:p>
        </p:txBody>
      </p:sp>
    </p:spTree>
    <p:extLst>
      <p:ext uri="{BB962C8B-B14F-4D97-AF65-F5344CB8AC3E}">
        <p14:creationId xmlns:p14="http://schemas.microsoft.com/office/powerpoint/2010/main" val="227699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89D625-D1C6-4CFD-A5AE-23BE45C58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502" y="680536"/>
            <a:ext cx="2085186" cy="5313547"/>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5F8BE3-E684-4C5D-9702-D3A8E13B8DA6}"/>
                  </a:ext>
                </a:extLst>
              </p:cNvPr>
              <p:cNvSpPr txBox="1"/>
              <p:nvPr/>
            </p:nvSpPr>
            <p:spPr>
              <a:xfrm>
                <a:off x="3950208" y="871728"/>
                <a:ext cx="6766560" cy="3714735"/>
              </a:xfrm>
              <a:prstGeom prst="rect">
                <a:avLst/>
              </a:prstGeom>
              <a:noFill/>
            </p:spPr>
            <p:txBody>
              <a:bodyPr wrap="square" rtlCol="0">
                <a:spAutoFit/>
              </a:bodyPr>
              <a:lstStyle/>
              <a:p>
                <a:r>
                  <a:rPr lang="tr-TR" dirty="0"/>
                  <a:t>For </a:t>
                </a:r>
                <a:r>
                  <a:rPr lang="tr-TR" dirty="0" err="1"/>
                  <a:t>seconder</a:t>
                </a:r>
                <a:r>
                  <a:rPr lang="tr-TR" dirty="0"/>
                  <a:t> 1 </a:t>
                </a:r>
                <a:r>
                  <a:rPr lang="tr-TR" dirty="0" err="1"/>
                  <a:t>and</a:t>
                </a:r>
                <a:r>
                  <a:rPr lang="tr-TR" dirty="0"/>
                  <a:t> 2 </a:t>
                </a:r>
                <a:r>
                  <a:rPr lang="tr-TR" dirty="0" err="1"/>
                  <a:t>will</a:t>
                </a:r>
                <a:r>
                  <a:rPr lang="tr-TR" dirty="0"/>
                  <a:t> be </a:t>
                </a:r>
                <a:r>
                  <a:rPr lang="tr-TR" dirty="0" err="1"/>
                  <a:t>investigated</a:t>
                </a:r>
                <a:r>
                  <a:rPr lang="tr-TR" dirty="0"/>
                  <a:t> (</a:t>
                </a:r>
                <a:r>
                  <a:rPr lang="tr-TR" dirty="0" err="1"/>
                  <a:t>For</a:t>
                </a:r>
                <a:r>
                  <a:rPr lang="tr-TR" dirty="0"/>
                  <a:t> </a:t>
                </a:r>
                <a:r>
                  <a:rPr lang="tr-TR" dirty="0" err="1"/>
                  <a:t>misaligned</a:t>
                </a:r>
                <a:r>
                  <a:rPr lang="tr-TR" dirty="0"/>
                  <a:t>). </a:t>
                </a:r>
                <a:r>
                  <a:rPr lang="tr-TR" dirty="0" err="1"/>
                  <a:t>The</a:t>
                </a:r>
                <a:r>
                  <a:rPr lang="tr-TR" dirty="0"/>
                  <a:t> </a:t>
                </a:r>
                <a:r>
                  <a:rPr lang="tr-TR" dirty="0" err="1"/>
                  <a:t>output</a:t>
                </a:r>
                <a:r>
                  <a:rPr lang="tr-TR" dirty="0"/>
                  <a:t> </a:t>
                </a:r>
                <a:r>
                  <a:rPr lang="tr-TR" dirty="0" err="1"/>
                  <a:t>voltages</a:t>
                </a:r>
                <a:r>
                  <a:rPr lang="tr-TR" dirty="0"/>
                  <a:t> </a:t>
                </a:r>
                <a:r>
                  <a:rPr lang="tr-TR" dirty="0" err="1"/>
                  <a:t>are</a:t>
                </a:r>
                <a:r>
                  <a:rPr lang="tr-TR" dirty="0"/>
                  <a:t> </a:t>
                </a:r>
                <a:r>
                  <a:rPr lang="tr-TR" dirty="0" err="1"/>
                  <a:t>the</a:t>
                </a:r>
                <a:r>
                  <a:rPr lang="tr-TR" dirty="0"/>
                  <a:t> </a:t>
                </a:r>
                <a:r>
                  <a:rPr lang="tr-TR" dirty="0" err="1"/>
                  <a:t>same</a:t>
                </a:r>
                <a:r>
                  <a:rPr lang="tr-TR" dirty="0"/>
                  <a:t> </a:t>
                </a:r>
                <a:r>
                  <a:rPr lang="tr-TR" dirty="0" err="1"/>
                  <a:t>due</a:t>
                </a:r>
                <a:r>
                  <a:rPr lang="tr-TR" dirty="0"/>
                  <a:t> </a:t>
                </a:r>
                <a:r>
                  <a:rPr lang="tr-TR" dirty="0" err="1"/>
                  <a:t>to</a:t>
                </a:r>
                <a:r>
                  <a:rPr lang="tr-TR" dirty="0"/>
                  <a:t> </a:t>
                </a:r>
                <a:r>
                  <a:rPr lang="tr-TR" dirty="0" err="1"/>
                  <a:t>common</a:t>
                </a:r>
                <a:r>
                  <a:rPr lang="tr-TR" dirty="0"/>
                  <a:t> dc </a:t>
                </a:r>
                <a:r>
                  <a:rPr lang="tr-TR" dirty="0" err="1"/>
                  <a:t>bus</a:t>
                </a:r>
                <a:r>
                  <a:rPr lang="tr-TR" dirty="0"/>
                  <a:t>.   </a:t>
                </a:r>
              </a:p>
              <a:p>
                <a:endParaRPr lang="tr-TR" dirty="0"/>
              </a:p>
              <a:p>
                <a:r>
                  <a:rPr lang="tr-TR" dirty="0" err="1"/>
                  <a:t>Also</a:t>
                </a:r>
                <a:r>
                  <a:rPr lang="tr-TR" dirty="0"/>
                  <a:t>,  </a:t>
                </a:r>
                <a:r>
                  <a:rPr lang="tr-TR" dirty="0" err="1"/>
                  <a:t>operation</a:t>
                </a:r>
                <a:r>
                  <a:rPr lang="tr-TR" dirty="0"/>
                  <a:t> </a:t>
                </a:r>
                <a:r>
                  <a:rPr lang="tr-TR" dirty="0" err="1"/>
                  <a:t>frequencies</a:t>
                </a:r>
                <a:r>
                  <a:rPr lang="tr-TR" dirty="0"/>
                  <a:t>, </a:t>
                </a:r>
                <a:r>
                  <a:rPr lang="tr-TR" dirty="0" err="1"/>
                  <a:t>which</a:t>
                </a:r>
                <a:r>
                  <a:rPr lang="tr-TR" dirty="0"/>
                  <a:t> is </a:t>
                </a:r>
                <a:r>
                  <a:rPr lang="tr-TR" dirty="0" err="1"/>
                  <a:t>close</a:t>
                </a:r>
                <a:r>
                  <a:rPr lang="tr-TR" dirty="0"/>
                  <a:t> </a:t>
                </a:r>
                <a:r>
                  <a:rPr lang="tr-TR" dirty="0" err="1"/>
                  <a:t>to</a:t>
                </a:r>
                <a:r>
                  <a:rPr lang="tr-TR" dirty="0"/>
                  <a:t> </a:t>
                </a:r>
                <a:r>
                  <a:rPr lang="tr-TR" dirty="0" err="1"/>
                  <a:t>resonance</a:t>
                </a:r>
                <a:r>
                  <a:rPr lang="tr-TR" dirty="0"/>
                  <a:t>, </a:t>
                </a:r>
                <a:r>
                  <a:rPr lang="tr-TR" dirty="0" err="1"/>
                  <a:t>we</a:t>
                </a:r>
                <a:r>
                  <a:rPr lang="tr-TR" dirty="0"/>
                  <a:t> can </a:t>
                </a:r>
                <a:r>
                  <a:rPr lang="tr-TR" dirty="0" err="1"/>
                  <a:t>ignore</a:t>
                </a:r>
                <a:r>
                  <a:rPr lang="tr-TR" dirty="0"/>
                  <a:t> </a:t>
                </a:r>
                <a:r>
                  <a:rPr lang="tr-TR" dirty="0" err="1"/>
                  <a:t>the</a:t>
                </a:r>
                <a:r>
                  <a:rPr lang="tr-TR" dirty="0"/>
                  <a:t> </a:t>
                </a:r>
                <a:r>
                  <a:rPr lang="tr-TR" dirty="0" err="1"/>
                  <a:t>effect</a:t>
                </a:r>
                <a:r>
                  <a:rPr lang="tr-TR" dirty="0"/>
                  <a:t> of </a:t>
                </a:r>
                <a:r>
                  <a:rPr lang="tr-TR" dirty="0" err="1"/>
                  <a:t>the</a:t>
                </a:r>
                <a:r>
                  <a:rPr lang="tr-TR" dirty="0"/>
                  <a:t> </a:t>
                </a:r>
                <a:r>
                  <a:rPr lang="tr-TR" dirty="0" err="1"/>
                  <a:t>inductor</a:t>
                </a:r>
                <a:r>
                  <a:rPr lang="tr-TR" dirty="0"/>
                  <a:t> </a:t>
                </a:r>
                <a:r>
                  <a:rPr lang="tr-TR" dirty="0" err="1"/>
                  <a:t>and</a:t>
                </a:r>
                <a:r>
                  <a:rPr lang="tr-TR" dirty="0"/>
                  <a:t> </a:t>
                </a:r>
                <a:r>
                  <a:rPr lang="tr-TR" dirty="0" err="1"/>
                  <a:t>capacitor</a:t>
                </a:r>
                <a:r>
                  <a:rPr lang="tr-TR" dirty="0"/>
                  <a:t> </a:t>
                </a:r>
                <a:r>
                  <a:rPr lang="tr-TR" dirty="0" err="1"/>
                  <a:t>for</a:t>
                </a:r>
                <a:r>
                  <a:rPr lang="tr-TR" dirty="0"/>
                  <a:t> </a:t>
                </a:r>
                <a:r>
                  <a:rPr lang="tr-TR" dirty="0" err="1"/>
                  <a:t>load</a:t>
                </a:r>
                <a:r>
                  <a:rPr lang="tr-TR" dirty="0"/>
                  <a:t> </a:t>
                </a:r>
                <a:r>
                  <a:rPr lang="tr-TR" dirty="0" err="1"/>
                  <a:t>impedance</a:t>
                </a:r>
                <a:r>
                  <a:rPr lang="tr-TR" dirty="0"/>
                  <a:t>.</a:t>
                </a:r>
              </a:p>
              <a:p>
                <a:endParaRPr lang="tr-TR" dirty="0"/>
              </a:p>
              <a:p>
                <a:r>
                  <a:rPr lang="tr-TR" dirty="0" err="1"/>
                  <a:t>Thus</a:t>
                </a:r>
                <a:r>
                  <a:rPr lang="tr-TR" dirty="0"/>
                  <a:t>, </a:t>
                </a:r>
                <a:r>
                  <a:rPr lang="tr-TR" dirty="0" err="1"/>
                  <a:t>we</a:t>
                </a:r>
                <a:r>
                  <a:rPr lang="tr-TR" dirty="0"/>
                  <a:t> can </a:t>
                </a:r>
                <a:r>
                  <a:rPr lang="tr-TR" dirty="0" err="1"/>
                  <a:t>write</a:t>
                </a:r>
                <a:r>
                  <a:rPr lang="tr-TR" dirty="0"/>
                  <a:t> </a:t>
                </a:r>
                <a:r>
                  <a:rPr lang="tr-TR" dirty="0" err="1"/>
                  <a:t>the</a:t>
                </a:r>
                <a:r>
                  <a:rPr lang="tr-TR" dirty="0"/>
                  <a:t> </a:t>
                </a:r>
                <a:r>
                  <a:rPr lang="tr-TR" dirty="0" err="1"/>
                  <a:t>equation</a:t>
                </a:r>
                <a:r>
                  <a:rPr lang="tr-TR" dirty="0"/>
                  <a:t> as:</a:t>
                </a:r>
              </a:p>
              <a:p>
                <a:endParaRPr lang="tr-TR" dirty="0"/>
              </a:p>
              <a:p>
                <a:endParaRPr lang="tr-TR" dirty="0"/>
              </a:p>
              <a:p>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1</m:t>
                        </m:r>
                      </m:sub>
                    </m:sSub>
                    <m:r>
                      <a:rPr lang="tr-TR" b="0" i="1" smtClean="0">
                        <a:latin typeface="Cambria Math" panose="02040503050406030204" pitchFamily="18" charset="0"/>
                      </a:rPr>
                      <m:t>+</m:t>
                    </m:r>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 </a:t>
                </a:r>
                <a:r>
                  <a:rPr lang="tr-TR" dirty="0" err="1"/>
                  <a:t>Vout</a:t>
                </a:r>
                <a:r>
                  <a:rPr lang="tr-TR" dirty="0"/>
                  <a:t>  (1)</a:t>
                </a:r>
              </a:p>
              <a:p>
                <a:endParaRPr lang="tr-TR" dirty="0"/>
              </a:p>
              <a:p>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1</m:t>
                        </m:r>
                      </m:sub>
                    </m:sSub>
                    <m:r>
                      <a:rPr lang="tr-TR" b="0" i="1" smtClean="0">
                        <a:latin typeface="Cambria Math" panose="02040503050406030204" pitchFamily="18" charset="0"/>
                      </a:rPr>
                      <m:t>+</m:t>
                    </m:r>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 </a:t>
                </a:r>
                <a:r>
                  <a:rPr lang="tr-TR" dirty="0" err="1"/>
                  <a:t>Vout</a:t>
                </a:r>
                <a:r>
                  <a:rPr lang="tr-TR" dirty="0"/>
                  <a:t>                          (2)</a:t>
                </a:r>
              </a:p>
              <a:p>
                <a:endParaRPr lang="tr-TR" dirty="0"/>
              </a:p>
            </p:txBody>
          </p:sp>
        </mc:Choice>
        <mc:Fallback xmlns="">
          <p:sp>
            <p:nvSpPr>
              <p:cNvPr id="7" name="TextBox 6">
                <a:extLst>
                  <a:ext uri="{FF2B5EF4-FFF2-40B4-BE49-F238E27FC236}">
                    <a16:creationId xmlns:a16="http://schemas.microsoft.com/office/drawing/2014/main" id="{955F8BE3-E684-4C5D-9702-D3A8E13B8DA6}"/>
                  </a:ext>
                </a:extLst>
              </p:cNvPr>
              <p:cNvSpPr txBox="1">
                <a:spLocks noRot="1" noChangeAspect="1" noMove="1" noResize="1" noEditPoints="1" noAdjustHandles="1" noChangeArrowheads="1" noChangeShapeType="1" noTextEdit="1"/>
              </p:cNvSpPr>
              <p:nvPr/>
            </p:nvSpPr>
            <p:spPr>
              <a:xfrm>
                <a:off x="3950208" y="871728"/>
                <a:ext cx="6766560" cy="3714735"/>
              </a:xfrm>
              <a:prstGeom prst="rect">
                <a:avLst/>
              </a:prstGeom>
              <a:blipFill>
                <a:blip r:embed="rId3"/>
                <a:stretch>
                  <a:fillRect l="-721" t="-821"/>
                </a:stretch>
              </a:blipFill>
            </p:spPr>
            <p:txBody>
              <a:bodyPr/>
              <a:lstStyle/>
              <a:p>
                <a:r>
                  <a:rPr lang="en-US">
                    <a:noFill/>
                  </a:rPr>
                  <a:t> </a:t>
                </a:r>
              </a:p>
            </p:txBody>
          </p:sp>
        </mc:Fallback>
      </mc:AlternateContent>
    </p:spTree>
    <p:extLst>
      <p:ext uri="{BB962C8B-B14F-4D97-AF65-F5344CB8AC3E}">
        <p14:creationId xmlns:p14="http://schemas.microsoft.com/office/powerpoint/2010/main" val="414391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6A769A-1DE3-4E98-ACE2-E1F6AB7BB66B}"/>
                  </a:ext>
                </a:extLst>
              </p:cNvPr>
              <p:cNvSpPr txBox="1"/>
              <p:nvPr/>
            </p:nvSpPr>
            <p:spPr>
              <a:xfrm>
                <a:off x="621792" y="585216"/>
                <a:ext cx="8235696" cy="5398144"/>
              </a:xfrm>
              <a:prstGeom prst="rect">
                <a:avLst/>
              </a:prstGeom>
              <a:noFill/>
            </p:spPr>
            <p:txBody>
              <a:bodyPr wrap="square" rtlCol="0">
                <a:spAutoFit/>
              </a:bodyPr>
              <a:lstStyle/>
              <a:p>
                <a:r>
                  <a:rPr lang="tr-TR" dirty="0"/>
                  <a:t>For </a:t>
                </a:r>
                <a:r>
                  <a:rPr lang="tr-TR" dirty="0" err="1"/>
                  <a:t>primary</a:t>
                </a:r>
                <a:r>
                  <a:rPr lang="tr-TR" dirty="0"/>
                  <a:t> </a:t>
                </a:r>
                <a:r>
                  <a:rPr lang="tr-TR" dirty="0" err="1"/>
                  <a:t>currents</a:t>
                </a:r>
                <a:r>
                  <a:rPr lang="tr-TR" dirty="0"/>
                  <a:t> can be </a:t>
                </a:r>
                <a:r>
                  <a:rPr lang="tr-TR" dirty="0" err="1"/>
                  <a:t>taken</a:t>
                </a:r>
                <a:r>
                  <a:rPr lang="tr-TR" dirty="0"/>
                  <a:t> as </a:t>
                </a:r>
                <a:r>
                  <a:rPr lang="tr-TR" dirty="0" err="1"/>
                  <a:t>the</a:t>
                </a:r>
                <a:r>
                  <a:rPr lang="tr-TR" dirty="0"/>
                  <a:t> </a:t>
                </a:r>
                <a:r>
                  <a:rPr lang="tr-TR" dirty="0" err="1"/>
                  <a:t>same</a:t>
                </a:r>
                <a:r>
                  <a:rPr lang="tr-TR" dirty="0"/>
                  <a:t> </a:t>
                </a:r>
                <a:r>
                  <a:rPr lang="tr-TR" dirty="0" err="1"/>
                  <a:t>and</a:t>
                </a:r>
                <a:r>
                  <a:rPr lang="tr-TR" dirty="0"/>
                  <a:t> it </a:t>
                </a:r>
                <a:r>
                  <a:rPr lang="tr-TR" dirty="0" err="1"/>
                  <a:t>equals</a:t>
                </a:r>
                <a:r>
                  <a:rPr lang="tr-TR" dirty="0"/>
                  <a:t> </a:t>
                </a:r>
                <a:r>
                  <a:rPr lang="tr-TR" dirty="0" err="1"/>
                  <a:t>to</a:t>
                </a:r>
                <a:r>
                  <a:rPr lang="tr-TR" dirty="0"/>
                  <a:t> main </a:t>
                </a:r>
                <a:r>
                  <a:rPr lang="tr-TR" dirty="0" err="1"/>
                  <a:t>design</a:t>
                </a:r>
                <a:r>
                  <a:rPr lang="tr-TR" dirty="0"/>
                  <a:t> </a:t>
                </a:r>
                <a:r>
                  <a:rPr lang="tr-TR" dirty="0" err="1"/>
                  <a:t>results</a:t>
                </a:r>
                <a:r>
                  <a:rPr lang="tr-TR" dirty="0"/>
                  <a:t>. (5.55 A </a:t>
                </a:r>
                <a:r>
                  <a:rPr lang="tr-TR" dirty="0" err="1"/>
                  <a:t>for</a:t>
                </a:r>
                <a:r>
                  <a:rPr lang="tr-TR" dirty="0"/>
                  <a:t> 100 V 1000W ) </a:t>
                </a:r>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oMath>
                </a14:m>
                <a:r>
                  <a:rPr lang="tr-TR" dirty="0"/>
                  <a:t>                                                                  (3)</a:t>
                </a:r>
              </a:p>
              <a:p>
                <a:endParaRPr lang="tr-TR" dirty="0"/>
              </a:p>
              <a:p>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𝑝𝑠</m:t>
                        </m:r>
                      </m:sub>
                    </m:sSub>
                  </m:oMath>
                </a14:m>
                <a:r>
                  <a:rPr lang="tr-TR" dirty="0"/>
                  <a:t>   is </a:t>
                </a:r>
                <a:r>
                  <a:rPr lang="tr-TR" dirty="0" err="1"/>
                  <a:t>the</a:t>
                </a:r>
                <a:r>
                  <a:rPr lang="tr-TR" dirty="0"/>
                  <a:t> </a:t>
                </a:r>
                <a:r>
                  <a:rPr lang="tr-TR" dirty="0" err="1"/>
                  <a:t>difference</a:t>
                </a:r>
                <a:r>
                  <a:rPr lang="tr-TR" dirty="0"/>
                  <a:t> of </a:t>
                </a:r>
                <a:r>
                  <a:rPr lang="tr-TR" dirty="0" err="1"/>
                  <a:t>the</a:t>
                </a:r>
                <a:r>
                  <a:rPr lang="tr-TR" dirty="0"/>
                  <a:t> total </a:t>
                </a:r>
                <a:r>
                  <a:rPr lang="tr-TR" dirty="0" err="1"/>
                  <a:t>mutual</a:t>
                </a:r>
                <a:r>
                  <a:rPr lang="tr-TR" dirty="0"/>
                  <a:t> </a:t>
                </a:r>
                <a:r>
                  <a:rPr lang="tr-TR" dirty="0" err="1"/>
                  <a:t>inductance</a:t>
                </a:r>
                <a:r>
                  <a:rPr lang="tr-TR" dirty="0"/>
                  <a:t> </a:t>
                </a:r>
                <a:r>
                  <a:rPr lang="tr-TR" dirty="0" err="1"/>
                  <a:t>between</a:t>
                </a:r>
                <a:r>
                  <a:rPr lang="tr-TR" dirty="0"/>
                  <a:t> </a:t>
                </a:r>
                <a:r>
                  <a:rPr lang="tr-TR" dirty="0" err="1"/>
                  <a:t>two</a:t>
                </a:r>
                <a:r>
                  <a:rPr lang="tr-TR" dirty="0"/>
                  <a:t> </a:t>
                </a:r>
                <a:r>
                  <a:rPr lang="tr-TR" dirty="0" err="1"/>
                  <a:t>secondaries</a:t>
                </a:r>
                <a:r>
                  <a:rPr lang="tr-TR" dirty="0"/>
                  <a:t>.</a:t>
                </a:r>
              </a:p>
              <a:p>
                <a:endParaRPr lang="tr-TR" dirty="0"/>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sub>
                    </m:sSub>
                    <m:r>
                      <a:rPr lang="tr-TR" b="1" i="0" smtClean="0">
                        <a:latin typeface="Cambria Math" panose="02040503050406030204" pitchFamily="18" charset="0"/>
                      </a:rPr>
                      <m:t>           </m:t>
                    </m:r>
                  </m:oMath>
                </a14:m>
                <a:r>
                  <a:rPr lang="tr-TR" dirty="0"/>
                  <a:t> (4) </a:t>
                </a:r>
                <a:r>
                  <a:rPr lang="tr-TR" dirty="0" err="1"/>
                  <a:t>are</a:t>
                </a:r>
                <a:r>
                  <a:rPr lang="tr-TR" dirty="0"/>
                  <a:t> </a:t>
                </a:r>
                <a:r>
                  <a:rPr lang="tr-TR" dirty="0" err="1"/>
                  <a:t>the</a:t>
                </a:r>
                <a:r>
                  <a:rPr lang="tr-TR" dirty="0"/>
                  <a:t> </a:t>
                </a:r>
                <a:r>
                  <a:rPr lang="tr-TR" dirty="0" err="1"/>
                  <a:t>copuling</a:t>
                </a:r>
                <a:r>
                  <a:rPr lang="tr-TR" dirty="0"/>
                  <a:t> </a:t>
                </a:r>
                <a:r>
                  <a:rPr lang="tr-TR" dirty="0" err="1"/>
                  <a:t>coefficients</a:t>
                </a:r>
                <a:r>
                  <a:rPr lang="tr-TR" dirty="0"/>
                  <a:t> of </a:t>
                </a:r>
                <a:r>
                  <a:rPr lang="tr-TR" dirty="0" err="1"/>
                  <a:t>the</a:t>
                </a:r>
                <a:r>
                  <a:rPr lang="tr-TR" dirty="0"/>
                  <a:t> </a:t>
                </a:r>
                <a:r>
                  <a:rPr lang="tr-TR" dirty="0" err="1"/>
                  <a:t>secondaries</a:t>
                </a:r>
                <a:r>
                  <a:rPr lang="tr-TR" dirty="0"/>
                  <a:t> </a:t>
                </a:r>
                <a:r>
                  <a:rPr lang="tr-TR" dirty="0" err="1"/>
                  <a:t>and</a:t>
                </a:r>
                <a:r>
                  <a:rPr lang="tr-TR" dirty="0"/>
                  <a:t> </a:t>
                </a:r>
                <a:r>
                  <a:rPr lang="tr-TR" dirty="0" err="1"/>
                  <a:t>taken</a:t>
                </a:r>
                <a:r>
                  <a:rPr lang="tr-TR" dirty="0"/>
                  <a:t> as </a:t>
                </a:r>
                <a:r>
                  <a:rPr lang="tr-TR" dirty="0" err="1"/>
                  <a:t>same</a:t>
                </a:r>
                <a:r>
                  <a:rPr lang="tr-TR" dirty="0"/>
                  <a:t>. </a:t>
                </a:r>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and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a:t>
                </a:r>
                <a:r>
                  <a:rPr lang="tr-TR" dirty="0" err="1"/>
                  <a:t>are</a:t>
                </a:r>
                <a:r>
                  <a:rPr lang="tr-TR" dirty="0"/>
                  <a:t> </a:t>
                </a:r>
                <a:r>
                  <a:rPr lang="tr-TR" dirty="0" err="1"/>
                  <a:t>taken</a:t>
                </a:r>
                <a:r>
                  <a:rPr lang="tr-TR" dirty="0"/>
                  <a:t> as </a:t>
                </a:r>
                <a:r>
                  <a:rPr lang="tr-TR" dirty="0" err="1"/>
                  <a:t>the</a:t>
                </a:r>
                <a:r>
                  <a:rPr lang="tr-TR" dirty="0"/>
                  <a:t> </a:t>
                </a:r>
                <a:r>
                  <a:rPr lang="tr-TR" dirty="0" err="1"/>
                  <a:t>same</a:t>
                </a:r>
                <a:r>
                  <a:rPr lang="tr-TR" dirty="0"/>
                  <a:t> </a:t>
                </a:r>
                <a:r>
                  <a:rPr lang="tr-TR" dirty="0" err="1"/>
                  <a:t>thanks</a:t>
                </a:r>
                <a:r>
                  <a:rPr lang="tr-TR" dirty="0"/>
                  <a:t> </a:t>
                </a:r>
                <a:r>
                  <a:rPr lang="tr-TR" dirty="0" err="1"/>
                  <a:t>to</a:t>
                </a:r>
                <a:r>
                  <a:rPr lang="tr-TR" dirty="0"/>
                  <a:t> </a:t>
                </a:r>
                <a:r>
                  <a:rPr lang="tr-TR" dirty="0" err="1"/>
                  <a:t>symetry</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0" smtClean="0">
                        <a:latin typeface="Cambria Math" panose="02040503050406030204" pitchFamily="18" charset="0"/>
                      </a:rPr>
                      <m:t> </m:t>
                    </m:r>
                    <m:r>
                      <m:rPr>
                        <m:sty m:val="p"/>
                      </m:rPr>
                      <a:rPr lang="tr-TR" b="0" i="0" smtClean="0">
                        <a:latin typeface="Cambria Math" panose="02040503050406030204" pitchFamily="18" charset="0"/>
                      </a:rPr>
                      <m:t>and</m:t>
                    </m:r>
                    <m:r>
                      <a:rPr lang="tr-TR" b="0" i="0"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 </a:t>
                </a:r>
                <a:r>
                  <a:rPr lang="tr-TR" dirty="0" err="1"/>
                  <a:t>also</a:t>
                </a:r>
                <a:r>
                  <a:rPr lang="tr-TR" dirty="0"/>
                  <a:t> </a:t>
                </a:r>
                <a:r>
                  <a:rPr lang="tr-TR" dirty="0" err="1"/>
                  <a:t>are</a:t>
                </a:r>
                <a:r>
                  <a:rPr lang="tr-TR" dirty="0"/>
                  <a:t> </a:t>
                </a:r>
                <a:r>
                  <a:rPr lang="tr-TR" dirty="0" err="1"/>
                  <a:t>taken</a:t>
                </a:r>
                <a:r>
                  <a:rPr lang="tr-TR" dirty="0"/>
                  <a:t> as </a:t>
                </a:r>
                <a:r>
                  <a:rPr lang="tr-TR" dirty="0" err="1"/>
                  <a:t>the</a:t>
                </a:r>
                <a:r>
                  <a:rPr lang="tr-TR" dirty="0"/>
                  <a:t> </a:t>
                </a:r>
                <a:r>
                  <a:rPr lang="tr-TR" dirty="0" err="1"/>
                  <a:t>same</a:t>
                </a:r>
                <a:r>
                  <a:rPr lang="tr-TR" dirty="0"/>
                  <a:t>. </a:t>
                </a:r>
                <a:r>
                  <a:rPr lang="tr-TR" dirty="0" err="1"/>
                  <a:t>Also</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can be </a:t>
                </a:r>
                <a:r>
                  <a:rPr lang="tr-TR" dirty="0" err="1"/>
                  <a:t>calculated</a:t>
                </a:r>
                <a:r>
                  <a:rPr lang="tr-TR" dirty="0"/>
                  <a:t> </a:t>
                </a:r>
                <a:r>
                  <a:rPr lang="tr-TR" dirty="0" err="1"/>
                  <a:t>by</a:t>
                </a:r>
                <a:r>
                  <a:rPr lang="tr-TR" dirty="0"/>
                  <a:t> </a:t>
                </a:r>
                <a:r>
                  <a:rPr lang="tr-TR" dirty="0" err="1"/>
                  <a:t>using</a:t>
                </a:r>
                <a:r>
                  <a:rPr lang="tr-TR" dirty="0"/>
                  <a:t> main </a:t>
                </a:r>
                <a:r>
                  <a:rPr lang="tr-TR" dirty="0" err="1"/>
                  <a:t>design</a:t>
                </a:r>
                <a:r>
                  <a:rPr lang="tr-TR" dirty="0"/>
                  <a:t> </a:t>
                </a:r>
                <a:r>
                  <a:rPr lang="tr-TR" dirty="0" err="1"/>
                  <a:t>code</a:t>
                </a:r>
                <a:r>
                  <a:rPr lang="tr-TR" dirty="0"/>
                  <a:t>. (100 V, 1000W) </a:t>
                </a:r>
              </a:p>
              <a:p>
                <a:r>
                  <a:rPr lang="tr-TR" dirty="0" err="1"/>
                  <a:t>The</a:t>
                </a:r>
                <a:r>
                  <a:rPr lang="tr-TR" dirty="0"/>
                  <a:t> </a:t>
                </a:r>
                <a:r>
                  <a:rPr lang="tr-TR" dirty="0" err="1"/>
                  <a:t>difference</a:t>
                </a:r>
                <a:r>
                  <a:rPr lang="tr-TR" dirty="0"/>
                  <a:t> </a:t>
                </a:r>
                <a:r>
                  <a:rPr lang="tr-TR" dirty="0" err="1"/>
                  <a:t>between</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 and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0" smtClean="0">
                        <a:latin typeface="Cambria Math" panose="02040503050406030204" pitchFamily="18" charset="0"/>
                      </a:rPr>
                      <m:t>−</m:t>
                    </m:r>
                  </m:oMath>
                </a14:m>
                <a:r>
                  <a:rPr lang="tr-TR" b="0" dirty="0"/>
                  <a:t> </a:t>
                </a:r>
                <a14:m>
                  <m:oMath xmlns:m="http://schemas.openxmlformats.org/officeDocument/2006/math">
                    <m:sSub>
                      <m:sSubPr>
                        <m:ctrlPr>
                          <a:rPr lang="tr-TR" b="0" i="1" smtClean="0">
                            <a:latin typeface="Cambria Math" panose="02040503050406030204" pitchFamily="18" charset="0"/>
                          </a:rPr>
                        </m:ctrlPr>
                      </m:sSubPr>
                      <m:e>
                        <m:r>
                          <m:rPr>
                            <m:sty m:val="p"/>
                          </m:rPr>
                          <a:rPr lang="tr-TR" b="0" i="0" smtClean="0">
                            <a:latin typeface="Cambria Math" panose="02040503050406030204" pitchFamily="18" charset="0"/>
                          </a:rPr>
                          <m:t>I</m:t>
                        </m:r>
                      </m:e>
                      <m:sub>
                        <m:r>
                          <m:rPr>
                            <m:sty m:val="p"/>
                          </m:rPr>
                          <a:rPr lang="tr-TR" b="0" i="0" smtClean="0">
                            <a:latin typeface="Cambria Math" panose="02040503050406030204" pitchFamily="18" charset="0"/>
                          </a:rPr>
                          <m:t>s</m:t>
                        </m:r>
                        <m:r>
                          <a:rPr lang="tr-TR" b="0" i="0" smtClean="0">
                            <a:latin typeface="Cambria Math" panose="02040503050406030204" pitchFamily="18" charset="0"/>
                          </a:rPr>
                          <m:t>2</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endParaRPr lang="tr-TR" dirty="0"/>
              </a:p>
              <a:p>
                <a:endParaRPr lang="tr-TR" dirty="0"/>
              </a:p>
              <a:p>
                <a:endParaRPr lang="tr-TR" dirty="0"/>
              </a:p>
              <a:p>
                <a:endParaRPr lang="tr-TR" dirty="0"/>
              </a:p>
              <a:p>
                <a:endParaRPr lang="tr-TR" dirty="0"/>
              </a:p>
              <a:p>
                <a:endParaRPr lang="tr-TR" dirty="0"/>
              </a:p>
            </p:txBody>
          </p:sp>
        </mc:Choice>
        <mc:Fallback xmlns="">
          <p:sp>
            <p:nvSpPr>
              <p:cNvPr id="4" name="TextBox 3">
                <a:extLst>
                  <a:ext uri="{FF2B5EF4-FFF2-40B4-BE49-F238E27FC236}">
                    <a16:creationId xmlns:a16="http://schemas.microsoft.com/office/drawing/2014/main" id="{C56A769A-1DE3-4E98-ACE2-E1F6AB7BB66B}"/>
                  </a:ext>
                </a:extLst>
              </p:cNvPr>
              <p:cNvSpPr txBox="1">
                <a:spLocks noRot="1" noChangeAspect="1" noMove="1" noResize="1" noEditPoints="1" noAdjustHandles="1" noChangeArrowheads="1" noChangeShapeType="1" noTextEdit="1"/>
              </p:cNvSpPr>
              <p:nvPr/>
            </p:nvSpPr>
            <p:spPr>
              <a:xfrm>
                <a:off x="621792" y="585216"/>
                <a:ext cx="8235696" cy="5398144"/>
              </a:xfrm>
              <a:prstGeom prst="rect">
                <a:avLst/>
              </a:prstGeom>
              <a:blipFill>
                <a:blip r:embed="rId2"/>
                <a:stretch>
                  <a:fillRect l="-592" t="-564"/>
                </a:stretch>
              </a:blipFill>
            </p:spPr>
            <p:txBody>
              <a:bodyPr/>
              <a:lstStyle/>
              <a:p>
                <a:r>
                  <a:rPr lang="en-US">
                    <a:noFill/>
                  </a:rPr>
                  <a:t> </a:t>
                </a:r>
              </a:p>
            </p:txBody>
          </p:sp>
        </mc:Fallback>
      </mc:AlternateContent>
    </p:spTree>
    <p:extLst>
      <p:ext uri="{BB962C8B-B14F-4D97-AF65-F5344CB8AC3E}">
        <p14:creationId xmlns:p14="http://schemas.microsoft.com/office/powerpoint/2010/main" val="4101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AFE-BDC0-42E7-9D24-C185287B5BC5}"/>
              </a:ext>
            </a:extLst>
          </p:cNvPr>
          <p:cNvSpPr>
            <a:spLocks noGrp="1"/>
          </p:cNvSpPr>
          <p:nvPr>
            <p:ph type="title"/>
          </p:nvPr>
        </p:nvSpPr>
        <p:spPr/>
        <p:txBody>
          <a:bodyPr/>
          <a:lstStyle/>
          <a:p>
            <a:r>
              <a:rPr lang="tr-TR" dirty="0" err="1"/>
              <a:t>From</a:t>
            </a:r>
            <a:r>
              <a:rPr lang="tr-TR" dirty="0"/>
              <a:t> </a:t>
            </a:r>
            <a:r>
              <a:rPr lang="tr-TR" dirty="0" err="1"/>
              <a:t>the</a:t>
            </a:r>
            <a:r>
              <a:rPr lang="tr-TR" dirty="0"/>
              <a:t> </a:t>
            </a:r>
            <a:r>
              <a:rPr lang="tr-TR" dirty="0" err="1"/>
              <a:t>equation</a:t>
            </a:r>
            <a:r>
              <a:rPr lang="tr-TR" dirty="0"/>
              <a:t> 1 </a:t>
            </a:r>
            <a:r>
              <a:rPr lang="tr-TR" dirty="0" err="1"/>
              <a:t>and</a:t>
            </a:r>
            <a:r>
              <a:rPr lang="tr-TR" dirty="0"/>
              <a:t> 2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2C8D19-1E1B-4C44-B359-C0B21FC54E02}"/>
                  </a:ext>
                </a:extLst>
              </p:cNvPr>
              <p:cNvSpPr>
                <a:spLocks noGrp="1"/>
              </p:cNvSpPr>
              <p:nvPr>
                <p:ph idx="1"/>
              </p:nvPr>
            </p:nvSpPr>
            <p:spPr>
              <a:xfrm>
                <a:off x="838200" y="1825625"/>
                <a:ext cx="10515600" cy="692023"/>
              </a:xfrm>
            </p:spPr>
            <p:txBody>
              <a:bodyPr>
                <a:normAutofit/>
              </a:bodyPr>
              <a:lstStyle/>
              <a:p>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sub>
                    </m:sSub>
                    <m:r>
                      <a:rPr lang="tr-TR" sz="2000" b="0" i="1" smtClean="0">
                        <a:latin typeface="Cambria Math" panose="02040503050406030204" pitchFamily="18" charset="0"/>
                      </a:rPr>
                      <m:t>+</m:t>
                    </m:r>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2</m:t>
                        </m:r>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2</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4</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4</m:t>
                        </m:r>
                      </m:sub>
                    </m:sSub>
                  </m:oMath>
                </a14:m>
                <a:r>
                  <a:rPr lang="tr-TR" sz="2000" dirty="0"/>
                  <a:t> =</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sub>
                    </m:sSub>
                    <m:r>
                      <a:rPr lang="tr-TR" sz="2000" b="0" i="1" smtClean="0">
                        <a:latin typeface="Cambria Math" panose="02040503050406030204" pitchFamily="18" charset="0"/>
                      </a:rPr>
                      <m:t>+</m:t>
                    </m:r>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𝑠𝑠</m:t>
                        </m:r>
                        <m:r>
                          <a:rPr lang="tr-TR" sz="2000" b="0" i="1" smtClean="0">
                            <a:latin typeface="Cambria Math" panose="02040503050406030204" pitchFamily="18" charset="0"/>
                          </a:rPr>
                          <m:t>3</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2</m:t>
                        </m:r>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oMath>
                </a14:m>
                <a:endParaRPr lang="en-US" sz="2000" dirty="0"/>
              </a:p>
            </p:txBody>
          </p:sp>
        </mc:Choice>
        <mc:Fallback xmlns="">
          <p:sp>
            <p:nvSpPr>
              <p:cNvPr id="3" name="Content Placeholder 2">
                <a:extLst>
                  <a:ext uri="{FF2B5EF4-FFF2-40B4-BE49-F238E27FC236}">
                    <a16:creationId xmlns:a16="http://schemas.microsoft.com/office/drawing/2014/main" id="{6C2C8D19-1E1B-4C44-B359-C0B21FC54E02}"/>
                  </a:ext>
                </a:extLst>
              </p:cNvPr>
              <p:cNvSpPr>
                <a:spLocks noGrp="1" noRot="1" noChangeAspect="1" noMove="1" noResize="1" noEditPoints="1" noAdjustHandles="1" noChangeArrowheads="1" noChangeShapeType="1" noTextEdit="1"/>
              </p:cNvSpPr>
              <p:nvPr>
                <p:ph idx="1"/>
              </p:nvPr>
            </p:nvSpPr>
            <p:spPr>
              <a:xfrm>
                <a:off x="838200" y="1825625"/>
                <a:ext cx="10515600" cy="692023"/>
              </a:xfrm>
              <a:blipFill>
                <a:blip r:embed="rId2"/>
                <a:stretch>
                  <a:fillRect l="-522" t="-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83D726-D353-49BF-A73E-40BA356D0246}"/>
                  </a:ext>
                </a:extLst>
              </p:cNvPr>
              <p:cNvSpPr txBox="1"/>
              <p:nvPr/>
            </p:nvSpPr>
            <p:spPr>
              <a:xfrm>
                <a:off x="1018032" y="2718816"/>
                <a:ext cx="9491472" cy="667747"/>
              </a:xfrm>
              <a:prstGeom prst="rect">
                <a:avLst/>
              </a:prstGeom>
              <a:noFill/>
            </p:spPr>
            <p:txBody>
              <a:bodyPr wrap="square" rtlCol="0">
                <a:spAutoFit/>
              </a:bodyPr>
              <a:lstStyle/>
              <a:p>
                <a:r>
                  <a:rPr lang="tr-TR" dirty="0"/>
                  <a:t>We </a:t>
                </a:r>
                <a:r>
                  <a:rPr lang="tr-TR" dirty="0" err="1"/>
                  <a:t>gives</a:t>
                </a:r>
                <a:r>
                  <a:rPr lang="tr-TR" dirty="0"/>
                  <a:t> </a:t>
                </a:r>
                <a:r>
                  <a:rPr lang="tr-TR" dirty="0" err="1"/>
                  <a:t>the</a:t>
                </a:r>
                <a:r>
                  <a:rPr lang="tr-TR" dirty="0"/>
                  <a:t> </a:t>
                </a:r>
                <a14:m>
                  <m:oMath xmlns:m="http://schemas.openxmlformats.org/officeDocument/2006/math">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r>
                      <a:rPr lang="tr-TR" b="0" i="0" smtClean="0">
                        <a:latin typeface="Cambria Math" panose="02040503050406030204" pitchFamily="18" charset="0"/>
                      </a:rPr>
                      <m:t> </m:t>
                    </m:r>
                    <m:d>
                      <m:dPr>
                        <m:ctrlPr>
                          <a:rPr lang="tr-TR" b="0" i="1" smtClean="0">
                            <a:latin typeface="Cambria Math" panose="02040503050406030204" pitchFamily="18" charset="0"/>
                          </a:rPr>
                        </m:ctrlPr>
                      </m:dPr>
                      <m:e>
                        <m:r>
                          <m:rPr>
                            <m:sty m:val="p"/>
                          </m:rPr>
                          <a:rPr lang="tr-TR" b="0" i="0" smtClean="0">
                            <a:latin typeface="Cambria Math" panose="02040503050406030204" pitchFamily="18" charset="0"/>
                          </a:rPr>
                          <m:t>which</m:t>
                        </m:r>
                        <m:r>
                          <a:rPr lang="tr-TR" b="0" i="0" smtClean="0">
                            <a:latin typeface="Cambria Math" panose="02040503050406030204" pitchFamily="18" charset="0"/>
                          </a:rPr>
                          <m:t> </m:t>
                        </m:r>
                        <m:r>
                          <m:rPr>
                            <m:sty m:val="p"/>
                          </m:rPr>
                          <a:rPr lang="tr-TR" b="0" i="0" smtClean="0">
                            <a:latin typeface="Cambria Math" panose="02040503050406030204" pitchFamily="18" charset="0"/>
                          </a:rPr>
                          <m:t>is</m:t>
                        </m:r>
                        <m:r>
                          <a:rPr lang="tr-TR" b="0" i="0" smtClean="0">
                            <a:latin typeface="Cambria Math" panose="02040503050406030204" pitchFamily="18" charset="0"/>
                          </a:rPr>
                          <m:t> </m:t>
                        </m:r>
                        <m:r>
                          <m:rPr>
                            <m:sty m:val="p"/>
                          </m:rPr>
                          <a:rPr lang="tr-TR" b="0" i="0" smtClean="0">
                            <a:latin typeface="Cambria Math" panose="02040503050406030204" pitchFamily="18" charset="0"/>
                          </a:rPr>
                          <m:t>taken</m:t>
                        </m:r>
                        <m:r>
                          <a:rPr lang="tr-TR" b="0" i="0" smtClean="0">
                            <a:latin typeface="Cambria Math" panose="02040503050406030204" pitchFamily="18" charset="0"/>
                          </a:rPr>
                          <m:t> </m:t>
                        </m:r>
                        <m:r>
                          <m:rPr>
                            <m:sty m:val="p"/>
                          </m:rPr>
                          <a:rPr lang="tr-TR" b="0" i="0" smtClean="0">
                            <a:latin typeface="Cambria Math" panose="02040503050406030204" pitchFamily="18" charset="0"/>
                          </a:rPr>
                          <m:t>as</m:t>
                        </m:r>
                        <m:r>
                          <a:rPr lang="tr-TR" b="0" i="0" smtClean="0">
                            <a:latin typeface="Cambria Math" panose="02040503050406030204" pitchFamily="18" charset="0"/>
                          </a:rPr>
                          <m:t> 17</m:t>
                        </m:r>
                        <m:r>
                          <a:rPr lang="tr-TR" b="0" i="1" smtClean="0">
                            <a:latin typeface="Cambria Math" panose="02040503050406030204" pitchFamily="18" charset="0"/>
                          </a:rPr>
                          <m:t>𝜇</m:t>
                        </m:r>
                        <m:r>
                          <a:rPr lang="tr-TR" b="0" i="0" smtClean="0">
                            <a:latin typeface="Cambria Math" panose="02040503050406030204" pitchFamily="18" charset="0"/>
                          </a:rPr>
                          <m:t>−1</m:t>
                        </m:r>
                        <m:r>
                          <a:rPr lang="tr-TR" b="0" i="1" smtClean="0">
                            <a:latin typeface="Cambria Math" panose="02040503050406030204" pitchFamily="18" charset="0"/>
                          </a:rPr>
                          <m:t>4.84</m:t>
                        </m:r>
                        <m:r>
                          <a:rPr lang="tr-TR" b="0" i="1" smtClean="0">
                            <a:latin typeface="Cambria Math" panose="02040503050406030204" pitchFamily="18" charset="0"/>
                          </a:rPr>
                          <m:t>𝜇</m:t>
                        </m:r>
                        <m:r>
                          <a:rPr lang="tr-TR" b="0" i="0" smtClean="0">
                            <a:latin typeface="Cambria Math" panose="02040503050406030204" pitchFamily="18" charset="0"/>
                          </a:rPr>
                          <m:t>=</m:t>
                        </m:r>
                        <m:r>
                          <a:rPr lang="tr-TR" b="0" i="1" smtClean="0">
                            <a:latin typeface="Cambria Math" panose="02040503050406030204" pitchFamily="18" charset="0"/>
                          </a:rPr>
                          <m:t>2.23</m:t>
                        </m:r>
                        <m:r>
                          <a:rPr lang="tr-TR" b="0" i="1" smtClean="0">
                            <a:latin typeface="Cambria Math" panose="02040503050406030204" pitchFamily="18" charset="0"/>
                          </a:rPr>
                          <m:t>𝜇</m:t>
                        </m:r>
                      </m:e>
                    </m:d>
                    <m:r>
                      <a:rPr lang="tr-TR" b="0" i="0" smtClean="0">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𝐼</m:t>
                        </m:r>
                      </m:e>
                      <m:sub>
                        <m:r>
                          <a:rPr lang="tr-TR" i="1">
                            <a:latin typeface="Cambria Math" panose="02040503050406030204" pitchFamily="18" charset="0"/>
                          </a:rPr>
                          <m:t>𝑝</m:t>
                        </m:r>
                      </m:sub>
                    </m:sSub>
                  </m:oMath>
                </a14:m>
                <a:r>
                  <a:rPr lang="tr-TR" dirty="0"/>
                  <a:t> is </a:t>
                </a:r>
                <a:r>
                  <a:rPr lang="tr-TR" dirty="0" err="1"/>
                  <a:t>taken</a:t>
                </a:r>
                <a:r>
                  <a:rPr lang="tr-TR" dirty="0"/>
                  <a:t> as 5.55 A. </a:t>
                </a:r>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r>
                  <a:rPr lang="tr-TR" dirty="0"/>
                  <a:t> is </a:t>
                </a:r>
                <a:r>
                  <a:rPr lang="tr-TR" dirty="0" err="1"/>
                  <a:t>desired</a:t>
                </a:r>
                <a:r>
                  <a:rPr lang="tr-TR" dirty="0"/>
                  <a:t> 1 </a:t>
                </a:r>
                <a14:m>
                  <m:oMath xmlns:m="http://schemas.openxmlformats.org/officeDocument/2006/math">
                    <m:sSub>
                      <m:sSubPr>
                        <m:ctrlPr>
                          <a:rPr lang="tr-TR" i="1" dirty="0" smtClean="0">
                            <a:latin typeface="Cambria Math" panose="02040503050406030204" pitchFamily="18" charset="0"/>
                          </a:rPr>
                        </m:ctrlPr>
                      </m:sSubPr>
                      <m:e>
                        <m:r>
                          <a:rPr lang="tr-TR" i="1" dirty="0" smtClean="0">
                            <a:latin typeface="Cambria Math" panose="02040503050406030204" pitchFamily="18" charset="0"/>
                          </a:rPr>
                          <m:t>𝐴</m:t>
                        </m:r>
                      </m:e>
                      <m:sub>
                        <m:r>
                          <a:rPr lang="tr-TR" b="0" i="1" dirty="0" smtClean="0">
                            <a:latin typeface="Cambria Math" panose="02040503050406030204" pitchFamily="18" charset="0"/>
                          </a:rPr>
                          <m:t>𝑟𝑚𝑠</m:t>
                        </m:r>
                        <m:r>
                          <a:rPr lang="tr-TR" b="0" i="1" dirty="0" smtClean="0">
                            <a:latin typeface="Cambria Math" panose="02040503050406030204" pitchFamily="18" charset="0"/>
                          </a:rPr>
                          <m:t> </m:t>
                        </m:r>
                      </m:sub>
                    </m:sSub>
                    <m:r>
                      <a:rPr lang="tr-TR" i="1" dirty="0" smtClean="0">
                        <a:latin typeface="Cambria Math" panose="02040503050406030204" pitchFamily="18" charset="0"/>
                      </a:rPr>
                      <m:t> </m:t>
                    </m:r>
                    <m:r>
                      <a:rPr lang="tr-TR" b="0" i="1" dirty="0" smtClean="0">
                        <a:latin typeface="Cambria Math" panose="02040503050406030204" pitchFamily="18" charset="0"/>
                      </a:rPr>
                      <m:t>.</m:t>
                    </m:r>
                  </m:oMath>
                </a14:m>
                <a:endParaRPr lang="en-US" dirty="0"/>
              </a:p>
            </p:txBody>
          </p:sp>
        </mc:Choice>
        <mc:Fallback xmlns="">
          <p:sp>
            <p:nvSpPr>
              <p:cNvPr id="4" name="TextBox 3">
                <a:extLst>
                  <a:ext uri="{FF2B5EF4-FFF2-40B4-BE49-F238E27FC236}">
                    <a16:creationId xmlns:a16="http://schemas.microsoft.com/office/drawing/2014/main" id="{3483D726-D353-49BF-A73E-40BA356D0246}"/>
                  </a:ext>
                </a:extLst>
              </p:cNvPr>
              <p:cNvSpPr txBox="1">
                <a:spLocks noRot="1" noChangeAspect="1" noMove="1" noResize="1" noEditPoints="1" noAdjustHandles="1" noChangeArrowheads="1" noChangeShapeType="1" noTextEdit="1"/>
              </p:cNvSpPr>
              <p:nvPr/>
            </p:nvSpPr>
            <p:spPr>
              <a:xfrm>
                <a:off x="1018032" y="2718816"/>
                <a:ext cx="9491472" cy="667747"/>
              </a:xfrm>
              <a:prstGeom prst="rect">
                <a:avLst/>
              </a:prstGeom>
              <a:blipFill>
                <a:blip r:embed="rId3"/>
                <a:stretch>
                  <a:fillRect l="-514" t="-3636"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8E0B600-E59B-4159-88ED-7616F90F7474}"/>
                  </a:ext>
                </a:extLst>
              </p:cNvPr>
              <p:cNvSpPr txBox="1"/>
              <p:nvPr/>
            </p:nvSpPr>
            <p:spPr>
              <a:xfrm>
                <a:off x="3017520" y="3782199"/>
                <a:ext cx="9022080" cy="390748"/>
              </a:xfrm>
              <a:prstGeom prst="rect">
                <a:avLst/>
              </a:prstGeom>
              <a:noFill/>
            </p:spPr>
            <p:txBody>
              <a:bodyPr wrap="square" rtlCol="0">
                <a:spAutoFit/>
              </a:bodyPr>
              <a:lstStyle/>
              <a:p>
                <a14:m>
                  <m:oMath xmlns:m="http://schemas.openxmlformats.org/officeDocument/2006/math">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sub>
                    </m:sSub>
                    <m:r>
                      <a:rPr lang="tr-TR" b="0" i="1" smtClean="0">
                        <a:latin typeface="Cambria Math" panose="02040503050406030204" pitchFamily="18" charset="0"/>
                      </a:rPr>
                      <m:t>=2</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sub>
                    </m:sSub>
                  </m:oMath>
                </a14:m>
                <a:r>
                  <a:rPr lang="tr-TR" dirty="0"/>
                  <a:t> (</a:t>
                </a:r>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r>
                  <a:rPr lang="tr-TR" dirty="0"/>
                  <a:t> )</a:t>
                </a:r>
                <a:endParaRPr lang="en-US" dirty="0"/>
              </a:p>
            </p:txBody>
          </p:sp>
        </mc:Choice>
        <mc:Fallback xmlns="">
          <p:sp>
            <p:nvSpPr>
              <p:cNvPr id="5" name="TextBox 4">
                <a:extLst>
                  <a:ext uri="{FF2B5EF4-FFF2-40B4-BE49-F238E27FC236}">
                    <a16:creationId xmlns:a16="http://schemas.microsoft.com/office/drawing/2014/main" id="{98E0B600-E59B-4159-88ED-7616F90F7474}"/>
                  </a:ext>
                </a:extLst>
              </p:cNvPr>
              <p:cNvSpPr txBox="1">
                <a:spLocks noRot="1" noChangeAspect="1" noMove="1" noResize="1" noEditPoints="1" noAdjustHandles="1" noChangeArrowheads="1" noChangeShapeType="1" noTextEdit="1"/>
              </p:cNvSpPr>
              <p:nvPr/>
            </p:nvSpPr>
            <p:spPr>
              <a:xfrm>
                <a:off x="3017520" y="3782199"/>
                <a:ext cx="9022080" cy="390748"/>
              </a:xfrm>
              <a:prstGeom prst="rect">
                <a:avLst/>
              </a:prstGeom>
              <a:blipFill>
                <a:blip r:embed="rId4"/>
                <a:stretch>
                  <a:fillRect t="-6154"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4B5331-37AF-4008-8635-B1F0E4F095C2}"/>
                  </a:ext>
                </a:extLst>
              </p:cNvPr>
              <p:cNvSpPr txBox="1"/>
              <p:nvPr/>
            </p:nvSpPr>
            <p:spPr>
              <a:xfrm>
                <a:off x="755904" y="4651248"/>
                <a:ext cx="6772656"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m:rPr>
                              <m:sty m:val="p"/>
                            </m:rPr>
                            <a:rPr lang="tr-TR" smtClean="0">
                              <a:latin typeface="Cambria Math" panose="02040503050406030204" pitchFamily="18" charset="0"/>
                            </a:rPr>
                            <m:t>M</m:t>
                          </m:r>
                        </m:e>
                        <m:sub>
                          <m:r>
                            <m:rPr>
                              <m:sty m:val="p"/>
                            </m:rPr>
                            <a:rPr lang="tr-TR" b="0" i="0" smtClean="0">
                              <a:latin typeface="Cambria Math" panose="02040503050406030204" pitchFamily="18" charset="0"/>
                            </a:rPr>
                            <m:t>s</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𝑝𝑠</m:t>
                          </m:r>
                        </m:sub>
                      </m:sSub>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m:rPr>
                              <m:sty m:val="p"/>
                            </m:rPr>
                            <a:rPr lang="tr-TR" b="0" i="0" smtClean="0">
                              <a:latin typeface="Cambria Math" panose="02040503050406030204" pitchFamily="18" charset="0"/>
                            </a:rPr>
                            <m:t>I</m:t>
                          </m:r>
                        </m:e>
                        <m:sub>
                          <m:r>
                            <m:rPr>
                              <m:sty m:val="p"/>
                            </m:rPr>
                            <a:rPr lang="tr-TR" b="0" i="0" smtClean="0">
                              <a:latin typeface="Cambria Math" panose="02040503050406030204" pitchFamily="18" charset="0"/>
                            </a:rPr>
                            <m:t>p</m:t>
                          </m:r>
                        </m:sub>
                      </m:sSub>
                      <m:r>
                        <a:rPr lang="tr-TR" b="0" i="0" smtClean="0">
                          <a:latin typeface="Cambria Math" panose="02040503050406030204" pitchFamily="18" charset="0"/>
                        </a:rPr>
                        <m:t>/(2</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r>
                        <a:rPr lang="tr-TR"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7F4B5331-37AF-4008-8635-B1F0E4F095C2}"/>
                  </a:ext>
                </a:extLst>
              </p:cNvPr>
              <p:cNvSpPr txBox="1">
                <a:spLocks noRot="1" noChangeAspect="1" noMove="1" noResize="1" noEditPoints="1" noAdjustHandles="1" noChangeArrowheads="1" noChangeShapeType="1" noTextEdit="1"/>
              </p:cNvSpPr>
              <p:nvPr/>
            </p:nvSpPr>
            <p:spPr>
              <a:xfrm>
                <a:off x="755904" y="4651248"/>
                <a:ext cx="6772656" cy="390748"/>
              </a:xfrm>
              <a:prstGeom prst="rect">
                <a:avLst/>
              </a:prstGeom>
              <a:blipFill>
                <a:blip r:embed="rId5"/>
                <a:stretch>
                  <a:fillRect b="-781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5E4F2FC-81C9-4451-8F12-87C01A31FE00}"/>
              </a:ext>
            </a:extLst>
          </p:cNvPr>
          <p:cNvSpPr txBox="1"/>
          <p:nvPr/>
        </p:nvSpPr>
        <p:spPr>
          <a:xfrm>
            <a:off x="963168" y="5437632"/>
            <a:ext cx="8284464" cy="369332"/>
          </a:xfrm>
          <a:prstGeom prst="rect">
            <a:avLst/>
          </a:prstGeom>
          <a:noFill/>
        </p:spPr>
        <p:txBody>
          <a:bodyPr wrap="square" rtlCol="0">
            <a:spAutoFit/>
          </a:bodyPr>
          <a:lstStyle/>
          <a:p>
            <a:r>
              <a:rPr lang="tr-TR" dirty="0" err="1"/>
              <a:t>Thus</a:t>
            </a:r>
            <a:r>
              <a:rPr lang="tr-TR" dirty="0"/>
              <a:t>, </a:t>
            </a:r>
            <a:r>
              <a:rPr lang="tr-TR" dirty="0" err="1"/>
              <a:t>we</a:t>
            </a:r>
            <a:r>
              <a:rPr lang="tr-TR" dirty="0"/>
              <a:t> can </a:t>
            </a:r>
            <a:r>
              <a:rPr lang="tr-TR" dirty="0" err="1"/>
              <a:t>calculate</a:t>
            </a:r>
            <a:r>
              <a:rPr lang="tr-TR" dirty="0"/>
              <a:t> </a:t>
            </a:r>
            <a:r>
              <a:rPr lang="tr-TR" dirty="0" err="1"/>
              <a:t>required</a:t>
            </a:r>
            <a:r>
              <a:rPr lang="tr-TR" dirty="0"/>
              <a:t> </a:t>
            </a:r>
            <a:r>
              <a:rPr lang="tr-TR" dirty="0" err="1"/>
              <a:t>coupling</a:t>
            </a:r>
            <a:r>
              <a:rPr lang="tr-TR" dirty="0"/>
              <a:t> </a:t>
            </a:r>
            <a:r>
              <a:rPr lang="tr-TR" dirty="0" err="1"/>
              <a:t>between</a:t>
            </a:r>
            <a:r>
              <a:rPr lang="tr-TR" dirty="0"/>
              <a:t> </a:t>
            </a:r>
            <a:r>
              <a:rPr lang="tr-TR" dirty="0" err="1"/>
              <a:t>the</a:t>
            </a:r>
            <a:r>
              <a:rPr lang="tr-TR" dirty="0"/>
              <a:t> </a:t>
            </a:r>
            <a:r>
              <a:rPr lang="tr-TR" dirty="0" err="1"/>
              <a:t>secondaries</a:t>
            </a:r>
            <a:r>
              <a:rPr lang="tr-TR" dirty="0"/>
              <a:t>. </a:t>
            </a:r>
            <a:endParaRPr lang="en-US" dirty="0"/>
          </a:p>
        </p:txBody>
      </p:sp>
    </p:spTree>
    <p:extLst>
      <p:ext uri="{BB962C8B-B14F-4D97-AF65-F5344CB8AC3E}">
        <p14:creationId xmlns:p14="http://schemas.microsoft.com/office/powerpoint/2010/main" val="175004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4936-3EF5-4349-AD72-14D86D3B186A}"/>
              </a:ext>
            </a:extLst>
          </p:cNvPr>
          <p:cNvSpPr>
            <a:spLocks noGrp="1"/>
          </p:cNvSpPr>
          <p:nvPr>
            <p:ph type="title"/>
          </p:nvPr>
        </p:nvSpPr>
        <p:spPr/>
        <p:txBody>
          <a:bodyPr/>
          <a:lstStyle/>
          <a:p>
            <a:r>
              <a:rPr lang="tr-TR" dirty="0" err="1"/>
              <a:t>Ks</a:t>
            </a:r>
            <a:r>
              <a:rPr lang="tr-TR" dirty="0"/>
              <a:t>=-0.06 </a:t>
            </a:r>
            <a:r>
              <a:rPr lang="tr-TR" dirty="0" err="1"/>
              <a:t>Kp</a:t>
            </a:r>
            <a:r>
              <a:rPr lang="tr-TR" dirty="0"/>
              <a:t>=-0.06</a:t>
            </a:r>
            <a:endParaRPr lang="en-US" dirty="0"/>
          </a:p>
        </p:txBody>
      </p:sp>
      <p:sp>
        <p:nvSpPr>
          <p:cNvPr id="6" name="Content Placeholder 5">
            <a:extLst>
              <a:ext uri="{FF2B5EF4-FFF2-40B4-BE49-F238E27FC236}">
                <a16:creationId xmlns:a16="http://schemas.microsoft.com/office/drawing/2014/main" id="{359B31FB-A311-48E0-9042-303D87A1787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03F0207-40F9-422B-9719-09FF8813B921}"/>
              </a:ext>
            </a:extLst>
          </p:cNvPr>
          <p:cNvPicPr>
            <a:picLocks noChangeAspect="1"/>
          </p:cNvPicPr>
          <p:nvPr/>
        </p:nvPicPr>
        <p:blipFill>
          <a:blip r:embed="rId2"/>
          <a:stretch>
            <a:fillRect/>
          </a:stretch>
        </p:blipFill>
        <p:spPr>
          <a:xfrm>
            <a:off x="1076748" y="1621535"/>
            <a:ext cx="8122983" cy="4632325"/>
          </a:xfrm>
          <a:prstGeom prst="rect">
            <a:avLst/>
          </a:prstGeom>
        </p:spPr>
      </p:pic>
    </p:spTree>
    <p:extLst>
      <p:ext uri="{BB962C8B-B14F-4D97-AF65-F5344CB8AC3E}">
        <p14:creationId xmlns:p14="http://schemas.microsoft.com/office/powerpoint/2010/main" val="261315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50A6-5206-4343-B1A4-72402EA4DF8F}"/>
              </a:ext>
            </a:extLst>
          </p:cNvPr>
          <p:cNvSpPr>
            <a:spLocks noGrp="1"/>
          </p:cNvSpPr>
          <p:nvPr>
            <p:ph type="title"/>
          </p:nvPr>
        </p:nvSpPr>
        <p:spPr/>
        <p:txBody>
          <a:bodyPr/>
          <a:lstStyle/>
          <a:p>
            <a:r>
              <a:rPr lang="tr-TR" dirty="0" err="1"/>
              <a:t>Ks</a:t>
            </a:r>
            <a:r>
              <a:rPr lang="tr-TR" dirty="0"/>
              <a:t>=-0.12 </a:t>
            </a:r>
            <a:r>
              <a:rPr lang="tr-TR" dirty="0" err="1"/>
              <a:t>Kp</a:t>
            </a:r>
            <a:r>
              <a:rPr lang="tr-TR" dirty="0"/>
              <a:t>=-0.06</a:t>
            </a:r>
            <a:endParaRPr lang="en-US" dirty="0"/>
          </a:p>
        </p:txBody>
      </p:sp>
      <p:pic>
        <p:nvPicPr>
          <p:cNvPr id="4" name="Content Placeholder 3">
            <a:extLst>
              <a:ext uri="{FF2B5EF4-FFF2-40B4-BE49-F238E27FC236}">
                <a16:creationId xmlns:a16="http://schemas.microsoft.com/office/drawing/2014/main" id="{D5F50333-6C32-4019-B3A4-EA873FF4637F}"/>
              </a:ext>
            </a:extLst>
          </p:cNvPr>
          <p:cNvPicPr>
            <a:picLocks noGrp="1" noChangeAspect="1"/>
          </p:cNvPicPr>
          <p:nvPr>
            <p:ph idx="1"/>
          </p:nvPr>
        </p:nvPicPr>
        <p:blipFill>
          <a:blip r:embed="rId2"/>
          <a:stretch>
            <a:fillRect/>
          </a:stretch>
        </p:blipFill>
        <p:spPr>
          <a:xfrm>
            <a:off x="1877866" y="1825625"/>
            <a:ext cx="8436267" cy="4351338"/>
          </a:xfrm>
          <a:prstGeom prst="rect">
            <a:avLst/>
          </a:prstGeom>
        </p:spPr>
      </p:pic>
    </p:spTree>
    <p:extLst>
      <p:ext uri="{BB962C8B-B14F-4D97-AF65-F5344CB8AC3E}">
        <p14:creationId xmlns:p14="http://schemas.microsoft.com/office/powerpoint/2010/main" val="2061694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55B9-7B91-488F-86E2-F77EC9F8B9E9}"/>
              </a:ext>
            </a:extLst>
          </p:cNvPr>
          <p:cNvSpPr>
            <a:spLocks noGrp="1"/>
          </p:cNvSpPr>
          <p:nvPr>
            <p:ph type="title"/>
          </p:nvPr>
        </p:nvSpPr>
        <p:spPr>
          <a:xfrm>
            <a:off x="2881685" y="874008"/>
            <a:ext cx="7129007" cy="1325563"/>
          </a:xfrm>
        </p:spPr>
        <p:txBody>
          <a:bodyPr>
            <a:normAutofit/>
          </a:bodyPr>
          <a:lstStyle/>
          <a:p>
            <a:r>
              <a:rPr lang="tr-TR" sz="8000" dirty="0" err="1"/>
              <a:t>Inductor</a:t>
            </a:r>
            <a:r>
              <a:rPr lang="tr-TR" sz="8000" dirty="0"/>
              <a:t> Design</a:t>
            </a:r>
            <a:endParaRPr lang="en-US" sz="8000" dirty="0"/>
          </a:p>
        </p:txBody>
      </p:sp>
    </p:spTree>
    <p:extLst>
      <p:ext uri="{BB962C8B-B14F-4D97-AF65-F5344CB8AC3E}">
        <p14:creationId xmlns:p14="http://schemas.microsoft.com/office/powerpoint/2010/main" val="302695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8339B2-6D99-4D2C-BDF3-9488E904757E}"/>
              </a:ext>
            </a:extLst>
          </p:cNvPr>
          <p:cNvPicPr>
            <a:picLocks noChangeAspect="1"/>
          </p:cNvPicPr>
          <p:nvPr/>
        </p:nvPicPr>
        <p:blipFill>
          <a:blip r:embed="rId2"/>
          <a:stretch>
            <a:fillRect/>
          </a:stretch>
        </p:blipFill>
        <p:spPr>
          <a:xfrm>
            <a:off x="719137" y="147637"/>
            <a:ext cx="5019675" cy="6562725"/>
          </a:xfrm>
          <a:prstGeom prst="rect">
            <a:avLst/>
          </a:prstGeom>
        </p:spPr>
      </p:pic>
      <p:sp>
        <p:nvSpPr>
          <p:cNvPr id="5" name="TextBox 4">
            <a:extLst>
              <a:ext uri="{FF2B5EF4-FFF2-40B4-BE49-F238E27FC236}">
                <a16:creationId xmlns:a16="http://schemas.microsoft.com/office/drawing/2014/main" id="{BF999B14-2F0B-488C-B5A0-C8FAC7A2D5BA}"/>
              </a:ext>
            </a:extLst>
          </p:cNvPr>
          <p:cNvSpPr txBox="1"/>
          <p:nvPr/>
        </p:nvSpPr>
        <p:spPr>
          <a:xfrm>
            <a:off x="6991349" y="552450"/>
            <a:ext cx="4445123" cy="2031325"/>
          </a:xfrm>
          <a:prstGeom prst="rect">
            <a:avLst/>
          </a:prstGeom>
          <a:noFill/>
        </p:spPr>
        <p:txBody>
          <a:bodyPr wrap="square" rtlCol="0">
            <a:spAutoFit/>
          </a:bodyPr>
          <a:lstStyle/>
          <a:p>
            <a:r>
              <a:rPr lang="en-US" dirty="0"/>
              <a:t>The load from rectifier can be modelled as resistance at AC side. For aligned and perfectly symmetrical system, we observe that each module has equal resistance. We know that resistance voltages are the same due to common bus. Thus, the current is distributed equal for ideal case.  </a:t>
            </a:r>
          </a:p>
        </p:txBody>
      </p:sp>
    </p:spTree>
    <p:extLst>
      <p:ext uri="{BB962C8B-B14F-4D97-AF65-F5344CB8AC3E}">
        <p14:creationId xmlns:p14="http://schemas.microsoft.com/office/powerpoint/2010/main" val="4284038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7617-A363-49D2-9EBE-7ADB25390DFD}"/>
              </a:ext>
            </a:extLst>
          </p:cNvPr>
          <p:cNvSpPr>
            <a:spLocks noGrp="1"/>
          </p:cNvSpPr>
          <p:nvPr>
            <p:ph type="ctrTitle"/>
          </p:nvPr>
        </p:nvSpPr>
        <p:spPr>
          <a:xfrm>
            <a:off x="1523999" y="51515"/>
            <a:ext cx="9159025" cy="1603890"/>
          </a:xfrm>
        </p:spPr>
        <p:txBody>
          <a:bodyPr>
            <a:normAutofit fontScale="90000"/>
          </a:bodyPr>
          <a:lstStyle/>
          <a:p>
            <a:r>
              <a:rPr lang="en-US" dirty="0">
                <a:latin typeface="Times New Roman" panose="02020603050405020304" pitchFamily="18" charset="0"/>
                <a:cs typeface="Times New Roman" panose="02020603050405020304" pitchFamily="18" charset="0"/>
              </a:rPr>
              <a:t>Series-Series Compensated Resonance Converter</a:t>
            </a:r>
          </a:p>
        </p:txBody>
      </p:sp>
      <p:pic>
        <p:nvPicPr>
          <p:cNvPr id="4" name="Picture 3">
            <a:extLst>
              <a:ext uri="{FF2B5EF4-FFF2-40B4-BE49-F238E27FC236}">
                <a16:creationId xmlns:a16="http://schemas.microsoft.com/office/drawing/2014/main" id="{8E1FE950-8549-4CEE-A258-16E71A670379}"/>
              </a:ext>
            </a:extLst>
          </p:cNvPr>
          <p:cNvPicPr>
            <a:picLocks noChangeAspect="1"/>
          </p:cNvPicPr>
          <p:nvPr/>
        </p:nvPicPr>
        <p:blipFill>
          <a:blip r:embed="rId2"/>
          <a:stretch>
            <a:fillRect/>
          </a:stretch>
        </p:blipFill>
        <p:spPr>
          <a:xfrm>
            <a:off x="579548" y="2173310"/>
            <a:ext cx="5263835" cy="2511380"/>
          </a:xfrm>
          <a:prstGeom prst="rect">
            <a:avLst/>
          </a:prstGeom>
        </p:spPr>
      </p:pic>
      <p:sp>
        <p:nvSpPr>
          <p:cNvPr id="5" name="TextBox 4">
            <a:extLst>
              <a:ext uri="{FF2B5EF4-FFF2-40B4-BE49-F238E27FC236}">
                <a16:creationId xmlns:a16="http://schemas.microsoft.com/office/drawing/2014/main" id="{C67A3B17-74F0-4018-909B-8FDE7BD09F4A}"/>
              </a:ext>
            </a:extLst>
          </p:cNvPr>
          <p:cNvSpPr txBox="1"/>
          <p:nvPr/>
        </p:nvSpPr>
        <p:spPr>
          <a:xfrm>
            <a:off x="6794674" y="1990648"/>
            <a:ext cx="3347440"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Series-Series Compensated System :</a:t>
            </a: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Resonance Frequency is independent from load</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Resonance Frequency is independent of coupling coefficient</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However, no-load condition or very low mutual condition is a issue</a:t>
            </a:r>
          </a:p>
          <a:p>
            <a:endParaRPr lang="tr-T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87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BF26-1EE7-4A50-8D9E-840D8DB17608}"/>
              </a:ext>
            </a:extLst>
          </p:cNvPr>
          <p:cNvSpPr>
            <a:spLocks noGrp="1"/>
          </p:cNvSpPr>
          <p:nvPr>
            <p:ph type="ctrTitle"/>
          </p:nvPr>
        </p:nvSpPr>
        <p:spPr>
          <a:xfrm>
            <a:off x="1262130" y="579549"/>
            <a:ext cx="9405870" cy="792051"/>
          </a:xfrm>
        </p:spPr>
        <p:txBody>
          <a:bodyPr>
            <a:normAutofit fontScale="90000"/>
          </a:bodyPr>
          <a:lstStyle/>
          <a:p>
            <a:r>
              <a:rPr lang="tr-TR" dirty="0"/>
              <a:t>No load Condition </a:t>
            </a:r>
            <a:endParaRPr lang="en-GB" dirty="0"/>
          </a:p>
        </p:txBody>
      </p:sp>
      <p:sp>
        <p:nvSpPr>
          <p:cNvPr id="3" name="Subtitle 2">
            <a:extLst>
              <a:ext uri="{FF2B5EF4-FFF2-40B4-BE49-F238E27FC236}">
                <a16:creationId xmlns:a16="http://schemas.microsoft.com/office/drawing/2014/main" id="{B6B03F66-A025-472F-AD23-13FA010A75C6}"/>
              </a:ext>
            </a:extLst>
          </p:cNvPr>
          <p:cNvSpPr>
            <a:spLocks noGrp="1"/>
          </p:cNvSpPr>
          <p:nvPr>
            <p:ph type="subTitle" idx="1"/>
          </p:nvPr>
        </p:nvSpPr>
        <p:spPr>
          <a:xfrm>
            <a:off x="1378039" y="1642056"/>
            <a:ext cx="4552682" cy="689020"/>
          </a:xfrm>
        </p:spPr>
        <p:txBody>
          <a:bodyPr/>
          <a:lstStyle/>
          <a:p>
            <a:pPr marL="342900" indent="-342900">
              <a:buFont typeface="Arial" panose="020B0604020202020204" pitchFamily="34" charset="0"/>
              <a:buChar char="•"/>
            </a:pPr>
            <a:r>
              <a:rPr lang="tr-TR" dirty="0" err="1"/>
              <a:t>Short-circuited</a:t>
            </a:r>
            <a:r>
              <a:rPr lang="tr-TR" dirty="0"/>
              <a:t> </a:t>
            </a:r>
            <a:r>
              <a:rPr lang="en-US" dirty="0"/>
              <a:t>primary</a:t>
            </a:r>
            <a:r>
              <a:rPr lang="tr-TR" dirty="0"/>
              <a:t>. </a:t>
            </a:r>
            <a:endParaRPr lang="en-GB" dirty="0"/>
          </a:p>
        </p:txBody>
      </p:sp>
      <p:pic>
        <p:nvPicPr>
          <p:cNvPr id="4" name="Picture 3">
            <a:extLst>
              <a:ext uri="{FF2B5EF4-FFF2-40B4-BE49-F238E27FC236}">
                <a16:creationId xmlns:a16="http://schemas.microsoft.com/office/drawing/2014/main" id="{50A2E984-07C8-4CB1-AD57-66C08A467A78}"/>
              </a:ext>
            </a:extLst>
          </p:cNvPr>
          <p:cNvPicPr>
            <a:picLocks noChangeAspect="1"/>
          </p:cNvPicPr>
          <p:nvPr/>
        </p:nvPicPr>
        <p:blipFill>
          <a:blip r:embed="rId2"/>
          <a:stretch>
            <a:fillRect/>
          </a:stretch>
        </p:blipFill>
        <p:spPr>
          <a:xfrm>
            <a:off x="6648249" y="1751526"/>
            <a:ext cx="4407806" cy="1839733"/>
          </a:xfrm>
          <a:prstGeom prst="rect">
            <a:avLst/>
          </a:prstGeom>
        </p:spPr>
      </p:pic>
      <p:pic>
        <p:nvPicPr>
          <p:cNvPr id="7" name="Picture 6">
            <a:extLst>
              <a:ext uri="{FF2B5EF4-FFF2-40B4-BE49-F238E27FC236}">
                <a16:creationId xmlns:a16="http://schemas.microsoft.com/office/drawing/2014/main" id="{8BDDDF3C-08CA-414F-90FB-7D339BBA8F1A}"/>
              </a:ext>
            </a:extLst>
          </p:cNvPr>
          <p:cNvPicPr>
            <a:picLocks noChangeAspect="1"/>
          </p:cNvPicPr>
          <p:nvPr/>
        </p:nvPicPr>
        <p:blipFill>
          <a:blip r:embed="rId3"/>
          <a:stretch>
            <a:fillRect/>
          </a:stretch>
        </p:blipFill>
        <p:spPr>
          <a:xfrm>
            <a:off x="7454156" y="5031203"/>
            <a:ext cx="2288711" cy="1765874"/>
          </a:xfrm>
          <a:prstGeom prst="rect">
            <a:avLst/>
          </a:prstGeom>
        </p:spPr>
      </p:pic>
      <p:sp>
        <p:nvSpPr>
          <p:cNvPr id="8" name="TextBox 7">
            <a:extLst>
              <a:ext uri="{FF2B5EF4-FFF2-40B4-BE49-F238E27FC236}">
                <a16:creationId xmlns:a16="http://schemas.microsoft.com/office/drawing/2014/main" id="{3D80120F-F32E-497D-A43A-D90097227288}"/>
              </a:ext>
            </a:extLst>
          </p:cNvPr>
          <p:cNvSpPr txBox="1"/>
          <p:nvPr/>
        </p:nvSpPr>
        <p:spPr>
          <a:xfrm>
            <a:off x="4288665" y="4701358"/>
            <a:ext cx="2685245" cy="2031325"/>
          </a:xfrm>
          <a:prstGeom prst="rect">
            <a:avLst/>
          </a:prstGeom>
          <a:noFill/>
        </p:spPr>
        <p:txBody>
          <a:bodyPr wrap="square" rtlCol="0">
            <a:spAutoFit/>
          </a:bodyPr>
          <a:lstStyle/>
          <a:p>
            <a:r>
              <a:rPr lang="en-GB" dirty="0"/>
              <a:t>Actually, primary is not coupled with any load. Thus, the primer current at resonance frequency is restricted with only parasitic resistance and inductor resistance.</a:t>
            </a:r>
          </a:p>
        </p:txBody>
      </p:sp>
      <p:cxnSp>
        <p:nvCxnSpPr>
          <p:cNvPr id="10" name="Straight Arrow Connector 9">
            <a:extLst>
              <a:ext uri="{FF2B5EF4-FFF2-40B4-BE49-F238E27FC236}">
                <a16:creationId xmlns:a16="http://schemas.microsoft.com/office/drawing/2014/main" id="{02C6FC6A-6935-454E-8B00-AA3C8B561430}"/>
              </a:ext>
            </a:extLst>
          </p:cNvPr>
          <p:cNvCxnSpPr>
            <a:cxnSpLocks/>
          </p:cNvCxnSpPr>
          <p:nvPr/>
        </p:nvCxnSpPr>
        <p:spPr>
          <a:xfrm>
            <a:off x="8800636" y="3377404"/>
            <a:ext cx="0" cy="15378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4674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E607-7B9D-4D25-9198-970D7ABED35C}"/>
              </a:ext>
            </a:extLst>
          </p:cNvPr>
          <p:cNvSpPr>
            <a:spLocks noGrp="1"/>
          </p:cNvSpPr>
          <p:nvPr>
            <p:ph type="ctrTitle"/>
          </p:nvPr>
        </p:nvSpPr>
        <p:spPr>
          <a:xfrm>
            <a:off x="1524000" y="734096"/>
            <a:ext cx="10318124" cy="1010991"/>
          </a:xfrm>
        </p:spPr>
        <p:txBody>
          <a:bodyPr>
            <a:normAutofit/>
          </a:bodyPr>
          <a:lstStyle/>
          <a:p>
            <a:r>
              <a:rPr lang="tr-TR" dirty="0"/>
              <a:t>Solution </a:t>
            </a:r>
            <a:r>
              <a:rPr lang="tr-TR" dirty="0" err="1"/>
              <a:t>for</a:t>
            </a:r>
            <a:r>
              <a:rPr lang="tr-TR" dirty="0"/>
              <a:t> </a:t>
            </a:r>
            <a:r>
              <a:rPr lang="tr-TR" dirty="0" err="1"/>
              <a:t>no-load</a:t>
            </a:r>
            <a:r>
              <a:rPr lang="tr-TR" dirty="0"/>
              <a:t> </a:t>
            </a:r>
            <a:r>
              <a:rPr lang="tr-TR" dirty="0" err="1"/>
              <a:t>condition</a:t>
            </a:r>
            <a:endParaRPr lang="en-GB" dirty="0"/>
          </a:p>
        </p:txBody>
      </p:sp>
      <p:pic>
        <p:nvPicPr>
          <p:cNvPr id="4" name="Picture 3">
            <a:extLst>
              <a:ext uri="{FF2B5EF4-FFF2-40B4-BE49-F238E27FC236}">
                <a16:creationId xmlns:a16="http://schemas.microsoft.com/office/drawing/2014/main" id="{55647452-D6FD-4746-B04D-93D4AEF4DF95}"/>
              </a:ext>
            </a:extLst>
          </p:cNvPr>
          <p:cNvPicPr>
            <a:picLocks noChangeAspect="1"/>
          </p:cNvPicPr>
          <p:nvPr/>
        </p:nvPicPr>
        <p:blipFill>
          <a:blip r:embed="rId2"/>
          <a:stretch>
            <a:fillRect/>
          </a:stretch>
        </p:blipFill>
        <p:spPr>
          <a:xfrm>
            <a:off x="1643320" y="1877446"/>
            <a:ext cx="2864285" cy="3866531"/>
          </a:xfrm>
          <a:prstGeom prst="rect">
            <a:avLst/>
          </a:prstGeom>
        </p:spPr>
      </p:pic>
      <p:sp>
        <p:nvSpPr>
          <p:cNvPr id="5" name="TextBox 4">
            <a:extLst>
              <a:ext uri="{FF2B5EF4-FFF2-40B4-BE49-F238E27FC236}">
                <a16:creationId xmlns:a16="http://schemas.microsoft.com/office/drawing/2014/main" id="{4382379D-7F03-447C-A307-724298D8BF08}"/>
              </a:ext>
            </a:extLst>
          </p:cNvPr>
          <p:cNvSpPr txBox="1"/>
          <p:nvPr/>
        </p:nvSpPr>
        <p:spPr>
          <a:xfrm>
            <a:off x="6246254" y="2021983"/>
            <a:ext cx="3561008" cy="2031325"/>
          </a:xfrm>
          <a:prstGeom prst="rect">
            <a:avLst/>
          </a:prstGeom>
          <a:noFill/>
        </p:spPr>
        <p:txBody>
          <a:bodyPr wrap="square" rtlCol="0">
            <a:spAutoFit/>
          </a:bodyPr>
          <a:lstStyle/>
          <a:p>
            <a:r>
              <a:rPr lang="tr-TR" dirty="0"/>
              <a:t>Modular Design :</a:t>
            </a:r>
          </a:p>
          <a:p>
            <a:endParaRPr lang="tr-TR" dirty="0"/>
          </a:p>
          <a:p>
            <a:r>
              <a:rPr lang="tr-TR" dirty="0"/>
              <a:t>2 </a:t>
            </a:r>
            <a:r>
              <a:rPr lang="tr-TR" dirty="0" err="1"/>
              <a:t>Primary</a:t>
            </a:r>
            <a:r>
              <a:rPr lang="tr-TR" dirty="0"/>
              <a:t> </a:t>
            </a:r>
            <a:r>
              <a:rPr lang="tr-TR" dirty="0" err="1"/>
              <a:t>and</a:t>
            </a:r>
            <a:r>
              <a:rPr lang="tr-TR" dirty="0"/>
              <a:t> 4 </a:t>
            </a:r>
            <a:r>
              <a:rPr lang="tr-TR" dirty="0" err="1"/>
              <a:t>Secondary</a:t>
            </a:r>
            <a:endParaRPr lang="tr-TR" dirty="0"/>
          </a:p>
          <a:p>
            <a:endParaRPr lang="tr-TR" dirty="0"/>
          </a:p>
          <a:p>
            <a:endParaRPr lang="tr-TR" dirty="0"/>
          </a:p>
          <a:p>
            <a:r>
              <a:rPr lang="tr-TR" dirty="0"/>
              <a:t>A </a:t>
            </a:r>
            <a:r>
              <a:rPr lang="tr-TR" dirty="0" err="1"/>
              <a:t>primary</a:t>
            </a:r>
            <a:r>
              <a:rPr lang="tr-TR" dirty="0"/>
              <a:t> is </a:t>
            </a:r>
            <a:r>
              <a:rPr lang="tr-TR" dirty="0" err="1"/>
              <a:t>coupled</a:t>
            </a:r>
            <a:r>
              <a:rPr lang="tr-TR" dirty="0"/>
              <a:t> </a:t>
            </a:r>
            <a:r>
              <a:rPr lang="tr-TR" dirty="0" err="1"/>
              <a:t>with</a:t>
            </a:r>
            <a:r>
              <a:rPr lang="tr-TR" dirty="0"/>
              <a:t> at </a:t>
            </a:r>
            <a:r>
              <a:rPr lang="tr-TR" dirty="0" err="1"/>
              <a:t>least</a:t>
            </a:r>
            <a:r>
              <a:rPr lang="tr-TR" dirty="0"/>
              <a:t> </a:t>
            </a:r>
            <a:r>
              <a:rPr lang="tr-TR" dirty="0" err="1"/>
              <a:t>two</a:t>
            </a:r>
            <a:r>
              <a:rPr lang="tr-TR" dirty="0"/>
              <a:t> </a:t>
            </a:r>
            <a:r>
              <a:rPr lang="tr-TR" dirty="0" err="1"/>
              <a:t>secondary</a:t>
            </a:r>
            <a:r>
              <a:rPr lang="tr-TR" dirty="0"/>
              <a:t>. </a:t>
            </a:r>
          </a:p>
        </p:txBody>
      </p:sp>
      <p:pic>
        <p:nvPicPr>
          <p:cNvPr id="6" name="Picture 5">
            <a:extLst>
              <a:ext uri="{FF2B5EF4-FFF2-40B4-BE49-F238E27FC236}">
                <a16:creationId xmlns:a16="http://schemas.microsoft.com/office/drawing/2014/main" id="{074D7127-D0C8-46EA-8C5C-4247E852BD32}"/>
              </a:ext>
            </a:extLst>
          </p:cNvPr>
          <p:cNvPicPr>
            <a:picLocks noChangeAspect="1"/>
          </p:cNvPicPr>
          <p:nvPr/>
        </p:nvPicPr>
        <p:blipFill>
          <a:blip r:embed="rId3"/>
          <a:stretch>
            <a:fillRect/>
          </a:stretch>
        </p:blipFill>
        <p:spPr>
          <a:xfrm>
            <a:off x="6534419" y="4556169"/>
            <a:ext cx="2819400" cy="1619250"/>
          </a:xfrm>
          <a:prstGeom prst="rect">
            <a:avLst/>
          </a:prstGeom>
        </p:spPr>
      </p:pic>
    </p:spTree>
    <p:extLst>
      <p:ext uri="{BB962C8B-B14F-4D97-AF65-F5344CB8AC3E}">
        <p14:creationId xmlns:p14="http://schemas.microsoft.com/office/powerpoint/2010/main" val="3768949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DD1-3AA8-4E71-B6B8-BA85DC8CF447}"/>
              </a:ext>
            </a:extLst>
          </p:cNvPr>
          <p:cNvSpPr>
            <a:spLocks noGrp="1"/>
          </p:cNvSpPr>
          <p:nvPr>
            <p:ph type="title"/>
          </p:nvPr>
        </p:nvSpPr>
        <p:spPr/>
        <p:txBody>
          <a:bodyPr/>
          <a:lstStyle/>
          <a:p>
            <a:r>
              <a:rPr lang="tr-TR" dirty="0" err="1"/>
              <a:t>Rotational</a:t>
            </a:r>
            <a:r>
              <a:rPr lang="tr-TR" dirty="0"/>
              <a:t> </a:t>
            </a:r>
            <a:r>
              <a:rPr lang="tr-TR" dirty="0" err="1"/>
              <a:t>Misalignment</a:t>
            </a:r>
            <a:r>
              <a:rPr lang="tr-TR" dirty="0"/>
              <a:t> </a:t>
            </a:r>
            <a:endParaRPr lang="en-US" dirty="0"/>
          </a:p>
        </p:txBody>
      </p:sp>
      <p:sp>
        <p:nvSpPr>
          <p:cNvPr id="4" name="TextBox 3">
            <a:extLst>
              <a:ext uri="{FF2B5EF4-FFF2-40B4-BE49-F238E27FC236}">
                <a16:creationId xmlns:a16="http://schemas.microsoft.com/office/drawing/2014/main" id="{86CEB113-EA3F-4B0A-A603-6E66AE5101C8}"/>
              </a:ext>
            </a:extLst>
          </p:cNvPr>
          <p:cNvSpPr txBox="1"/>
          <p:nvPr/>
        </p:nvSpPr>
        <p:spPr>
          <a:xfrm>
            <a:off x="901520" y="1777285"/>
            <a:ext cx="3670479" cy="646331"/>
          </a:xfrm>
          <a:prstGeom prst="rect">
            <a:avLst/>
          </a:prstGeom>
          <a:noFill/>
        </p:spPr>
        <p:txBody>
          <a:bodyPr wrap="square" rtlCol="0">
            <a:spAutoFit/>
          </a:bodyPr>
          <a:lstStyle/>
          <a:p>
            <a:r>
              <a:rPr lang="tr-TR" dirty="0" err="1"/>
              <a:t>In</a:t>
            </a:r>
            <a:r>
              <a:rPr lang="tr-TR" dirty="0"/>
              <a:t> </a:t>
            </a:r>
            <a:r>
              <a:rPr lang="tr-TR" dirty="0" err="1"/>
              <a:t>our</a:t>
            </a:r>
            <a:r>
              <a:rPr lang="tr-TR" dirty="0"/>
              <a:t> </a:t>
            </a:r>
            <a:r>
              <a:rPr lang="tr-TR" dirty="0" err="1"/>
              <a:t>sytem</a:t>
            </a:r>
            <a:r>
              <a:rPr lang="tr-TR" dirty="0"/>
              <a:t>, </a:t>
            </a:r>
            <a:r>
              <a:rPr lang="tr-TR" dirty="0" err="1"/>
              <a:t>secondary</a:t>
            </a:r>
            <a:r>
              <a:rPr lang="tr-TR" dirty="0"/>
              <a:t> </a:t>
            </a:r>
            <a:r>
              <a:rPr lang="tr-TR" dirty="0" err="1"/>
              <a:t>side</a:t>
            </a:r>
            <a:r>
              <a:rPr lang="tr-TR" dirty="0"/>
              <a:t> </a:t>
            </a:r>
            <a:r>
              <a:rPr lang="tr-TR" dirty="0" err="1"/>
              <a:t>windings</a:t>
            </a:r>
            <a:r>
              <a:rPr lang="tr-TR" dirty="0"/>
              <a:t> </a:t>
            </a:r>
            <a:r>
              <a:rPr lang="tr-TR" dirty="0" err="1"/>
              <a:t>are</a:t>
            </a:r>
            <a:r>
              <a:rPr lang="tr-TR" dirty="0"/>
              <a:t> </a:t>
            </a:r>
            <a:r>
              <a:rPr lang="tr-TR" dirty="0" err="1"/>
              <a:t>rotated</a:t>
            </a:r>
            <a:r>
              <a:rPr lang="tr-TR" dirty="0"/>
              <a:t>. </a:t>
            </a:r>
          </a:p>
        </p:txBody>
      </p:sp>
      <p:pic>
        <p:nvPicPr>
          <p:cNvPr id="5" name="Picture 4">
            <a:extLst>
              <a:ext uri="{FF2B5EF4-FFF2-40B4-BE49-F238E27FC236}">
                <a16:creationId xmlns:a16="http://schemas.microsoft.com/office/drawing/2014/main" id="{7A6345BE-9BA2-4131-9939-91407B2E11CE}"/>
              </a:ext>
            </a:extLst>
          </p:cNvPr>
          <p:cNvPicPr>
            <a:picLocks noChangeAspect="1"/>
          </p:cNvPicPr>
          <p:nvPr/>
        </p:nvPicPr>
        <p:blipFill>
          <a:blip r:embed="rId2"/>
          <a:stretch>
            <a:fillRect/>
          </a:stretch>
        </p:blipFill>
        <p:spPr>
          <a:xfrm>
            <a:off x="5008272" y="1590178"/>
            <a:ext cx="2819400" cy="1666875"/>
          </a:xfrm>
          <a:prstGeom prst="rect">
            <a:avLst/>
          </a:prstGeom>
        </p:spPr>
      </p:pic>
      <p:pic>
        <p:nvPicPr>
          <p:cNvPr id="6" name="Picture 5">
            <a:extLst>
              <a:ext uri="{FF2B5EF4-FFF2-40B4-BE49-F238E27FC236}">
                <a16:creationId xmlns:a16="http://schemas.microsoft.com/office/drawing/2014/main" id="{3E25BCE5-84D8-4635-82E0-E427566497CD}"/>
              </a:ext>
            </a:extLst>
          </p:cNvPr>
          <p:cNvPicPr>
            <a:picLocks noChangeAspect="1"/>
          </p:cNvPicPr>
          <p:nvPr/>
        </p:nvPicPr>
        <p:blipFill>
          <a:blip r:embed="rId3"/>
          <a:stretch>
            <a:fillRect/>
          </a:stretch>
        </p:blipFill>
        <p:spPr>
          <a:xfrm>
            <a:off x="8525680" y="1456828"/>
            <a:ext cx="2943225" cy="1800225"/>
          </a:xfrm>
          <a:prstGeom prst="rect">
            <a:avLst/>
          </a:prstGeom>
        </p:spPr>
      </p:pic>
      <p:sp>
        <p:nvSpPr>
          <p:cNvPr id="7" name="TextBox 6">
            <a:extLst>
              <a:ext uri="{FF2B5EF4-FFF2-40B4-BE49-F238E27FC236}">
                <a16:creationId xmlns:a16="http://schemas.microsoft.com/office/drawing/2014/main" id="{2B4E5D3A-EAEF-4530-BA0E-D831A75B4722}"/>
              </a:ext>
            </a:extLst>
          </p:cNvPr>
          <p:cNvSpPr txBox="1"/>
          <p:nvPr/>
        </p:nvSpPr>
        <p:spPr>
          <a:xfrm>
            <a:off x="5130622" y="3257053"/>
            <a:ext cx="2819400" cy="646331"/>
          </a:xfrm>
          <a:prstGeom prst="rect">
            <a:avLst/>
          </a:prstGeom>
          <a:noFill/>
        </p:spPr>
        <p:txBody>
          <a:bodyPr wrap="square" rtlCol="0">
            <a:spAutoFit/>
          </a:bodyPr>
          <a:lstStyle/>
          <a:p>
            <a:r>
              <a:rPr lang="tr-TR" dirty="0" err="1"/>
              <a:t>Fully</a:t>
            </a:r>
            <a:r>
              <a:rPr lang="tr-TR" dirty="0"/>
              <a:t> </a:t>
            </a:r>
            <a:r>
              <a:rPr lang="tr-TR" dirty="0" err="1"/>
              <a:t>aligned</a:t>
            </a:r>
            <a:r>
              <a:rPr lang="tr-TR" dirty="0"/>
              <a:t> </a:t>
            </a:r>
            <a:r>
              <a:rPr lang="tr-TR" dirty="0" err="1"/>
              <a:t>secondaries</a:t>
            </a:r>
            <a:r>
              <a:rPr lang="tr-TR" dirty="0"/>
              <a:t> </a:t>
            </a:r>
            <a:r>
              <a:rPr lang="tr-TR" dirty="0" err="1"/>
              <a:t>with</a:t>
            </a:r>
            <a:r>
              <a:rPr lang="tr-TR" dirty="0"/>
              <a:t> </a:t>
            </a:r>
            <a:r>
              <a:rPr lang="tr-TR" dirty="0" err="1"/>
              <a:t>primaries</a:t>
            </a:r>
            <a:r>
              <a:rPr lang="tr-TR" dirty="0"/>
              <a:t>. (0° )</a:t>
            </a:r>
          </a:p>
        </p:txBody>
      </p:sp>
      <p:sp>
        <p:nvSpPr>
          <p:cNvPr id="9" name="TextBox 8">
            <a:extLst>
              <a:ext uri="{FF2B5EF4-FFF2-40B4-BE49-F238E27FC236}">
                <a16:creationId xmlns:a16="http://schemas.microsoft.com/office/drawing/2014/main" id="{3EE3B16E-E1C3-44FE-85E4-9EC034BD7B44}"/>
              </a:ext>
            </a:extLst>
          </p:cNvPr>
          <p:cNvSpPr txBox="1"/>
          <p:nvPr/>
        </p:nvSpPr>
        <p:spPr>
          <a:xfrm>
            <a:off x="8786076" y="3234515"/>
            <a:ext cx="2819400" cy="646331"/>
          </a:xfrm>
          <a:prstGeom prst="rect">
            <a:avLst/>
          </a:prstGeom>
          <a:noFill/>
        </p:spPr>
        <p:txBody>
          <a:bodyPr wrap="square" rtlCol="0">
            <a:spAutoFit/>
          </a:bodyPr>
          <a:lstStyle/>
          <a:p>
            <a:r>
              <a:rPr lang="tr-TR" dirty="0" err="1"/>
              <a:t>Misaligned</a:t>
            </a:r>
            <a:r>
              <a:rPr lang="tr-TR" dirty="0"/>
              <a:t> </a:t>
            </a:r>
            <a:r>
              <a:rPr lang="tr-TR" dirty="0" err="1"/>
              <a:t>secondaries</a:t>
            </a:r>
            <a:r>
              <a:rPr lang="tr-TR" dirty="0"/>
              <a:t> </a:t>
            </a:r>
            <a:r>
              <a:rPr lang="tr-TR" dirty="0" err="1"/>
              <a:t>with</a:t>
            </a:r>
            <a:r>
              <a:rPr lang="tr-TR" dirty="0"/>
              <a:t> </a:t>
            </a:r>
            <a:r>
              <a:rPr lang="tr-TR" dirty="0" err="1"/>
              <a:t>primaries</a:t>
            </a:r>
            <a:r>
              <a:rPr lang="tr-TR" dirty="0"/>
              <a:t>. (45°)</a:t>
            </a:r>
          </a:p>
        </p:txBody>
      </p:sp>
      <p:cxnSp>
        <p:nvCxnSpPr>
          <p:cNvPr id="11" name="Straight Arrow Connector 10">
            <a:extLst>
              <a:ext uri="{FF2B5EF4-FFF2-40B4-BE49-F238E27FC236}">
                <a16:creationId xmlns:a16="http://schemas.microsoft.com/office/drawing/2014/main" id="{7EBD78E2-F48B-40FB-9177-4B7A73612A97}"/>
              </a:ext>
            </a:extLst>
          </p:cNvPr>
          <p:cNvCxnSpPr>
            <a:cxnSpLocks/>
          </p:cNvCxnSpPr>
          <p:nvPr/>
        </p:nvCxnSpPr>
        <p:spPr>
          <a:xfrm>
            <a:off x="6540322" y="2485623"/>
            <a:ext cx="1409700" cy="10945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FB86ACB-DF43-4FBD-AD9E-C8B52A435D1E}"/>
              </a:ext>
            </a:extLst>
          </p:cNvPr>
          <p:cNvCxnSpPr>
            <a:cxnSpLocks/>
          </p:cNvCxnSpPr>
          <p:nvPr/>
        </p:nvCxnSpPr>
        <p:spPr>
          <a:xfrm>
            <a:off x="9997292" y="2311326"/>
            <a:ext cx="1831953" cy="1187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75D9EC44-AC6F-492D-8204-DE180DD7A330}"/>
              </a:ext>
            </a:extLst>
          </p:cNvPr>
          <p:cNvCxnSpPr>
            <a:cxnSpLocks/>
          </p:cNvCxnSpPr>
          <p:nvPr/>
        </p:nvCxnSpPr>
        <p:spPr>
          <a:xfrm>
            <a:off x="9997292" y="2311327"/>
            <a:ext cx="1409700" cy="11731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ight Brace 20">
            <a:extLst>
              <a:ext uri="{FF2B5EF4-FFF2-40B4-BE49-F238E27FC236}">
                <a16:creationId xmlns:a16="http://schemas.microsoft.com/office/drawing/2014/main" id="{E6265A64-AF85-4D12-82E4-F3D790BD15B1}"/>
              </a:ext>
            </a:extLst>
          </p:cNvPr>
          <p:cNvSpPr/>
          <p:nvPr/>
        </p:nvSpPr>
        <p:spPr>
          <a:xfrm>
            <a:off x="11321304" y="2498454"/>
            <a:ext cx="334582" cy="798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
        <p:nvSpPr>
          <p:cNvPr id="23" name="TextBox 22">
            <a:extLst>
              <a:ext uri="{FF2B5EF4-FFF2-40B4-BE49-F238E27FC236}">
                <a16:creationId xmlns:a16="http://schemas.microsoft.com/office/drawing/2014/main" id="{70805B69-B77E-4B5A-8819-93EF484D6580}"/>
              </a:ext>
            </a:extLst>
          </p:cNvPr>
          <p:cNvSpPr txBox="1"/>
          <p:nvPr/>
        </p:nvSpPr>
        <p:spPr>
          <a:xfrm>
            <a:off x="11771129" y="2662334"/>
            <a:ext cx="533830" cy="369332"/>
          </a:xfrm>
          <a:prstGeom prst="rect">
            <a:avLst/>
          </a:prstGeom>
          <a:noFill/>
        </p:spPr>
        <p:txBody>
          <a:bodyPr wrap="square" rtlCol="0">
            <a:spAutoFit/>
          </a:bodyPr>
          <a:lstStyle/>
          <a:p>
            <a:r>
              <a:rPr lang="tr-TR" dirty="0"/>
              <a:t>45°</a:t>
            </a:r>
            <a:endParaRPr lang="en-US" dirty="0"/>
          </a:p>
        </p:txBody>
      </p:sp>
      <p:sp>
        <p:nvSpPr>
          <p:cNvPr id="24" name="TextBox 23">
            <a:extLst>
              <a:ext uri="{FF2B5EF4-FFF2-40B4-BE49-F238E27FC236}">
                <a16:creationId xmlns:a16="http://schemas.microsoft.com/office/drawing/2014/main" id="{3DE84C43-5A53-4038-AAE1-3F4FE80E2653}"/>
              </a:ext>
            </a:extLst>
          </p:cNvPr>
          <p:cNvSpPr txBox="1"/>
          <p:nvPr/>
        </p:nvSpPr>
        <p:spPr>
          <a:xfrm>
            <a:off x="1036749" y="4945487"/>
            <a:ext cx="6497392" cy="369332"/>
          </a:xfrm>
          <a:prstGeom prst="rect">
            <a:avLst/>
          </a:prstGeom>
          <a:noFill/>
        </p:spPr>
        <p:txBody>
          <a:bodyPr wrap="square" rtlCol="0">
            <a:spAutoFit/>
          </a:bodyPr>
          <a:lstStyle/>
          <a:p>
            <a:r>
              <a:rPr lang="tr-TR" dirty="0" err="1"/>
              <a:t>Thus</a:t>
            </a:r>
            <a:r>
              <a:rPr lang="tr-TR" dirty="0"/>
              <a:t>, </a:t>
            </a:r>
            <a:r>
              <a:rPr lang="tr-TR" dirty="0" err="1"/>
              <a:t>rotation</a:t>
            </a:r>
            <a:r>
              <a:rPr lang="tr-TR" dirty="0"/>
              <a:t> </a:t>
            </a:r>
            <a:r>
              <a:rPr lang="tr-TR" dirty="0" err="1"/>
              <a:t>does</a:t>
            </a:r>
            <a:r>
              <a:rPr lang="tr-TR" dirty="0"/>
              <a:t> not </a:t>
            </a:r>
            <a:r>
              <a:rPr lang="tr-TR" dirty="0" err="1"/>
              <a:t>cause</a:t>
            </a:r>
            <a:r>
              <a:rPr lang="tr-TR" dirty="0"/>
              <a:t> a </a:t>
            </a:r>
            <a:r>
              <a:rPr lang="tr-TR" dirty="0" err="1"/>
              <a:t>no-load</a:t>
            </a:r>
            <a:r>
              <a:rPr lang="tr-TR" dirty="0"/>
              <a:t> </a:t>
            </a:r>
            <a:r>
              <a:rPr lang="tr-TR" dirty="0" err="1"/>
              <a:t>condition</a:t>
            </a:r>
            <a:r>
              <a:rPr lang="tr-TR" dirty="0"/>
              <a:t> </a:t>
            </a:r>
            <a:r>
              <a:rPr lang="tr-TR" dirty="0" err="1"/>
              <a:t>for</a:t>
            </a:r>
            <a:r>
              <a:rPr lang="tr-TR" dirty="0"/>
              <a:t> </a:t>
            </a:r>
            <a:r>
              <a:rPr lang="tr-TR" dirty="0" err="1"/>
              <a:t>primary</a:t>
            </a:r>
            <a:r>
              <a:rPr lang="tr-TR" dirty="0"/>
              <a:t> </a:t>
            </a:r>
            <a:r>
              <a:rPr lang="tr-TR" dirty="0" err="1"/>
              <a:t>side</a:t>
            </a:r>
            <a:r>
              <a:rPr lang="tr-TR" dirty="0"/>
              <a:t>. </a:t>
            </a:r>
            <a:endParaRPr lang="en-US" dirty="0"/>
          </a:p>
        </p:txBody>
      </p:sp>
    </p:spTree>
    <p:extLst>
      <p:ext uri="{BB962C8B-B14F-4D97-AF65-F5344CB8AC3E}">
        <p14:creationId xmlns:p14="http://schemas.microsoft.com/office/powerpoint/2010/main" val="271289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FCD2-0DD6-4FAA-846B-0E1707A60D1E}"/>
              </a:ext>
            </a:extLst>
          </p:cNvPr>
          <p:cNvSpPr>
            <a:spLocks noGrp="1"/>
          </p:cNvSpPr>
          <p:nvPr>
            <p:ph type="ctrTitle"/>
          </p:nvPr>
        </p:nvSpPr>
        <p:spPr>
          <a:xfrm>
            <a:off x="2067058" y="823421"/>
            <a:ext cx="7892603" cy="1030780"/>
          </a:xfrm>
        </p:spPr>
        <p:txBody>
          <a:bodyPr/>
          <a:lstStyle/>
          <a:p>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a:t>
            </a:r>
            <a:endParaRPr lang="en-GB"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4D7C8DF-F9FA-4D4C-A4FD-E8DF040A7FAF}"/>
              </a:ext>
            </a:extLst>
          </p:cNvPr>
          <p:cNvSpPr>
            <a:spLocks noGrp="1"/>
          </p:cNvSpPr>
          <p:nvPr>
            <p:ph type="subTitle" idx="1"/>
          </p:nvPr>
        </p:nvSpPr>
        <p:spPr>
          <a:xfrm>
            <a:off x="1622738" y="2086377"/>
            <a:ext cx="9045262" cy="4172755"/>
          </a:xfrm>
        </p:spPr>
        <p:txBody>
          <a:bodyPr>
            <a:normAutofit/>
          </a:bodyPr>
          <a:lstStyle/>
          <a:p>
            <a:pPr marL="342900" indent="-34290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2 half circle with a hole for motor shaft</a:t>
            </a:r>
            <a:endParaRPr lang="tr-TR"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Why </a:t>
            </a:r>
            <a:r>
              <a:rPr lang="tr-TR" dirty="0" err="1">
                <a:latin typeface="Times New Roman" panose="02020603050405020304" pitchFamily="18" charset="0"/>
                <a:cs typeface="Times New Roman" panose="02020603050405020304" pitchFamily="18" charset="0"/>
              </a:rPr>
              <a:t>does</a:t>
            </a:r>
            <a:r>
              <a:rPr lang="tr-TR" dirty="0">
                <a:latin typeface="Times New Roman" panose="02020603050405020304" pitchFamily="18" charset="0"/>
                <a:cs typeface="Times New Roman" panose="02020603050405020304" pitchFamily="18" charset="0"/>
              </a:rPr>
              <a:t> not </a:t>
            </a:r>
            <a:r>
              <a:rPr lang="en-GB" dirty="0">
                <a:latin typeface="Times New Roman" panose="02020603050405020304" pitchFamily="18" charset="0"/>
                <a:cs typeface="Times New Roman" panose="02020603050405020304" pitchFamily="18" charset="0"/>
              </a:rPr>
              <a:t>it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have</a:t>
            </a:r>
            <a:r>
              <a:rPr lang="en-GB" dirty="0">
                <a:latin typeface="Times New Roman" panose="02020603050405020304" pitchFamily="18" charset="0"/>
                <a:cs typeface="Times New Roman" panose="02020603050405020304" pitchFamily="18" charset="0"/>
              </a:rPr>
              <a:t> a circular </a:t>
            </a:r>
            <a:r>
              <a:rPr lang="tr-TR" dirty="0" err="1">
                <a:latin typeface="Times New Roman" panose="02020603050405020304" pitchFamily="18" charset="0"/>
                <a:cs typeface="Times New Roman" panose="02020603050405020304" pitchFamily="18" charset="0"/>
              </a:rPr>
              <a:t>shape</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a:t>
            </a:r>
            <a:r>
              <a:rPr lang="en-GB" dirty="0" err="1">
                <a:latin typeface="Times New Roman" panose="02020603050405020304" pitchFamily="18" charset="0"/>
                <a:cs typeface="Times New Roman" panose="02020603050405020304" pitchFamily="18" charset="0"/>
              </a:rPr>
              <a:t>eacuse</a:t>
            </a:r>
            <a:r>
              <a:rPr lang="en-GB" dirty="0">
                <a:latin typeface="Times New Roman" panose="02020603050405020304" pitchFamily="18" charset="0"/>
                <a:cs typeface="Times New Roman" panose="02020603050405020304" pitchFamily="18" charset="0"/>
              </a:rPr>
              <a:t> is it required to mount motor without any mechanical </a:t>
            </a:r>
            <a:r>
              <a:rPr lang="en-GB" dirty="0" err="1">
                <a:latin typeface="Times New Roman" panose="02020603050405020304" pitchFamily="18" charset="0"/>
                <a:cs typeface="Times New Roman" panose="02020603050405020304" pitchFamily="18" charset="0"/>
              </a:rPr>
              <a:t>decomposi</a:t>
            </a:r>
            <a:r>
              <a:rPr lang="tr-TR" dirty="0" err="1">
                <a:latin typeface="Times New Roman" panose="02020603050405020304" pitchFamily="18" charset="0"/>
                <a:cs typeface="Times New Roman" panose="02020603050405020304" pitchFamily="18" charset="0"/>
              </a:rPr>
              <a:t>tion</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098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57675A-49FB-45B6-8D53-F17FE7C2D065}"/>
              </a:ext>
            </a:extLst>
          </p:cNvPr>
          <p:cNvPicPr>
            <a:picLocks noGrp="1" noChangeAspect="1"/>
          </p:cNvPicPr>
          <p:nvPr>
            <p:ph idx="1"/>
          </p:nvPr>
        </p:nvPicPr>
        <p:blipFill>
          <a:blip r:embed="rId2"/>
          <a:stretch>
            <a:fillRect/>
          </a:stretch>
        </p:blipFill>
        <p:spPr>
          <a:xfrm>
            <a:off x="629239" y="2099255"/>
            <a:ext cx="4985949" cy="2713889"/>
          </a:xfrm>
          <a:prstGeom prst="rect">
            <a:avLst/>
          </a:prstGeom>
        </p:spPr>
      </p:pic>
      <p:sp>
        <p:nvSpPr>
          <p:cNvPr id="2" name="Title 1">
            <a:extLst>
              <a:ext uri="{FF2B5EF4-FFF2-40B4-BE49-F238E27FC236}">
                <a16:creationId xmlns:a16="http://schemas.microsoft.com/office/drawing/2014/main" id="{D9A3BFBC-A8EF-40FF-89F9-19932CE0C239}"/>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Formerly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Proposed</a:t>
            </a:r>
            <a:r>
              <a:rPr lang="tr-TR" dirty="0">
                <a:latin typeface="Times New Roman" panose="02020603050405020304" pitchFamily="18" charset="0"/>
                <a:cs typeface="Times New Roman" panose="02020603050405020304" pitchFamily="18" charset="0"/>
              </a:rPr>
              <a:t> Design</a:t>
            </a:r>
            <a:endParaRPr lang="en-GB"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815A1C2-EF61-4E81-9DAC-37412C5F9C34}"/>
              </a:ext>
            </a:extLst>
          </p:cNvPr>
          <p:cNvSpPr txBox="1"/>
          <p:nvPr/>
        </p:nvSpPr>
        <p:spPr>
          <a:xfrm>
            <a:off x="6156101" y="1577662"/>
            <a:ext cx="4939048" cy="1477328"/>
          </a:xfrm>
          <a:prstGeom prst="rect">
            <a:avLst/>
          </a:prstGeom>
          <a:noFill/>
        </p:spPr>
        <p:txBody>
          <a:bodyPr wrap="square" rtlCol="0">
            <a:spAutoFit/>
          </a:bodyPr>
          <a:lstStyle/>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Modular </a:t>
            </a:r>
            <a:r>
              <a:rPr lang="tr-TR" dirty="0" err="1">
                <a:latin typeface="Times New Roman" panose="02020603050405020304" pitchFamily="18" charset="0"/>
                <a:cs typeface="Times New Roman" panose="02020603050405020304" pitchFamily="18" charset="0"/>
              </a:rPr>
              <a:t>design</a:t>
            </a: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r>
              <a:rPr lang="tr-TR" dirty="0">
                <a:latin typeface="Times New Roman" panose="02020603050405020304" pitchFamily="18" charset="0"/>
                <a:cs typeface="Times New Roman" panose="02020603050405020304" pitchFamily="18" charset="0"/>
              </a:rPr>
              <a:t> can be </a:t>
            </a:r>
            <a:r>
              <a:rPr lang="tr-TR" dirty="0" err="1">
                <a:latin typeface="Times New Roman" panose="02020603050405020304" pitchFamily="18" charset="0"/>
                <a:cs typeface="Times New Roman" panose="02020603050405020304" pitchFamily="18" charset="0"/>
              </a:rPr>
              <a:t>thought</a:t>
            </a:r>
            <a:r>
              <a:rPr lang="tr-TR" dirty="0">
                <a:latin typeface="Times New Roman" panose="02020603050405020304" pitchFamily="18" charset="0"/>
                <a:cs typeface="Times New Roman" panose="02020603050405020304" pitchFamily="18" charset="0"/>
              </a:rPr>
              <a:t> as </a:t>
            </a:r>
            <a:r>
              <a:rPr lang="tr-TR" dirty="0" err="1">
                <a:latin typeface="Times New Roman" panose="02020603050405020304" pitchFamily="18" charset="0"/>
                <a:cs typeface="Times New Roman" panose="02020603050405020304" pitchFamily="18" charset="0"/>
              </a:rPr>
              <a:t>decoupled</a:t>
            </a:r>
            <a:r>
              <a:rPr lang="tr-TR" dirty="0">
                <a:latin typeface="Times New Roman" panose="02020603050405020304" pitchFamily="18" charset="0"/>
                <a:cs typeface="Times New Roman" panose="02020603050405020304" pitchFamily="18" charset="0"/>
              </a:rPr>
              <a:t> (0.05 </a:t>
            </a:r>
            <a:r>
              <a:rPr lang="tr-TR" dirty="0" err="1">
                <a:latin typeface="Times New Roman" panose="02020603050405020304" pitchFamily="18" charset="0"/>
                <a:cs typeface="Times New Roman" panose="02020603050405020304" pitchFamily="18" charset="0"/>
              </a:rPr>
              <a:t>coupling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coefficient</a:t>
            </a:r>
            <a:r>
              <a:rPr lang="tr-TR"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38FF0CB-46D7-479F-A3E3-A6C9F79DE38B}"/>
              </a:ext>
            </a:extLst>
          </p:cNvPr>
          <p:cNvSpPr/>
          <p:nvPr/>
        </p:nvSpPr>
        <p:spPr>
          <a:xfrm>
            <a:off x="6156101" y="3543665"/>
            <a:ext cx="6096000" cy="646331"/>
          </a:xfrm>
          <a:prstGeom prst="rect">
            <a:avLst/>
          </a:prstGeom>
        </p:spPr>
        <p:txBody>
          <a:bodyPr>
            <a:spAutoFit/>
          </a:bodyPr>
          <a:lstStyle/>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Not </a:t>
            </a:r>
            <a:r>
              <a:rPr lang="tr-TR" dirty="0" err="1">
                <a:latin typeface="Times New Roman" panose="02020603050405020304" pitchFamily="18" charset="0"/>
                <a:cs typeface="Times New Roman" panose="02020603050405020304" pitchFamily="18" charset="0"/>
              </a:rPr>
              <a:t>giving</a:t>
            </a:r>
            <a:r>
              <a:rPr lang="tr-TR" dirty="0">
                <a:latin typeface="Times New Roman" panose="02020603050405020304" pitchFamily="18" charset="0"/>
                <a:cs typeface="Times New Roman" panose="02020603050405020304" pitchFamily="18" charset="0"/>
              </a:rPr>
              <a:t> a </a:t>
            </a:r>
            <a:r>
              <a:rPr lang="tr-TR" dirty="0" err="1">
                <a:latin typeface="Times New Roman" panose="02020603050405020304" pitchFamily="18" charset="0"/>
                <a:cs typeface="Times New Roman" panose="02020603050405020304" pitchFamily="18" charset="0"/>
              </a:rPr>
              <a:t>constant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flux</a:t>
            </a: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is </a:t>
            </a:r>
            <a:r>
              <a:rPr lang="tr-TR" dirty="0" err="1">
                <a:latin typeface="Times New Roman" panose="02020603050405020304" pitchFamily="18" charset="0"/>
                <a:cs typeface="Times New Roman" panose="02020603050405020304" pitchFamily="18" charset="0"/>
              </a:rPr>
              <a:t>destroyed</a:t>
            </a:r>
            <a:r>
              <a:rPr lang="tr-TR" dirty="0">
                <a:latin typeface="Times New Roman" panose="02020603050405020304" pitchFamily="18" charset="0"/>
                <a:cs typeface="Times New Roman" panose="02020603050405020304" pitchFamily="18" charset="0"/>
              </a:rPr>
              <a:t> at </a:t>
            </a:r>
            <a:r>
              <a:rPr lang="tr-TR" dirty="0" err="1">
                <a:latin typeface="Times New Roman" panose="02020603050405020304" pitchFamily="18" charset="0"/>
                <a:cs typeface="Times New Roman" panose="02020603050405020304" pitchFamily="18" charset="0"/>
              </a:rPr>
              <a:t>transition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primaries</a:t>
            </a:r>
            <a:endParaRPr lang="tr-TR"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2888D611-87AE-477F-A91C-2C34F7598204}"/>
              </a:ext>
            </a:extLst>
          </p:cNvPr>
          <p:cNvCxnSpPr/>
          <p:nvPr/>
        </p:nvCxnSpPr>
        <p:spPr>
          <a:xfrm flipH="1" flipV="1">
            <a:off x="1596980" y="1410237"/>
            <a:ext cx="534474" cy="862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1E0D9B2-2989-4669-9EEF-D608AD74794E}"/>
              </a:ext>
            </a:extLst>
          </p:cNvPr>
          <p:cNvSpPr txBox="1"/>
          <p:nvPr/>
        </p:nvSpPr>
        <p:spPr>
          <a:xfrm>
            <a:off x="515155" y="779172"/>
            <a:ext cx="1687132" cy="646331"/>
          </a:xfrm>
          <a:prstGeom prst="rect">
            <a:avLst/>
          </a:prstGeom>
          <a:noFill/>
        </p:spPr>
        <p:txBody>
          <a:bodyPr wrap="square" rtlCol="0">
            <a:spAutoFit/>
          </a:bodyPr>
          <a:lstStyle/>
          <a:p>
            <a:r>
              <a:rPr lang="tr-TR" dirty="0"/>
              <a:t>Top </a:t>
            </a:r>
            <a:r>
              <a:rPr lang="tr-TR" dirty="0" err="1"/>
              <a:t>view</a:t>
            </a:r>
            <a:endParaRPr lang="tr-TR" dirty="0"/>
          </a:p>
          <a:p>
            <a:r>
              <a:rPr lang="tr-TR" dirty="0"/>
              <a:t>(</a:t>
            </a:r>
            <a:r>
              <a:rPr lang="tr-TR" dirty="0" err="1"/>
              <a:t>only</a:t>
            </a:r>
            <a:r>
              <a:rPr lang="tr-TR" dirty="0"/>
              <a:t> </a:t>
            </a:r>
            <a:r>
              <a:rPr lang="tr-TR" dirty="0" err="1"/>
              <a:t>windings</a:t>
            </a:r>
            <a:r>
              <a:rPr lang="tr-TR" dirty="0"/>
              <a:t>)</a:t>
            </a:r>
            <a:endParaRPr lang="en-US" dirty="0"/>
          </a:p>
        </p:txBody>
      </p:sp>
      <p:sp>
        <p:nvSpPr>
          <p:cNvPr id="14" name="Oval 13">
            <a:extLst>
              <a:ext uri="{FF2B5EF4-FFF2-40B4-BE49-F238E27FC236}">
                <a16:creationId xmlns:a16="http://schemas.microsoft.com/office/drawing/2014/main" id="{CE081CA4-1284-46D5-9670-8881F2E84157}"/>
              </a:ext>
            </a:extLst>
          </p:cNvPr>
          <p:cNvSpPr/>
          <p:nvPr/>
        </p:nvSpPr>
        <p:spPr>
          <a:xfrm>
            <a:off x="1574443" y="2364440"/>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5FA50594-5089-4069-8099-74F915205DF0}"/>
              </a:ext>
            </a:extLst>
          </p:cNvPr>
          <p:cNvCxnSpPr/>
          <p:nvPr/>
        </p:nvCxnSpPr>
        <p:spPr>
          <a:xfrm>
            <a:off x="4095482" y="3429000"/>
            <a:ext cx="972355" cy="1252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76BB79E-B7F3-49C1-A7D6-3C5AE2CC4925}"/>
              </a:ext>
            </a:extLst>
          </p:cNvPr>
          <p:cNvSpPr txBox="1"/>
          <p:nvPr/>
        </p:nvSpPr>
        <p:spPr>
          <a:xfrm>
            <a:off x="5112913" y="4539803"/>
            <a:ext cx="1463901" cy="646331"/>
          </a:xfrm>
          <a:prstGeom prst="rect">
            <a:avLst/>
          </a:prstGeom>
          <a:noFill/>
        </p:spPr>
        <p:txBody>
          <a:bodyPr wrap="square" rtlCol="0">
            <a:spAutoFit/>
          </a:bodyPr>
          <a:lstStyle/>
          <a:p>
            <a:r>
              <a:rPr lang="tr-TR" dirty="0" err="1"/>
              <a:t>Constant</a:t>
            </a:r>
            <a:r>
              <a:rPr lang="tr-TR" dirty="0"/>
              <a:t> </a:t>
            </a:r>
            <a:r>
              <a:rPr lang="tr-TR" dirty="0" err="1"/>
              <a:t>flux</a:t>
            </a:r>
            <a:r>
              <a:rPr lang="tr-TR" dirty="0"/>
              <a:t> </a:t>
            </a:r>
            <a:r>
              <a:rPr lang="tr-TR" dirty="0" err="1"/>
              <a:t>regions</a:t>
            </a:r>
            <a:endParaRPr lang="en-US" dirty="0"/>
          </a:p>
        </p:txBody>
      </p:sp>
      <p:sp>
        <p:nvSpPr>
          <p:cNvPr id="19" name="Oval 18">
            <a:extLst>
              <a:ext uri="{FF2B5EF4-FFF2-40B4-BE49-F238E27FC236}">
                <a16:creationId xmlns:a16="http://schemas.microsoft.com/office/drawing/2014/main" id="{CC88096A-C6FB-484F-84A1-9C956665BD81}"/>
              </a:ext>
            </a:extLst>
          </p:cNvPr>
          <p:cNvSpPr/>
          <p:nvPr/>
        </p:nvSpPr>
        <p:spPr>
          <a:xfrm>
            <a:off x="3565301" y="2368517"/>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311F7868-26A4-4E0D-A79D-7F31272A4BD8}"/>
              </a:ext>
            </a:extLst>
          </p:cNvPr>
          <p:cNvCxnSpPr>
            <a:cxnSpLocks/>
          </p:cNvCxnSpPr>
          <p:nvPr/>
        </p:nvCxnSpPr>
        <p:spPr>
          <a:xfrm>
            <a:off x="2012162" y="3866830"/>
            <a:ext cx="2984841" cy="996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F2068B48-92A7-4EE9-955B-8879DBA9FD79}"/>
              </a:ext>
            </a:extLst>
          </p:cNvPr>
          <p:cNvSpPr/>
          <p:nvPr/>
        </p:nvSpPr>
        <p:spPr>
          <a:xfrm>
            <a:off x="2661636" y="1983347"/>
            <a:ext cx="832832" cy="288319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719DFD3E-1860-49ED-8BA7-2B37350D9199}"/>
              </a:ext>
            </a:extLst>
          </p:cNvPr>
          <p:cNvCxnSpPr/>
          <p:nvPr/>
        </p:nvCxnSpPr>
        <p:spPr>
          <a:xfrm>
            <a:off x="3058732" y="4681470"/>
            <a:ext cx="193183" cy="110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DC6949-8B77-49CC-A0B5-FFC8E264C808}"/>
              </a:ext>
            </a:extLst>
          </p:cNvPr>
          <p:cNvSpPr txBox="1"/>
          <p:nvPr/>
        </p:nvSpPr>
        <p:spPr>
          <a:xfrm>
            <a:off x="1931832" y="5679583"/>
            <a:ext cx="2762518" cy="369332"/>
          </a:xfrm>
          <a:prstGeom prst="rect">
            <a:avLst/>
          </a:prstGeom>
          <a:noFill/>
        </p:spPr>
        <p:txBody>
          <a:bodyPr wrap="square" rtlCol="0">
            <a:spAutoFit/>
          </a:bodyPr>
          <a:lstStyle/>
          <a:p>
            <a:r>
              <a:rPr lang="tr-TR" dirty="0" err="1"/>
              <a:t>Flux</a:t>
            </a:r>
            <a:r>
              <a:rPr lang="tr-TR" dirty="0"/>
              <a:t> </a:t>
            </a:r>
            <a:r>
              <a:rPr lang="tr-TR" dirty="0" err="1"/>
              <a:t>distortion</a:t>
            </a:r>
            <a:r>
              <a:rPr lang="tr-TR" dirty="0"/>
              <a:t> </a:t>
            </a:r>
            <a:r>
              <a:rPr lang="tr-TR" dirty="0" err="1"/>
              <a:t>region</a:t>
            </a:r>
            <a:endParaRPr lang="en-US" dirty="0"/>
          </a:p>
        </p:txBody>
      </p:sp>
    </p:spTree>
    <p:extLst>
      <p:ext uri="{BB962C8B-B14F-4D97-AF65-F5344CB8AC3E}">
        <p14:creationId xmlns:p14="http://schemas.microsoft.com/office/powerpoint/2010/main" val="2288818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B9EE26-E22F-49E9-B07F-4ABEA14C315E}"/>
              </a:ext>
            </a:extLst>
          </p:cNvPr>
          <p:cNvPicPr>
            <a:picLocks noGrp="1" noChangeAspect="1"/>
          </p:cNvPicPr>
          <p:nvPr>
            <p:ph idx="1"/>
          </p:nvPr>
        </p:nvPicPr>
        <p:blipFill>
          <a:blip r:embed="rId2"/>
          <a:stretch>
            <a:fillRect/>
          </a:stretch>
        </p:blipFill>
        <p:spPr>
          <a:xfrm>
            <a:off x="3773509" y="2522052"/>
            <a:ext cx="7235459" cy="4047715"/>
          </a:xfrm>
          <a:prstGeom prst="rect">
            <a:avLst/>
          </a:prstGeom>
        </p:spPr>
      </p:pic>
      <p:pic>
        <p:nvPicPr>
          <p:cNvPr id="5" name="Picture 4">
            <a:extLst>
              <a:ext uri="{FF2B5EF4-FFF2-40B4-BE49-F238E27FC236}">
                <a16:creationId xmlns:a16="http://schemas.microsoft.com/office/drawing/2014/main" id="{9BBDAD56-8E97-46FC-AB14-9D00431F5841}"/>
              </a:ext>
            </a:extLst>
          </p:cNvPr>
          <p:cNvPicPr>
            <a:picLocks noChangeAspect="1"/>
          </p:cNvPicPr>
          <p:nvPr/>
        </p:nvPicPr>
        <p:blipFill>
          <a:blip r:embed="rId3"/>
          <a:stretch>
            <a:fillRect/>
          </a:stretch>
        </p:blipFill>
        <p:spPr>
          <a:xfrm>
            <a:off x="148107" y="179293"/>
            <a:ext cx="4187780" cy="2342759"/>
          </a:xfrm>
          <a:prstGeom prst="rect">
            <a:avLst/>
          </a:prstGeom>
        </p:spPr>
      </p:pic>
      <p:cxnSp>
        <p:nvCxnSpPr>
          <p:cNvPr id="7" name="Straight Arrow Connector 6">
            <a:extLst>
              <a:ext uri="{FF2B5EF4-FFF2-40B4-BE49-F238E27FC236}">
                <a16:creationId xmlns:a16="http://schemas.microsoft.com/office/drawing/2014/main" id="{C6EB19AE-8C4E-4134-94A0-4644BB6A0F2D}"/>
              </a:ext>
            </a:extLst>
          </p:cNvPr>
          <p:cNvCxnSpPr/>
          <p:nvPr/>
        </p:nvCxnSpPr>
        <p:spPr>
          <a:xfrm flipV="1">
            <a:off x="3271234" y="804930"/>
            <a:ext cx="1064653" cy="20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BDEFC1A-69F7-41B5-9E49-411242F9AB8E}"/>
              </a:ext>
            </a:extLst>
          </p:cNvPr>
          <p:cNvCxnSpPr/>
          <p:nvPr/>
        </p:nvCxnSpPr>
        <p:spPr>
          <a:xfrm>
            <a:off x="2839792" y="1397358"/>
            <a:ext cx="1629177" cy="37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40E1044-8B43-4605-B96A-2C565160A0F8}"/>
              </a:ext>
            </a:extLst>
          </p:cNvPr>
          <p:cNvSpPr txBox="1"/>
          <p:nvPr/>
        </p:nvSpPr>
        <p:spPr>
          <a:xfrm>
            <a:off x="4468969" y="643944"/>
            <a:ext cx="1925392" cy="369332"/>
          </a:xfrm>
          <a:prstGeom prst="rect">
            <a:avLst/>
          </a:prstGeom>
          <a:noFill/>
        </p:spPr>
        <p:txBody>
          <a:bodyPr wrap="square" rtlCol="0">
            <a:spAutoFit/>
          </a:bodyPr>
          <a:lstStyle/>
          <a:p>
            <a:r>
              <a:rPr lang="tr-TR" dirty="0" err="1"/>
              <a:t>Winding</a:t>
            </a:r>
            <a:r>
              <a:rPr lang="tr-TR" dirty="0"/>
              <a:t>(</a:t>
            </a:r>
            <a:r>
              <a:rPr lang="tr-TR" dirty="0" err="1"/>
              <a:t>Red</a:t>
            </a:r>
            <a:r>
              <a:rPr lang="tr-TR" dirty="0"/>
              <a:t>)</a:t>
            </a:r>
            <a:endParaRPr lang="en-US" dirty="0"/>
          </a:p>
        </p:txBody>
      </p:sp>
      <p:sp>
        <p:nvSpPr>
          <p:cNvPr id="11" name="TextBox 10">
            <a:extLst>
              <a:ext uri="{FF2B5EF4-FFF2-40B4-BE49-F238E27FC236}">
                <a16:creationId xmlns:a16="http://schemas.microsoft.com/office/drawing/2014/main" id="{0C7B3172-3789-49D1-B42B-F0CB0EE14969}"/>
              </a:ext>
            </a:extLst>
          </p:cNvPr>
          <p:cNvSpPr txBox="1"/>
          <p:nvPr/>
        </p:nvSpPr>
        <p:spPr>
          <a:xfrm>
            <a:off x="4533363" y="1635617"/>
            <a:ext cx="1925392" cy="369332"/>
          </a:xfrm>
          <a:prstGeom prst="rect">
            <a:avLst/>
          </a:prstGeom>
          <a:noFill/>
        </p:spPr>
        <p:txBody>
          <a:bodyPr wrap="square" rtlCol="0">
            <a:spAutoFit/>
          </a:bodyPr>
          <a:lstStyle/>
          <a:p>
            <a:r>
              <a:rPr lang="tr-TR" dirty="0" err="1"/>
              <a:t>Ferrite</a:t>
            </a:r>
            <a:r>
              <a:rPr lang="tr-TR" dirty="0"/>
              <a:t>(</a:t>
            </a:r>
            <a:r>
              <a:rPr lang="tr-TR" dirty="0" err="1"/>
              <a:t>Purple</a:t>
            </a:r>
            <a:r>
              <a:rPr lang="tr-TR" dirty="0"/>
              <a:t>)</a:t>
            </a:r>
            <a:endParaRPr lang="en-US" dirty="0"/>
          </a:p>
        </p:txBody>
      </p:sp>
      <p:cxnSp>
        <p:nvCxnSpPr>
          <p:cNvPr id="13" name="Straight Arrow Connector 12">
            <a:extLst>
              <a:ext uri="{FF2B5EF4-FFF2-40B4-BE49-F238E27FC236}">
                <a16:creationId xmlns:a16="http://schemas.microsoft.com/office/drawing/2014/main" id="{74C8CDF6-4994-4FAF-9977-D00E324AFCB3}"/>
              </a:ext>
            </a:extLst>
          </p:cNvPr>
          <p:cNvCxnSpPr/>
          <p:nvPr/>
        </p:nvCxnSpPr>
        <p:spPr>
          <a:xfrm flipV="1">
            <a:off x="7997780" y="2607972"/>
            <a:ext cx="1223493" cy="155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3EFA6C-BA42-4450-9984-24078923DCB5}"/>
              </a:ext>
            </a:extLst>
          </p:cNvPr>
          <p:cNvSpPr txBox="1"/>
          <p:nvPr/>
        </p:nvSpPr>
        <p:spPr>
          <a:xfrm>
            <a:off x="8957256" y="2109760"/>
            <a:ext cx="1796603" cy="369332"/>
          </a:xfrm>
          <a:prstGeom prst="rect">
            <a:avLst/>
          </a:prstGeom>
          <a:noFill/>
        </p:spPr>
        <p:txBody>
          <a:bodyPr wrap="square" rtlCol="0">
            <a:spAutoFit/>
          </a:bodyPr>
          <a:lstStyle/>
          <a:p>
            <a:r>
              <a:rPr lang="tr-TR" dirty="0" err="1"/>
              <a:t>Sideview</a:t>
            </a:r>
            <a:endParaRPr lang="en-US" dirty="0"/>
          </a:p>
        </p:txBody>
      </p:sp>
    </p:spTree>
    <p:extLst>
      <p:ext uri="{BB962C8B-B14F-4D97-AF65-F5344CB8AC3E}">
        <p14:creationId xmlns:p14="http://schemas.microsoft.com/office/powerpoint/2010/main" val="257759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F9169B-74A7-4D40-969A-C8FBD9AF8401}"/>
              </a:ext>
            </a:extLst>
          </p:cNvPr>
          <p:cNvPicPr>
            <a:picLocks noChangeAspect="1"/>
          </p:cNvPicPr>
          <p:nvPr/>
        </p:nvPicPr>
        <p:blipFill>
          <a:blip r:embed="rId2"/>
          <a:stretch>
            <a:fillRect/>
          </a:stretch>
        </p:blipFill>
        <p:spPr>
          <a:xfrm>
            <a:off x="5913460" y="3707322"/>
            <a:ext cx="4331684" cy="2423263"/>
          </a:xfrm>
          <a:prstGeom prst="rect">
            <a:avLst/>
          </a:prstGeom>
        </p:spPr>
      </p:pic>
      <p:pic>
        <p:nvPicPr>
          <p:cNvPr id="4" name="Picture 3">
            <a:extLst>
              <a:ext uri="{FF2B5EF4-FFF2-40B4-BE49-F238E27FC236}">
                <a16:creationId xmlns:a16="http://schemas.microsoft.com/office/drawing/2014/main" id="{2C74B6DF-72F6-4E1A-BAE8-7108BADF7E33}"/>
              </a:ext>
            </a:extLst>
          </p:cNvPr>
          <p:cNvPicPr>
            <a:picLocks noChangeAspect="1"/>
          </p:cNvPicPr>
          <p:nvPr/>
        </p:nvPicPr>
        <p:blipFill>
          <a:blip r:embed="rId3"/>
          <a:stretch>
            <a:fillRect/>
          </a:stretch>
        </p:blipFill>
        <p:spPr>
          <a:xfrm>
            <a:off x="1181994" y="3760630"/>
            <a:ext cx="4331685" cy="2423263"/>
          </a:xfrm>
          <a:prstGeom prst="rect">
            <a:avLst/>
          </a:prstGeom>
        </p:spPr>
      </p:pic>
      <p:sp>
        <p:nvSpPr>
          <p:cNvPr id="2" name="Title 1">
            <a:extLst>
              <a:ext uri="{FF2B5EF4-FFF2-40B4-BE49-F238E27FC236}">
                <a16:creationId xmlns:a16="http://schemas.microsoft.com/office/drawing/2014/main" id="{68E71E50-5035-4461-98E9-529327C2D8BF}"/>
              </a:ext>
            </a:extLst>
          </p:cNvPr>
          <p:cNvSpPr>
            <a:spLocks noGrp="1"/>
          </p:cNvSpPr>
          <p:nvPr>
            <p:ph type="title"/>
          </p:nvPr>
        </p:nvSpPr>
        <p:spPr>
          <a:xfrm>
            <a:off x="4450724" y="342055"/>
            <a:ext cx="4552240" cy="1325563"/>
          </a:xfrm>
        </p:spPr>
        <p:txBody>
          <a:bodyPr/>
          <a:lstStyle/>
          <a:p>
            <a:r>
              <a:rPr lang="tr-TR" dirty="0" err="1">
                <a:latin typeface="Times New Roman" panose="02020603050405020304" pitchFamily="18" charset="0"/>
                <a:cs typeface="Times New Roman" panose="02020603050405020304" pitchFamily="18" charset="0"/>
              </a:rPr>
              <a:t>Proposed</a:t>
            </a:r>
            <a:r>
              <a:rPr lang="tr-TR" dirty="0">
                <a:latin typeface="Times New Roman" panose="02020603050405020304" pitchFamily="18" charset="0"/>
                <a:cs typeface="Times New Roman" panose="02020603050405020304" pitchFamily="18" charset="0"/>
              </a:rPr>
              <a:t> Design</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A8EBAA-36B5-44A4-B59E-78A9C2E03CB6}"/>
              </a:ext>
            </a:extLst>
          </p:cNvPr>
          <p:cNvSpPr>
            <a:spLocks noGrp="1"/>
          </p:cNvSpPr>
          <p:nvPr>
            <p:ph idx="1"/>
          </p:nvPr>
        </p:nvSpPr>
        <p:spPr>
          <a:xfrm>
            <a:off x="838200" y="1825625"/>
            <a:ext cx="8769439" cy="1020606"/>
          </a:xfrm>
        </p:spPr>
        <p:txBody>
          <a:bodyPr>
            <a:normAutofit/>
          </a:bodyPr>
          <a:lstStyle/>
          <a:p>
            <a:r>
              <a:rPr lang="tr-TR" dirty="0">
                <a:latin typeface="Times New Roman" panose="02020603050405020304" pitchFamily="18" charset="0"/>
                <a:cs typeface="Times New Roman" panose="02020603050405020304" pitchFamily="18" charset="0"/>
              </a:rPr>
              <a:t>Problem:  </a:t>
            </a: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distribution</a:t>
            </a:r>
            <a:r>
              <a:rPr lang="tr-TR" dirty="0">
                <a:latin typeface="Times New Roman" panose="02020603050405020304" pitchFamily="18" charset="0"/>
                <a:cs typeface="Times New Roman" panose="02020603050405020304" pitchFamily="18" charset="0"/>
              </a:rPr>
              <a:t> is not </a:t>
            </a:r>
            <a:r>
              <a:rPr lang="tr-TR" dirty="0" err="1">
                <a:latin typeface="Times New Roman" panose="02020603050405020304" pitchFamily="18" charset="0"/>
                <a:cs typeface="Times New Roman" panose="02020603050405020304" pitchFamily="18" charset="0"/>
              </a:rPr>
              <a:t>constant</a:t>
            </a: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Solution : </a:t>
            </a:r>
            <a:r>
              <a:rPr lang="tr-TR" dirty="0" err="1">
                <a:latin typeface="Times New Roman" panose="02020603050405020304" pitchFamily="18" charset="0"/>
                <a:cs typeface="Times New Roman" panose="02020603050405020304" pitchFamily="18" charset="0"/>
              </a:rPr>
              <a:t>Bended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endwindings</a:t>
            </a:r>
            <a:r>
              <a:rPr lang="tr-TR" dirty="0">
                <a:latin typeface="Times New Roman" panose="02020603050405020304" pitchFamily="18" charset="0"/>
                <a:cs typeface="Times New Roman" panose="02020603050405020304" pitchFamily="18" charset="0"/>
              </a:rPr>
              <a:t> of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a:t>
            </a:r>
            <a:endParaRPr lang="en-GB"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F3C02B8-AD45-4F71-9828-9F99E61AF650}"/>
              </a:ext>
            </a:extLst>
          </p:cNvPr>
          <p:cNvGraphicFramePr>
            <a:graphicFrameLocks noGrp="1"/>
          </p:cNvGraphicFramePr>
          <p:nvPr>
            <p:extLst/>
          </p:nvPr>
        </p:nvGraphicFramePr>
        <p:xfrm>
          <a:off x="1272144" y="3553018"/>
          <a:ext cx="9133986" cy="2731872"/>
        </p:xfrm>
        <a:graphic>
          <a:graphicData uri="http://schemas.openxmlformats.org/drawingml/2006/table">
            <a:tbl>
              <a:tblPr firstRow="1" bandRow="1">
                <a:tableStyleId>{073A0DAA-6AF3-43AB-8588-CEC1D06C72B9}</a:tableStyleId>
              </a:tblPr>
              <a:tblGrid>
                <a:gridCol w="4566993">
                  <a:extLst>
                    <a:ext uri="{9D8B030D-6E8A-4147-A177-3AD203B41FA5}">
                      <a16:colId xmlns:a16="http://schemas.microsoft.com/office/drawing/2014/main" val="2274165999"/>
                    </a:ext>
                  </a:extLst>
                </a:gridCol>
                <a:gridCol w="4566993">
                  <a:extLst>
                    <a:ext uri="{9D8B030D-6E8A-4147-A177-3AD203B41FA5}">
                      <a16:colId xmlns:a16="http://schemas.microsoft.com/office/drawing/2014/main" val="539233907"/>
                    </a:ext>
                  </a:extLst>
                </a:gridCol>
              </a:tblGrid>
              <a:tr h="2731872">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7139681"/>
                  </a:ext>
                </a:extLst>
              </a:tr>
            </a:tbl>
          </a:graphicData>
        </a:graphic>
      </p:graphicFrame>
    </p:spTree>
    <p:extLst>
      <p:ext uri="{BB962C8B-B14F-4D97-AF65-F5344CB8AC3E}">
        <p14:creationId xmlns:p14="http://schemas.microsoft.com/office/powerpoint/2010/main" val="586696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E181AAE0-22F3-4AEC-B204-0B3793F65CA9}"/>
              </a:ext>
            </a:extLst>
          </p:cNvPr>
          <p:cNvPicPr>
            <a:picLocks noChangeAspect="1"/>
          </p:cNvPicPr>
          <p:nvPr/>
        </p:nvPicPr>
        <p:blipFill>
          <a:blip r:embed="rId2"/>
          <a:stretch>
            <a:fillRect/>
          </a:stretch>
        </p:blipFill>
        <p:spPr>
          <a:xfrm>
            <a:off x="8257931" y="4673773"/>
            <a:ext cx="2779779" cy="1555085"/>
          </a:xfrm>
          <a:prstGeom prst="rect">
            <a:avLst/>
          </a:prstGeom>
        </p:spPr>
      </p:pic>
      <p:sp>
        <p:nvSpPr>
          <p:cNvPr id="2" name="Title 1">
            <a:extLst>
              <a:ext uri="{FF2B5EF4-FFF2-40B4-BE49-F238E27FC236}">
                <a16:creationId xmlns:a16="http://schemas.microsoft.com/office/drawing/2014/main" id="{E31BC8B0-AFCA-44DC-A259-58D18CF04C1B}"/>
              </a:ext>
            </a:extLst>
          </p:cNvPr>
          <p:cNvSpPr>
            <a:spLocks noGrp="1"/>
          </p:cNvSpPr>
          <p:nvPr>
            <p:ph type="title"/>
          </p:nvPr>
        </p:nvSpPr>
        <p:spPr/>
        <p:txBody>
          <a:bodyPr/>
          <a:lstStyle/>
          <a:p>
            <a:pPr algn="ctr"/>
            <a:r>
              <a:rPr lang="tr-TR" dirty="0" err="1">
                <a:latin typeface="Times New Roman" panose="02020603050405020304" pitchFamily="18" charset="0"/>
                <a:cs typeface="Times New Roman" panose="02020603050405020304" pitchFamily="18" charset="0"/>
              </a:rPr>
              <a:t>Pros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Cons</a:t>
            </a:r>
            <a:endParaRPr lang="en-GB"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30BAED-3ED6-47E5-8125-3C22F5CB9EB8}"/>
              </a:ext>
            </a:extLst>
          </p:cNvPr>
          <p:cNvSpPr txBox="1"/>
          <p:nvPr/>
        </p:nvSpPr>
        <p:spPr>
          <a:xfrm>
            <a:off x="1114023" y="1745088"/>
            <a:ext cx="4024647" cy="923330"/>
          </a:xfrm>
          <a:prstGeom prst="rect">
            <a:avLst/>
          </a:prstGeom>
          <a:noFill/>
        </p:spPr>
        <p:txBody>
          <a:bodyPr wrap="square" rtlCol="0">
            <a:spAutoFit/>
          </a:bodyPr>
          <a:lstStyle/>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change</a:t>
            </a:r>
            <a:r>
              <a:rPr lang="tr-TR" dirty="0">
                <a:latin typeface="Times New Roman" panose="02020603050405020304" pitchFamily="18" charset="0"/>
                <a:cs typeface="Times New Roman" panose="02020603050405020304" pitchFamily="18" charset="0"/>
              </a:rPr>
              <a:t> is 10 </a:t>
            </a:r>
            <a:r>
              <a:rPr lang="tr-TR" dirty="0" err="1">
                <a:latin typeface="Times New Roman" panose="02020603050405020304" pitchFamily="18" charset="0"/>
                <a:cs typeface="Times New Roman" panose="02020603050405020304" pitchFamily="18" charset="0"/>
              </a:rPr>
              <a:t>percent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fully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aligned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transition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primaries</a:t>
            </a:r>
            <a:r>
              <a:rPr lang="tr-TR"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043181-EFAA-4DAD-A0AE-4DE6CA4F260A}"/>
              </a:ext>
            </a:extLst>
          </p:cNvPr>
          <p:cNvSpPr txBox="1"/>
          <p:nvPr/>
        </p:nvSpPr>
        <p:spPr>
          <a:xfrm>
            <a:off x="6922870" y="1601032"/>
            <a:ext cx="4651419" cy="923330"/>
          </a:xfrm>
          <a:prstGeom prst="rect">
            <a:avLst/>
          </a:prstGeom>
          <a:noFill/>
        </p:spPr>
        <p:txBody>
          <a:bodyPr wrap="square" rtlCol="0">
            <a:spAutoFit/>
          </a:bodyPr>
          <a:lstStyle/>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is </a:t>
            </a:r>
            <a:r>
              <a:rPr lang="tr-TR" dirty="0" err="1">
                <a:latin typeface="Times New Roman" panose="02020603050405020304" pitchFamily="18" charset="0"/>
                <a:cs typeface="Times New Roman" panose="02020603050405020304" pitchFamily="18" charset="0"/>
              </a:rPr>
              <a:t>bigger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than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expectation</a:t>
            </a:r>
            <a:r>
              <a:rPr lang="tr-TR"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C410CB-16DF-4484-B45C-E1E63228290E}"/>
              </a:ext>
            </a:extLst>
          </p:cNvPr>
          <p:cNvPicPr>
            <a:picLocks noChangeAspect="1"/>
          </p:cNvPicPr>
          <p:nvPr/>
        </p:nvPicPr>
        <p:blipFill>
          <a:blip r:embed="rId3"/>
          <a:stretch>
            <a:fillRect/>
          </a:stretch>
        </p:blipFill>
        <p:spPr>
          <a:xfrm>
            <a:off x="701612" y="3490174"/>
            <a:ext cx="4849468" cy="2712926"/>
          </a:xfrm>
          <a:prstGeom prst="rect">
            <a:avLst/>
          </a:prstGeom>
        </p:spPr>
      </p:pic>
      <p:sp>
        <p:nvSpPr>
          <p:cNvPr id="7" name="Oval 6">
            <a:extLst>
              <a:ext uri="{FF2B5EF4-FFF2-40B4-BE49-F238E27FC236}">
                <a16:creationId xmlns:a16="http://schemas.microsoft.com/office/drawing/2014/main" id="{8ECB4367-D4B0-4612-982D-65424F2CC976}"/>
              </a:ext>
            </a:extLst>
          </p:cNvPr>
          <p:cNvSpPr/>
          <p:nvPr/>
        </p:nvSpPr>
        <p:spPr>
          <a:xfrm>
            <a:off x="1613079" y="3726755"/>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74045D9D-A2BD-4099-BB9C-8F12E8CA282C}"/>
              </a:ext>
            </a:extLst>
          </p:cNvPr>
          <p:cNvSpPr/>
          <p:nvPr/>
        </p:nvSpPr>
        <p:spPr>
          <a:xfrm>
            <a:off x="3603937" y="3730832"/>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Oval 8">
            <a:extLst>
              <a:ext uri="{FF2B5EF4-FFF2-40B4-BE49-F238E27FC236}">
                <a16:creationId xmlns:a16="http://schemas.microsoft.com/office/drawing/2014/main" id="{D8A5819C-AD67-4F05-A4EF-8936F99C4738}"/>
              </a:ext>
            </a:extLst>
          </p:cNvPr>
          <p:cNvSpPr/>
          <p:nvPr/>
        </p:nvSpPr>
        <p:spPr>
          <a:xfrm>
            <a:off x="2700272" y="3345662"/>
            <a:ext cx="832832" cy="288319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5D51A3D0-FBF7-4D14-9851-5F7F09D49AA7}"/>
              </a:ext>
            </a:extLst>
          </p:cNvPr>
          <p:cNvCxnSpPr>
            <a:cxnSpLocks/>
          </p:cNvCxnSpPr>
          <p:nvPr/>
        </p:nvCxnSpPr>
        <p:spPr>
          <a:xfrm>
            <a:off x="4011264" y="4846637"/>
            <a:ext cx="1524789" cy="1415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4F49307-FE24-4181-839D-31FE89AD576C}"/>
              </a:ext>
            </a:extLst>
          </p:cNvPr>
          <p:cNvCxnSpPr>
            <a:cxnSpLocks/>
          </p:cNvCxnSpPr>
          <p:nvPr/>
        </p:nvCxnSpPr>
        <p:spPr>
          <a:xfrm>
            <a:off x="2140040" y="5074621"/>
            <a:ext cx="3185374" cy="1365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A25D25-FF99-4121-BB75-03B5D117FF2C}"/>
              </a:ext>
            </a:extLst>
          </p:cNvPr>
          <p:cNvSpPr txBox="1"/>
          <p:nvPr/>
        </p:nvSpPr>
        <p:spPr>
          <a:xfrm>
            <a:off x="5731098" y="6014434"/>
            <a:ext cx="1691205" cy="369332"/>
          </a:xfrm>
          <a:prstGeom prst="rect">
            <a:avLst/>
          </a:prstGeom>
          <a:noFill/>
        </p:spPr>
        <p:txBody>
          <a:bodyPr wrap="square" rtlCol="0">
            <a:spAutoFit/>
          </a:bodyPr>
          <a:lstStyle/>
          <a:p>
            <a:r>
              <a:rPr lang="tr-TR" dirty="0" err="1"/>
              <a:t>Constant</a:t>
            </a:r>
            <a:r>
              <a:rPr lang="tr-TR" dirty="0"/>
              <a:t> </a:t>
            </a:r>
            <a:r>
              <a:rPr lang="tr-TR" dirty="0" err="1"/>
              <a:t>Flux</a:t>
            </a:r>
            <a:endParaRPr lang="en-US" dirty="0"/>
          </a:p>
        </p:txBody>
      </p:sp>
      <p:cxnSp>
        <p:nvCxnSpPr>
          <p:cNvPr id="17" name="Straight Arrow Connector 16">
            <a:extLst>
              <a:ext uri="{FF2B5EF4-FFF2-40B4-BE49-F238E27FC236}">
                <a16:creationId xmlns:a16="http://schemas.microsoft.com/office/drawing/2014/main" id="{85508F9F-5AD2-45C8-B294-D77C09D5DA65}"/>
              </a:ext>
            </a:extLst>
          </p:cNvPr>
          <p:cNvCxnSpPr>
            <a:cxnSpLocks/>
          </p:cNvCxnSpPr>
          <p:nvPr/>
        </p:nvCxnSpPr>
        <p:spPr>
          <a:xfrm flipV="1">
            <a:off x="3136006" y="3940935"/>
            <a:ext cx="1938270" cy="45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C917A4-652A-4E40-BA82-0F19577AD472}"/>
              </a:ext>
            </a:extLst>
          </p:cNvPr>
          <p:cNvSpPr txBox="1"/>
          <p:nvPr/>
        </p:nvSpPr>
        <p:spPr>
          <a:xfrm>
            <a:off x="5138670" y="3592749"/>
            <a:ext cx="1326525" cy="923330"/>
          </a:xfrm>
          <a:prstGeom prst="rect">
            <a:avLst/>
          </a:prstGeom>
          <a:noFill/>
        </p:spPr>
        <p:txBody>
          <a:bodyPr wrap="square" rtlCol="0">
            <a:spAutoFit/>
          </a:bodyPr>
          <a:lstStyle/>
          <a:p>
            <a:r>
              <a:rPr lang="tr-TR" dirty="0" err="1"/>
              <a:t>Change</a:t>
            </a:r>
            <a:r>
              <a:rPr lang="tr-TR" dirty="0"/>
              <a:t> on </a:t>
            </a:r>
            <a:r>
              <a:rPr lang="tr-TR" dirty="0" err="1"/>
              <a:t>flux</a:t>
            </a:r>
            <a:r>
              <a:rPr lang="tr-TR" dirty="0"/>
              <a:t> is 10 </a:t>
            </a:r>
            <a:r>
              <a:rPr lang="tr-TR" dirty="0" err="1"/>
              <a:t>percent</a:t>
            </a:r>
            <a:endParaRPr lang="en-US" dirty="0"/>
          </a:p>
        </p:txBody>
      </p:sp>
      <p:pic>
        <p:nvPicPr>
          <p:cNvPr id="20" name="Picture 19">
            <a:extLst>
              <a:ext uri="{FF2B5EF4-FFF2-40B4-BE49-F238E27FC236}">
                <a16:creationId xmlns:a16="http://schemas.microsoft.com/office/drawing/2014/main" id="{55B77B07-7CBF-472D-AA14-C530E161FAA9}"/>
              </a:ext>
            </a:extLst>
          </p:cNvPr>
          <p:cNvPicPr>
            <a:picLocks noChangeAspect="1"/>
          </p:cNvPicPr>
          <p:nvPr/>
        </p:nvPicPr>
        <p:blipFill>
          <a:blip r:embed="rId3"/>
          <a:stretch>
            <a:fillRect/>
          </a:stretch>
        </p:blipFill>
        <p:spPr>
          <a:xfrm>
            <a:off x="7591448" y="2352173"/>
            <a:ext cx="3713520" cy="2077445"/>
          </a:xfrm>
          <a:prstGeom prst="rect">
            <a:avLst/>
          </a:prstGeom>
        </p:spPr>
      </p:pic>
      <p:cxnSp>
        <p:nvCxnSpPr>
          <p:cNvPr id="22" name="Straight Arrow Connector 21">
            <a:extLst>
              <a:ext uri="{FF2B5EF4-FFF2-40B4-BE49-F238E27FC236}">
                <a16:creationId xmlns:a16="http://schemas.microsoft.com/office/drawing/2014/main" id="{9C812CC2-A703-425B-BDFB-43FD57D30C3E}"/>
              </a:ext>
            </a:extLst>
          </p:cNvPr>
          <p:cNvCxnSpPr>
            <a:cxnSpLocks/>
          </p:cNvCxnSpPr>
          <p:nvPr/>
        </p:nvCxnSpPr>
        <p:spPr>
          <a:xfrm flipH="1">
            <a:off x="9248582" y="394540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BB4F49-4687-4624-A7A5-B508979C4E22}"/>
              </a:ext>
            </a:extLst>
          </p:cNvPr>
          <p:cNvCxnSpPr>
            <a:cxnSpLocks/>
          </p:cNvCxnSpPr>
          <p:nvPr/>
        </p:nvCxnSpPr>
        <p:spPr>
          <a:xfrm flipH="1">
            <a:off x="9248582" y="4033414"/>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A1E31A-E0B6-4A83-B1FF-A4D349652C4F}"/>
              </a:ext>
            </a:extLst>
          </p:cNvPr>
          <p:cNvCxnSpPr>
            <a:cxnSpLocks/>
          </p:cNvCxnSpPr>
          <p:nvPr/>
        </p:nvCxnSpPr>
        <p:spPr>
          <a:xfrm flipH="1">
            <a:off x="9248581" y="4110687"/>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B822F98-D0B1-49EE-9B27-F1BF018124E1}"/>
              </a:ext>
            </a:extLst>
          </p:cNvPr>
          <p:cNvCxnSpPr>
            <a:cxnSpLocks/>
          </p:cNvCxnSpPr>
          <p:nvPr/>
        </p:nvCxnSpPr>
        <p:spPr>
          <a:xfrm flipH="1">
            <a:off x="9248580" y="387242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A2F100-5421-4B26-957E-90FA2A1DCCCF}"/>
              </a:ext>
            </a:extLst>
          </p:cNvPr>
          <p:cNvCxnSpPr/>
          <p:nvPr/>
        </p:nvCxnSpPr>
        <p:spPr>
          <a:xfrm>
            <a:off x="9448198" y="5496602"/>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794568-AD2A-4CCA-952C-76CA09B2B148}"/>
              </a:ext>
            </a:extLst>
          </p:cNvPr>
          <p:cNvCxnSpPr/>
          <p:nvPr/>
        </p:nvCxnSpPr>
        <p:spPr>
          <a:xfrm>
            <a:off x="9448198" y="558460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7D5F22-4C2A-433A-9CA3-4EE5728F033F}"/>
              </a:ext>
            </a:extLst>
          </p:cNvPr>
          <p:cNvCxnSpPr/>
          <p:nvPr/>
        </p:nvCxnSpPr>
        <p:spPr>
          <a:xfrm>
            <a:off x="9448197" y="5661881"/>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3DA737-5DBA-4A3A-B1B8-EBF5AD1F2F93}"/>
              </a:ext>
            </a:extLst>
          </p:cNvPr>
          <p:cNvCxnSpPr/>
          <p:nvPr/>
        </p:nvCxnSpPr>
        <p:spPr>
          <a:xfrm>
            <a:off x="9448196" y="5423622"/>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047385-3B9E-4AE0-B3FF-94A2869FB2CC}"/>
              </a:ext>
            </a:extLst>
          </p:cNvPr>
          <p:cNvCxnSpPr/>
          <p:nvPr/>
        </p:nvCxnSpPr>
        <p:spPr>
          <a:xfrm>
            <a:off x="9248580" y="272549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4265B1-795D-439A-9383-960299AB19B1}"/>
              </a:ext>
            </a:extLst>
          </p:cNvPr>
          <p:cNvCxnSpPr/>
          <p:nvPr/>
        </p:nvCxnSpPr>
        <p:spPr>
          <a:xfrm>
            <a:off x="9248580" y="2813504"/>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945A84-97BF-4C7C-9619-2FDD0DAACF9D}"/>
              </a:ext>
            </a:extLst>
          </p:cNvPr>
          <p:cNvCxnSpPr/>
          <p:nvPr/>
        </p:nvCxnSpPr>
        <p:spPr>
          <a:xfrm>
            <a:off x="9248579" y="2890777"/>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1C7BD58-DA41-49A3-ACFB-6A76FE491AA0}"/>
              </a:ext>
            </a:extLst>
          </p:cNvPr>
          <p:cNvCxnSpPr/>
          <p:nvPr/>
        </p:nvCxnSpPr>
        <p:spPr>
          <a:xfrm>
            <a:off x="9248578" y="265251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895D419-4D2C-4704-A4E8-B331032B2A1B}"/>
              </a:ext>
            </a:extLst>
          </p:cNvPr>
          <p:cNvCxnSpPr/>
          <p:nvPr/>
        </p:nvCxnSpPr>
        <p:spPr>
          <a:xfrm flipV="1">
            <a:off x="9717110" y="2453425"/>
            <a:ext cx="1706451" cy="27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E6696B3-129A-4B75-A990-CC631448FDE5}"/>
              </a:ext>
            </a:extLst>
          </p:cNvPr>
          <p:cNvCxnSpPr>
            <a:cxnSpLocks/>
          </p:cNvCxnSpPr>
          <p:nvPr/>
        </p:nvCxnSpPr>
        <p:spPr>
          <a:xfrm flipV="1">
            <a:off x="9670313" y="2652518"/>
            <a:ext cx="1753248" cy="1273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957C39A-AABF-4D0B-884B-1E7DDAA0DD59}"/>
              </a:ext>
            </a:extLst>
          </p:cNvPr>
          <p:cNvCxnSpPr>
            <a:cxnSpLocks/>
          </p:cNvCxnSpPr>
          <p:nvPr/>
        </p:nvCxnSpPr>
        <p:spPr>
          <a:xfrm>
            <a:off x="9783937" y="5623246"/>
            <a:ext cx="1150226" cy="39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AB224514-C95D-444B-9C66-1F0E4C2A7527}"/>
              </a:ext>
            </a:extLst>
          </p:cNvPr>
          <p:cNvSpPr txBox="1"/>
          <p:nvPr/>
        </p:nvSpPr>
        <p:spPr>
          <a:xfrm>
            <a:off x="11423561" y="2413394"/>
            <a:ext cx="895082" cy="400110"/>
          </a:xfrm>
          <a:prstGeom prst="rect">
            <a:avLst/>
          </a:prstGeom>
          <a:noFill/>
        </p:spPr>
        <p:txBody>
          <a:bodyPr wrap="square" rtlCol="0">
            <a:spAutoFit/>
          </a:bodyPr>
          <a:lstStyle/>
          <a:p>
            <a:r>
              <a:rPr lang="tr-TR" sz="1000" dirty="0" err="1"/>
              <a:t>Primary</a:t>
            </a:r>
            <a:r>
              <a:rPr lang="tr-TR" sz="1000" dirty="0"/>
              <a:t> </a:t>
            </a:r>
            <a:r>
              <a:rPr lang="tr-TR" sz="1000" dirty="0" err="1"/>
              <a:t>to</a:t>
            </a:r>
            <a:r>
              <a:rPr lang="tr-TR" sz="1000" dirty="0"/>
              <a:t> </a:t>
            </a:r>
            <a:r>
              <a:rPr lang="tr-TR" sz="1000" dirty="0" err="1"/>
              <a:t>primary</a:t>
            </a:r>
            <a:r>
              <a:rPr lang="tr-TR" sz="1000" dirty="0"/>
              <a:t> </a:t>
            </a:r>
            <a:r>
              <a:rPr lang="tr-TR" sz="1000" dirty="0" err="1"/>
              <a:t>flux</a:t>
            </a:r>
            <a:endParaRPr lang="en-US" sz="1000" dirty="0"/>
          </a:p>
        </p:txBody>
      </p:sp>
      <p:sp>
        <p:nvSpPr>
          <p:cNvPr id="45" name="TextBox 44">
            <a:extLst>
              <a:ext uri="{FF2B5EF4-FFF2-40B4-BE49-F238E27FC236}">
                <a16:creationId xmlns:a16="http://schemas.microsoft.com/office/drawing/2014/main" id="{55EBD748-8350-463C-A5C1-1E51182AA512}"/>
              </a:ext>
            </a:extLst>
          </p:cNvPr>
          <p:cNvSpPr txBox="1"/>
          <p:nvPr/>
        </p:nvSpPr>
        <p:spPr>
          <a:xfrm>
            <a:off x="10976020" y="5862367"/>
            <a:ext cx="895082" cy="400110"/>
          </a:xfrm>
          <a:prstGeom prst="rect">
            <a:avLst/>
          </a:prstGeom>
          <a:noFill/>
        </p:spPr>
        <p:txBody>
          <a:bodyPr wrap="square" rtlCol="0">
            <a:spAutoFit/>
          </a:bodyPr>
          <a:lstStyle/>
          <a:p>
            <a:r>
              <a:rPr lang="tr-TR" sz="1000" dirty="0" err="1"/>
              <a:t>Primary</a:t>
            </a:r>
            <a:r>
              <a:rPr lang="tr-TR" sz="1000" dirty="0"/>
              <a:t> </a:t>
            </a:r>
            <a:r>
              <a:rPr lang="tr-TR" sz="1000" dirty="0" err="1"/>
              <a:t>to</a:t>
            </a:r>
            <a:r>
              <a:rPr lang="tr-TR" sz="1000" dirty="0"/>
              <a:t> </a:t>
            </a:r>
            <a:r>
              <a:rPr lang="tr-TR" sz="1000" dirty="0" err="1"/>
              <a:t>primary</a:t>
            </a:r>
            <a:r>
              <a:rPr lang="tr-TR" sz="1000" dirty="0"/>
              <a:t> </a:t>
            </a:r>
            <a:r>
              <a:rPr lang="tr-TR" sz="1000" dirty="0" err="1"/>
              <a:t>flux</a:t>
            </a:r>
            <a:endParaRPr lang="en-US" sz="1000" dirty="0"/>
          </a:p>
        </p:txBody>
      </p:sp>
    </p:spTree>
    <p:extLst>
      <p:ext uri="{BB962C8B-B14F-4D97-AF65-F5344CB8AC3E}">
        <p14:creationId xmlns:p14="http://schemas.microsoft.com/office/powerpoint/2010/main" val="3967428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2885-4116-40D3-877C-8D85C8F0E59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How can </a:t>
            </a:r>
            <a:r>
              <a:rPr lang="tr-TR" dirty="0" err="1">
                <a:latin typeface="Times New Roman" panose="02020603050405020304" pitchFamily="18" charset="0"/>
                <a:cs typeface="Times New Roman" panose="02020603050405020304" pitchFamily="18" charset="0"/>
              </a:rPr>
              <a:t>we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decrease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mutual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indcutance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r>
              <a:rPr lang="tr-TR"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6878B3-F0DB-4BE9-8022-CAA5755E2C17}"/>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Solution: </a:t>
            </a:r>
            <a:r>
              <a:rPr lang="tr-TR" dirty="0" err="1">
                <a:latin typeface="Times New Roman" panose="02020603050405020304" pitchFamily="18" charset="0"/>
                <a:cs typeface="Times New Roman" panose="02020603050405020304" pitchFamily="18" charset="0"/>
              </a:rPr>
              <a:t>Middle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Ferrite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decouple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endParaRPr lang="tr-TR"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CE7D1D7-F743-4373-8FA9-2A291A73CC0E}"/>
              </a:ext>
            </a:extLst>
          </p:cNvPr>
          <p:cNvGraphicFramePr>
            <a:graphicFrameLocks noGrp="1"/>
          </p:cNvGraphicFramePr>
          <p:nvPr>
            <p:extLst/>
          </p:nvPr>
        </p:nvGraphicFramePr>
        <p:xfrm>
          <a:off x="1549043" y="3058159"/>
          <a:ext cx="8128000" cy="311880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1594580"/>
                    </a:ext>
                  </a:extLst>
                </a:gridCol>
                <a:gridCol w="4064000">
                  <a:extLst>
                    <a:ext uri="{9D8B030D-6E8A-4147-A177-3AD203B41FA5}">
                      <a16:colId xmlns:a16="http://schemas.microsoft.com/office/drawing/2014/main" val="2272204459"/>
                    </a:ext>
                  </a:extLst>
                </a:gridCol>
              </a:tblGrid>
              <a:tr h="311880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8293403"/>
                  </a:ext>
                </a:extLst>
              </a:tr>
            </a:tbl>
          </a:graphicData>
        </a:graphic>
      </p:graphicFrame>
      <p:pic>
        <p:nvPicPr>
          <p:cNvPr id="5" name="Picture 4">
            <a:extLst>
              <a:ext uri="{FF2B5EF4-FFF2-40B4-BE49-F238E27FC236}">
                <a16:creationId xmlns:a16="http://schemas.microsoft.com/office/drawing/2014/main" id="{2B649B7E-B6A1-490E-B773-B8818B15F4EE}"/>
              </a:ext>
            </a:extLst>
          </p:cNvPr>
          <p:cNvPicPr>
            <a:picLocks noChangeAspect="1"/>
          </p:cNvPicPr>
          <p:nvPr/>
        </p:nvPicPr>
        <p:blipFill>
          <a:blip r:embed="rId2"/>
          <a:stretch>
            <a:fillRect/>
          </a:stretch>
        </p:blipFill>
        <p:spPr>
          <a:xfrm>
            <a:off x="5709087" y="3277673"/>
            <a:ext cx="3844594" cy="2150772"/>
          </a:xfrm>
          <a:prstGeom prst="rect">
            <a:avLst/>
          </a:prstGeom>
        </p:spPr>
      </p:pic>
      <p:pic>
        <p:nvPicPr>
          <p:cNvPr id="6" name="Picture 5">
            <a:extLst>
              <a:ext uri="{FF2B5EF4-FFF2-40B4-BE49-F238E27FC236}">
                <a16:creationId xmlns:a16="http://schemas.microsoft.com/office/drawing/2014/main" id="{CD06A385-E5EF-440B-9BD9-F8ED0C45DA12}"/>
              </a:ext>
            </a:extLst>
          </p:cNvPr>
          <p:cNvPicPr>
            <a:picLocks noChangeAspect="1"/>
          </p:cNvPicPr>
          <p:nvPr/>
        </p:nvPicPr>
        <p:blipFill>
          <a:blip r:embed="rId3"/>
          <a:stretch>
            <a:fillRect/>
          </a:stretch>
        </p:blipFill>
        <p:spPr>
          <a:xfrm>
            <a:off x="1549043" y="3277673"/>
            <a:ext cx="3892404" cy="2177518"/>
          </a:xfrm>
          <a:prstGeom prst="rect">
            <a:avLst/>
          </a:prstGeom>
        </p:spPr>
      </p:pic>
      <p:cxnSp>
        <p:nvCxnSpPr>
          <p:cNvPr id="8" name="Straight Arrow Connector 7">
            <a:extLst>
              <a:ext uri="{FF2B5EF4-FFF2-40B4-BE49-F238E27FC236}">
                <a16:creationId xmlns:a16="http://schemas.microsoft.com/office/drawing/2014/main" id="{FF3908AB-9F0E-49ED-A67F-DEC6E3FD299E}"/>
              </a:ext>
            </a:extLst>
          </p:cNvPr>
          <p:cNvCxnSpPr/>
          <p:nvPr/>
        </p:nvCxnSpPr>
        <p:spPr>
          <a:xfrm>
            <a:off x="7798158" y="4797380"/>
            <a:ext cx="2228045" cy="115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6988416-F3AE-497C-8B5C-7472648C1A7F}"/>
              </a:ext>
            </a:extLst>
          </p:cNvPr>
          <p:cNvPicPr>
            <a:picLocks noChangeAspect="1"/>
          </p:cNvPicPr>
          <p:nvPr/>
        </p:nvPicPr>
        <p:blipFill>
          <a:blip r:embed="rId4"/>
          <a:stretch>
            <a:fillRect/>
          </a:stretch>
        </p:blipFill>
        <p:spPr>
          <a:xfrm flipH="1">
            <a:off x="10167705" y="5376929"/>
            <a:ext cx="1790158" cy="1404649"/>
          </a:xfrm>
          <a:prstGeom prst="rect">
            <a:avLst/>
          </a:prstGeom>
        </p:spPr>
      </p:pic>
      <p:cxnSp>
        <p:nvCxnSpPr>
          <p:cNvPr id="11" name="Straight Arrow Connector 10">
            <a:extLst>
              <a:ext uri="{FF2B5EF4-FFF2-40B4-BE49-F238E27FC236}">
                <a16:creationId xmlns:a16="http://schemas.microsoft.com/office/drawing/2014/main" id="{38A5DAE9-C337-42B5-8A9F-4DCE20637F9A}"/>
              </a:ext>
            </a:extLst>
          </p:cNvPr>
          <p:cNvCxnSpPr/>
          <p:nvPr/>
        </p:nvCxnSpPr>
        <p:spPr>
          <a:xfrm flipV="1">
            <a:off x="11062784" y="4353059"/>
            <a:ext cx="0" cy="146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51ED5F-35BD-4015-A04C-A417DA073D3C}"/>
              </a:ext>
            </a:extLst>
          </p:cNvPr>
          <p:cNvSpPr txBox="1"/>
          <p:nvPr/>
        </p:nvSpPr>
        <p:spPr>
          <a:xfrm>
            <a:off x="10421699" y="2690336"/>
            <a:ext cx="1536164" cy="1477328"/>
          </a:xfrm>
          <a:prstGeom prst="rect">
            <a:avLst/>
          </a:prstGeom>
          <a:noFill/>
        </p:spPr>
        <p:txBody>
          <a:bodyPr wrap="square" rtlCol="0">
            <a:spAutoFit/>
          </a:bodyPr>
          <a:lstStyle/>
          <a:p>
            <a:r>
              <a:rPr lang="tr-TR" dirty="0" err="1"/>
              <a:t>Middle</a:t>
            </a:r>
            <a:r>
              <a:rPr lang="tr-TR" dirty="0"/>
              <a:t> </a:t>
            </a:r>
            <a:r>
              <a:rPr lang="tr-TR" dirty="0" err="1"/>
              <a:t>core</a:t>
            </a:r>
            <a:r>
              <a:rPr lang="tr-TR" dirty="0"/>
              <a:t> </a:t>
            </a:r>
            <a:r>
              <a:rPr lang="tr-TR" dirty="0" err="1"/>
              <a:t>ferrite</a:t>
            </a:r>
            <a:endParaRPr lang="tr-TR" dirty="0"/>
          </a:p>
          <a:p>
            <a:r>
              <a:rPr lang="tr-TR" dirty="0"/>
              <a:t>(</a:t>
            </a:r>
            <a:r>
              <a:rPr lang="tr-TR" dirty="0" err="1"/>
              <a:t>Decoupled</a:t>
            </a:r>
            <a:endParaRPr lang="tr-TR" dirty="0"/>
          </a:p>
          <a:p>
            <a:r>
              <a:rPr lang="tr-TR" dirty="0" err="1"/>
              <a:t>primary</a:t>
            </a:r>
            <a:r>
              <a:rPr lang="tr-TR" dirty="0"/>
              <a:t> </a:t>
            </a:r>
            <a:r>
              <a:rPr lang="tr-TR" dirty="0" err="1"/>
              <a:t>windings</a:t>
            </a:r>
            <a:r>
              <a:rPr lang="tr-TR" dirty="0"/>
              <a:t>)</a:t>
            </a:r>
            <a:endParaRPr lang="en-US" dirty="0"/>
          </a:p>
        </p:txBody>
      </p:sp>
    </p:spTree>
    <p:extLst>
      <p:ext uri="{BB962C8B-B14F-4D97-AF65-F5344CB8AC3E}">
        <p14:creationId xmlns:p14="http://schemas.microsoft.com/office/powerpoint/2010/main" val="352948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F80155-CB42-44E2-9174-E887FA834B61}"/>
              </a:ext>
            </a:extLst>
          </p:cNvPr>
          <p:cNvSpPr txBox="1"/>
          <p:nvPr/>
        </p:nvSpPr>
        <p:spPr>
          <a:xfrm>
            <a:off x="7610475" y="304800"/>
            <a:ext cx="4200525" cy="2585323"/>
          </a:xfrm>
          <a:prstGeom prst="rect">
            <a:avLst/>
          </a:prstGeom>
          <a:noFill/>
        </p:spPr>
        <p:txBody>
          <a:bodyPr wrap="square" rtlCol="0">
            <a:spAutoFit/>
          </a:bodyPr>
          <a:lstStyle/>
          <a:p>
            <a:r>
              <a:rPr lang="en-US" dirty="0"/>
              <a:t>For this aligned and ideal case, we consider only primary to secondary mutual inductances and self inductances.</a:t>
            </a:r>
          </a:p>
          <a:p>
            <a:endParaRPr lang="en-US" dirty="0"/>
          </a:p>
          <a:p>
            <a:r>
              <a:rPr lang="en-US" dirty="0"/>
              <a:t>the analytical model of the design for this case is written </a:t>
            </a:r>
            <a:r>
              <a:rPr lang="tr-TR" dirty="0"/>
              <a:t>in </a:t>
            </a:r>
            <a:r>
              <a:rPr lang="tr-TR" dirty="0" err="1"/>
              <a:t>the</a:t>
            </a:r>
            <a:r>
              <a:rPr lang="tr-TR" dirty="0"/>
              <a:t> </a:t>
            </a:r>
            <a:r>
              <a:rPr lang="en-US" dirty="0" err="1"/>
              <a:t>lef</a:t>
            </a:r>
            <a:r>
              <a:rPr lang="tr-TR" dirty="0"/>
              <a:t>t</a:t>
            </a:r>
            <a:r>
              <a:rPr lang="en-US" dirty="0"/>
              <a:t> </a:t>
            </a:r>
            <a:r>
              <a:rPr lang="tr-TR" dirty="0"/>
              <a:t>‘</a:t>
            </a:r>
            <a:r>
              <a:rPr lang="en-US" dirty="0" err="1"/>
              <a:t>matlab</a:t>
            </a:r>
            <a:r>
              <a:rPr lang="en-US" dirty="0"/>
              <a:t> code</a:t>
            </a:r>
            <a:r>
              <a:rPr lang="tr-TR" dirty="0"/>
              <a:t>’</a:t>
            </a:r>
            <a:r>
              <a:rPr lang="en-US" dirty="0"/>
              <a:t>. </a:t>
            </a:r>
          </a:p>
          <a:p>
            <a:r>
              <a:rPr lang="en-US" dirty="0"/>
              <a:t>The code gives the capacitance value, self inductances and primary to secondary mutual inductances.</a:t>
            </a:r>
          </a:p>
        </p:txBody>
      </p:sp>
      <p:sp>
        <p:nvSpPr>
          <p:cNvPr id="8" name="TextBox 7">
            <a:extLst>
              <a:ext uri="{FF2B5EF4-FFF2-40B4-BE49-F238E27FC236}">
                <a16:creationId xmlns:a16="http://schemas.microsoft.com/office/drawing/2014/main" id="{DC6678FD-CCAD-4C0C-97D4-92743AFFECE8}"/>
              </a:ext>
            </a:extLst>
          </p:cNvPr>
          <p:cNvSpPr txBox="1"/>
          <p:nvPr/>
        </p:nvSpPr>
        <p:spPr>
          <a:xfrm>
            <a:off x="409575" y="0"/>
            <a:ext cx="6553200" cy="6093976"/>
          </a:xfrm>
          <a:prstGeom prst="rect">
            <a:avLst/>
          </a:prstGeom>
          <a:noFill/>
        </p:spPr>
        <p:txBody>
          <a:bodyPr wrap="square" rtlCol="0">
            <a:spAutoFit/>
          </a:bodyPr>
          <a:lstStyle/>
          <a:p>
            <a:r>
              <a:rPr lang="en-US" sz="1500" dirty="0">
                <a:solidFill>
                  <a:srgbClr val="228B22"/>
                </a:solidFill>
                <a:latin typeface="Courier New" panose="02070309020205020404" pitchFamily="49" charset="0"/>
              </a:rPr>
              <a:t>%% FILL INFORMATION BELOW</a:t>
            </a:r>
          </a:p>
          <a:p>
            <a:r>
              <a:rPr lang="en-US" sz="1500" dirty="0">
                <a:solidFill>
                  <a:srgbClr val="000000"/>
                </a:solidFill>
                <a:latin typeface="Courier New" panose="02070309020205020404" pitchFamily="49" charset="0"/>
              </a:rPr>
              <a:t>Vin=90; </a:t>
            </a:r>
            <a:r>
              <a:rPr lang="en-US" sz="1500" dirty="0">
                <a:solidFill>
                  <a:srgbClr val="228B22"/>
                </a:solidFill>
                <a:latin typeface="Courier New" panose="02070309020205020404" pitchFamily="49" charset="0"/>
              </a:rPr>
              <a:t>%V  (rms)</a:t>
            </a:r>
          </a:p>
          <a:p>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=100; </a:t>
            </a:r>
            <a:r>
              <a:rPr lang="en-US" sz="1500" dirty="0">
                <a:solidFill>
                  <a:srgbClr val="228B22"/>
                </a:solidFill>
                <a:latin typeface="Courier New" panose="02070309020205020404" pitchFamily="49" charset="0"/>
              </a:rPr>
              <a:t>%V (rms)</a:t>
            </a:r>
          </a:p>
          <a:p>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=500; </a:t>
            </a:r>
            <a:r>
              <a:rPr lang="en-US" sz="1500" dirty="0">
                <a:solidFill>
                  <a:srgbClr val="228B22"/>
                </a:solidFill>
                <a:latin typeface="Courier New" panose="02070309020205020404" pitchFamily="49" charset="0"/>
              </a:rPr>
              <a:t>%W   </a:t>
            </a:r>
          </a:p>
          <a:p>
            <a:r>
              <a:rPr lang="en-US" sz="1500" dirty="0">
                <a:solidFill>
                  <a:srgbClr val="000000"/>
                </a:solidFill>
                <a:latin typeface="Courier New" panose="02070309020205020404" pitchFamily="49" charset="0"/>
              </a:rPr>
              <a:t>Qs=4; </a:t>
            </a:r>
            <a:r>
              <a:rPr lang="en-US" sz="1500" dirty="0">
                <a:solidFill>
                  <a:srgbClr val="228B22"/>
                </a:solidFill>
                <a:latin typeface="Courier New" panose="02070309020205020404" pitchFamily="49" charset="0"/>
              </a:rPr>
              <a:t>% unitless</a:t>
            </a:r>
          </a:p>
          <a:p>
            <a:r>
              <a:rPr lang="en-US" sz="1500" dirty="0">
                <a:solidFill>
                  <a:srgbClr val="000000"/>
                </a:solidFill>
                <a:latin typeface="Courier New" panose="02070309020205020404" pitchFamily="49" charset="0"/>
              </a:rPr>
              <a:t>f=150e3; </a:t>
            </a:r>
            <a:r>
              <a:rPr lang="en-US" sz="1500" dirty="0">
                <a:solidFill>
                  <a:srgbClr val="228B22"/>
                </a:solidFill>
                <a:latin typeface="Courier New" panose="02070309020205020404" pitchFamily="49" charset="0"/>
              </a:rPr>
              <a:t>%Hz</a:t>
            </a:r>
          </a:p>
          <a:p>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=2*pi*f; </a:t>
            </a:r>
            <a:r>
              <a:rPr lang="en-US" sz="1500" dirty="0">
                <a:solidFill>
                  <a:srgbClr val="228B22"/>
                </a:solidFill>
                <a:latin typeface="Courier New" panose="02070309020205020404" pitchFamily="49" charset="0"/>
              </a:rPr>
              <a:t>%rad/sec</a:t>
            </a:r>
          </a:p>
          <a:p>
            <a:r>
              <a:rPr lang="en-US" sz="1500" dirty="0">
                <a:solidFill>
                  <a:srgbClr val="000000"/>
                </a:solidFill>
                <a:latin typeface="Courier New" panose="02070309020205020404" pitchFamily="49" charset="0"/>
              </a:rPr>
              <a:t>k=0.23; </a:t>
            </a:r>
            <a:r>
              <a:rPr lang="en-US" sz="1500" dirty="0">
                <a:solidFill>
                  <a:srgbClr val="228B22"/>
                </a:solidFill>
                <a:latin typeface="Courier New" panose="02070309020205020404" pitchFamily="49" charset="0"/>
              </a:rPr>
              <a:t>% chosen coupling factor</a:t>
            </a:r>
          </a:p>
          <a:p>
            <a:r>
              <a:rPr lang="en-US" sz="1500" dirty="0">
                <a:solidFill>
                  <a:srgbClr val="228B22"/>
                </a:solidFill>
                <a:latin typeface="Courier New" panose="02070309020205020404" pitchFamily="49" charset="0"/>
              </a:rPr>
              <a:t>%% Calculation</a:t>
            </a:r>
          </a:p>
          <a:p>
            <a:r>
              <a:rPr lang="pt-BR" sz="1500" dirty="0">
                <a:solidFill>
                  <a:srgbClr val="000000"/>
                </a:solidFill>
                <a:latin typeface="Courier New" panose="02070309020205020404" pitchFamily="49" charset="0"/>
              </a:rPr>
              <a:t>R_L=(10*8/pi^2)*2;</a:t>
            </a:r>
          </a:p>
          <a:p>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=sqrt(</a:t>
            </a:r>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*R_L); </a:t>
            </a:r>
            <a:r>
              <a:rPr lang="en-US" sz="1500" dirty="0">
                <a:solidFill>
                  <a:srgbClr val="228B22"/>
                </a:solidFill>
                <a:latin typeface="Courier New" panose="02070309020205020404" pitchFamily="49" charset="0"/>
              </a:rPr>
              <a:t>%load resistance</a:t>
            </a:r>
          </a:p>
          <a:p>
            <a:r>
              <a:rPr lang="en-US" sz="1500" dirty="0">
                <a:solidFill>
                  <a:srgbClr val="228B22"/>
                </a:solidFill>
                <a:latin typeface="Courier New" panose="02070309020205020404" pitchFamily="49" charset="0"/>
              </a:rPr>
              <a:t>% R_L=10.3;</a:t>
            </a:r>
          </a:p>
          <a:p>
            <a:r>
              <a:rPr lang="en-US" sz="1500" dirty="0">
                <a:solidFill>
                  <a:srgbClr val="000000"/>
                </a:solidFill>
                <a:latin typeface="Courier New" panose="02070309020205020404" pitchFamily="49" charset="0"/>
              </a:rPr>
              <a:t>Ls=Qs*R_L/</a:t>
            </a:r>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 secondary coil inductance</a:t>
            </a:r>
          </a:p>
          <a:p>
            <a:r>
              <a:rPr lang="en-US" sz="1500" dirty="0" err="1">
                <a:solidFill>
                  <a:srgbClr val="000000"/>
                </a:solidFill>
                <a:latin typeface="Courier New" panose="02070309020205020404" pitchFamily="49" charset="0"/>
              </a:rPr>
              <a:t>Is_rms</a:t>
            </a:r>
            <a:r>
              <a:rPr lang="en-US" sz="1500"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/(R_L); </a:t>
            </a:r>
            <a:r>
              <a:rPr lang="en-US" sz="1500" dirty="0">
                <a:solidFill>
                  <a:srgbClr val="228B22"/>
                </a:solidFill>
                <a:latin typeface="Courier New" panose="02070309020205020404" pitchFamily="49" charset="0"/>
              </a:rPr>
              <a:t>%secondary current</a:t>
            </a:r>
          </a:p>
          <a:p>
            <a:r>
              <a:rPr lang="pt-BR" sz="1500" dirty="0">
                <a:solidFill>
                  <a:srgbClr val="000000"/>
                </a:solidFill>
                <a:latin typeface="Courier New" panose="02070309020205020404" pitchFamily="49" charset="0"/>
              </a:rPr>
              <a:t>Is_rms2= sqrt(P_o/R_L);</a:t>
            </a:r>
          </a:p>
          <a:p>
            <a:r>
              <a:rPr lang="en-US" sz="1500" dirty="0" err="1">
                <a:solidFill>
                  <a:srgbClr val="000000"/>
                </a:solidFill>
                <a:latin typeface="Courier New" panose="02070309020205020404" pitchFamily="49" charset="0"/>
              </a:rPr>
              <a:t>Ip_rms</a:t>
            </a:r>
            <a:r>
              <a:rPr lang="en-US" sz="1500"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/Vin; </a:t>
            </a:r>
            <a:r>
              <a:rPr lang="en-US" sz="1500" dirty="0">
                <a:solidFill>
                  <a:srgbClr val="228B22"/>
                </a:solidFill>
                <a:latin typeface="Courier New" panose="02070309020205020404" pitchFamily="49" charset="0"/>
              </a:rPr>
              <a:t>% primary current assuming eff=1</a:t>
            </a:r>
          </a:p>
          <a:p>
            <a:r>
              <a:rPr lang="en-US" sz="1500" dirty="0">
                <a:solidFill>
                  <a:srgbClr val="000000"/>
                </a:solidFill>
                <a:latin typeface="Courier New" panose="02070309020205020404" pitchFamily="49" charset="0"/>
              </a:rPr>
              <a:t>M=</a:t>
            </a:r>
            <a:r>
              <a:rPr lang="en-US" sz="1500" dirty="0" err="1">
                <a:solidFill>
                  <a:srgbClr val="000000"/>
                </a:solidFill>
                <a:latin typeface="Courier New" panose="02070309020205020404" pitchFamily="49" charset="0"/>
              </a:rPr>
              <a:t>Is_rms</a:t>
            </a:r>
            <a:r>
              <a:rPr lang="en-US" sz="1500" dirty="0">
                <a:solidFill>
                  <a:srgbClr val="000000"/>
                </a:solidFill>
                <a:latin typeface="Courier New" panose="02070309020205020404" pitchFamily="49" charset="0"/>
              </a:rPr>
              <a:t>*R_L/(</a:t>
            </a:r>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a:t>
            </a:r>
            <a:r>
              <a:rPr lang="en-US" sz="1500" dirty="0" err="1">
                <a:solidFill>
                  <a:srgbClr val="000000"/>
                </a:solidFill>
                <a:latin typeface="Courier New" panose="02070309020205020404" pitchFamily="49" charset="0"/>
              </a:rPr>
              <a:t>Ip_rms</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%calculated mutual inductance</a:t>
            </a:r>
          </a:p>
          <a:p>
            <a:r>
              <a:rPr lang="en-US" sz="1500" dirty="0" err="1">
                <a:solidFill>
                  <a:srgbClr val="000000"/>
                </a:solidFill>
                <a:latin typeface="Courier New" panose="02070309020205020404" pitchFamily="49" charset="0"/>
              </a:rPr>
              <a:t>k_c</a:t>
            </a:r>
            <a:r>
              <a:rPr lang="en-US" sz="1500" dirty="0">
                <a:solidFill>
                  <a:srgbClr val="000000"/>
                </a:solidFill>
                <a:latin typeface="Courier New" panose="02070309020205020404" pitchFamily="49" charset="0"/>
              </a:rPr>
              <a:t>=(2/Qs)*sqrt(1-1/(Qs*Qs))/sqrt(2); </a:t>
            </a:r>
            <a:r>
              <a:rPr lang="en-US" sz="1500" dirty="0">
                <a:solidFill>
                  <a:srgbClr val="228B22"/>
                </a:solidFill>
                <a:latin typeface="Courier New" panose="02070309020205020404" pitchFamily="49" charset="0"/>
              </a:rPr>
              <a:t>%critical coupling factor</a:t>
            </a:r>
          </a:p>
          <a:p>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=M^2/(k^2*Ls);    </a:t>
            </a:r>
            <a:r>
              <a:rPr lang="en-US" sz="1500" dirty="0">
                <a:solidFill>
                  <a:srgbClr val="228B22"/>
                </a:solidFill>
                <a:latin typeface="Courier New" panose="02070309020205020404" pitchFamily="49" charset="0"/>
              </a:rPr>
              <a:t>%primary inductance</a:t>
            </a:r>
          </a:p>
          <a:p>
            <a:r>
              <a:rPr lang="en-US" sz="1500" dirty="0">
                <a:solidFill>
                  <a:srgbClr val="000000"/>
                </a:solidFill>
                <a:latin typeface="Courier New" panose="02070309020205020404" pitchFamily="49" charset="0"/>
              </a:rPr>
              <a:t>Cp=1/(res_w^2*</a:t>
            </a:r>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%primary </a:t>
            </a:r>
            <a:r>
              <a:rPr lang="en-US" sz="1500" dirty="0" err="1">
                <a:solidFill>
                  <a:srgbClr val="228B22"/>
                </a:solidFill>
                <a:latin typeface="Courier New" panose="02070309020205020404" pitchFamily="49" charset="0"/>
              </a:rPr>
              <a:t>compansation</a:t>
            </a:r>
            <a:endParaRPr lang="en-US" sz="1500" dirty="0">
              <a:solidFill>
                <a:srgbClr val="228B22"/>
              </a:solidFill>
              <a:latin typeface="Courier New" panose="02070309020205020404" pitchFamily="49" charset="0"/>
            </a:endParaRPr>
          </a:p>
          <a:p>
            <a:r>
              <a:rPr lang="en-US" sz="1500" dirty="0">
                <a:solidFill>
                  <a:srgbClr val="000000"/>
                </a:solidFill>
                <a:latin typeface="Courier New" panose="02070309020205020404" pitchFamily="49" charset="0"/>
              </a:rPr>
              <a:t>Cs=1/(res_w^2*Ls);  </a:t>
            </a:r>
            <a:r>
              <a:rPr lang="en-US" sz="1500" dirty="0">
                <a:solidFill>
                  <a:srgbClr val="228B22"/>
                </a:solidFill>
                <a:latin typeface="Courier New" panose="02070309020205020404" pitchFamily="49" charset="0"/>
              </a:rPr>
              <a:t>%secondary </a:t>
            </a:r>
            <a:r>
              <a:rPr lang="en-US" sz="1500" dirty="0" err="1">
                <a:solidFill>
                  <a:srgbClr val="228B22"/>
                </a:solidFill>
                <a:latin typeface="Courier New" panose="02070309020205020404" pitchFamily="49" charset="0"/>
              </a:rPr>
              <a:t>compansation</a:t>
            </a:r>
            <a:endParaRPr lang="en-US" sz="1500" dirty="0">
              <a:solidFill>
                <a:srgbClr val="228B22"/>
              </a:solidFill>
              <a:latin typeface="Courier New" panose="02070309020205020404" pitchFamily="49" charset="0"/>
            </a:endParaRPr>
          </a:p>
          <a:p>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=10^6*</a:t>
            </a:r>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a:t>
            </a:r>
          </a:p>
          <a:p>
            <a:r>
              <a:rPr lang="en-US" sz="1500" dirty="0">
                <a:solidFill>
                  <a:srgbClr val="000000"/>
                </a:solidFill>
                <a:latin typeface="Courier New" panose="02070309020205020404" pitchFamily="49" charset="0"/>
              </a:rPr>
              <a:t>Ls=10^6*Ls;</a:t>
            </a:r>
          </a:p>
          <a:p>
            <a:r>
              <a:rPr lang="en-US" sz="1500" dirty="0">
                <a:solidFill>
                  <a:srgbClr val="000000"/>
                </a:solidFill>
                <a:latin typeface="Courier New" panose="02070309020205020404" pitchFamily="49" charset="0"/>
              </a:rPr>
              <a:t>M=10^6*M;</a:t>
            </a:r>
          </a:p>
        </p:txBody>
      </p:sp>
    </p:spTree>
    <p:extLst>
      <p:ext uri="{BB962C8B-B14F-4D97-AF65-F5344CB8AC3E}">
        <p14:creationId xmlns:p14="http://schemas.microsoft.com/office/powerpoint/2010/main" val="3095411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3A57-FF44-4D39-975A-EE8F7734ADBF}"/>
              </a:ext>
            </a:extLst>
          </p:cNvPr>
          <p:cNvSpPr>
            <a:spLocks noGrp="1"/>
          </p:cNvSpPr>
          <p:nvPr>
            <p:ph type="title"/>
          </p:nvPr>
        </p:nvSpPr>
        <p:spPr/>
        <p:txBody>
          <a:bodyPr/>
          <a:lstStyle/>
          <a:p>
            <a:r>
              <a:rPr lang="tr-TR" dirty="0" err="1"/>
              <a:t>Results</a:t>
            </a:r>
            <a:r>
              <a:rPr lang="tr-TR" dirty="0"/>
              <a:t> </a:t>
            </a:r>
            <a:r>
              <a:rPr lang="tr-TR" dirty="0" err="1"/>
              <a:t>for</a:t>
            </a:r>
            <a:r>
              <a:rPr lang="tr-TR" dirty="0"/>
              <a:t> </a:t>
            </a:r>
            <a:r>
              <a:rPr lang="tr-TR" dirty="0" err="1"/>
              <a:t>Previous</a:t>
            </a:r>
            <a:r>
              <a:rPr lang="tr-TR" dirty="0"/>
              <a:t> </a:t>
            </a:r>
            <a:endParaRPr lang="en-US" dirty="0"/>
          </a:p>
        </p:txBody>
      </p:sp>
      <p:pic>
        <p:nvPicPr>
          <p:cNvPr id="6" name="Content Placeholder 5">
            <a:extLst>
              <a:ext uri="{FF2B5EF4-FFF2-40B4-BE49-F238E27FC236}">
                <a16:creationId xmlns:a16="http://schemas.microsoft.com/office/drawing/2014/main" id="{887E661C-BCC0-40CC-A231-CA44B9C7AE1A}"/>
              </a:ext>
            </a:extLst>
          </p:cNvPr>
          <p:cNvPicPr>
            <a:picLocks noGrp="1" noChangeAspect="1"/>
          </p:cNvPicPr>
          <p:nvPr>
            <p:ph idx="1"/>
          </p:nvPr>
        </p:nvPicPr>
        <p:blipFill>
          <a:blip r:embed="rId2"/>
          <a:stretch>
            <a:fillRect/>
          </a:stretch>
        </p:blipFill>
        <p:spPr>
          <a:xfrm>
            <a:off x="1801939" y="1690688"/>
            <a:ext cx="8502778" cy="4351338"/>
          </a:xfrm>
          <a:prstGeom prst="rect">
            <a:avLst/>
          </a:prstGeom>
        </p:spPr>
      </p:pic>
    </p:spTree>
    <p:extLst>
      <p:ext uri="{BB962C8B-B14F-4D97-AF65-F5344CB8AC3E}">
        <p14:creationId xmlns:p14="http://schemas.microsoft.com/office/powerpoint/2010/main" val="2361000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48C-96EC-4B93-A948-51DFE983C816}"/>
              </a:ext>
            </a:extLst>
          </p:cNvPr>
          <p:cNvSpPr>
            <a:spLocks noGrp="1"/>
          </p:cNvSpPr>
          <p:nvPr>
            <p:ph type="title"/>
          </p:nvPr>
        </p:nvSpPr>
        <p:spPr/>
        <p:txBody>
          <a:bodyPr/>
          <a:lstStyle/>
          <a:p>
            <a:r>
              <a:rPr lang="tr-TR" dirty="0" err="1"/>
              <a:t>Results</a:t>
            </a:r>
            <a:r>
              <a:rPr lang="tr-TR" dirty="0"/>
              <a:t> </a:t>
            </a:r>
            <a:r>
              <a:rPr lang="tr-TR" dirty="0" err="1"/>
              <a:t>for</a:t>
            </a:r>
            <a:r>
              <a:rPr lang="tr-TR" dirty="0"/>
              <a:t> </a:t>
            </a:r>
            <a:r>
              <a:rPr lang="tr-TR" dirty="0" err="1"/>
              <a:t>Proposed</a:t>
            </a:r>
            <a:endParaRPr lang="en-US" dirty="0"/>
          </a:p>
        </p:txBody>
      </p:sp>
      <p:pic>
        <p:nvPicPr>
          <p:cNvPr id="4" name="Content Placeholder 3">
            <a:extLst>
              <a:ext uri="{FF2B5EF4-FFF2-40B4-BE49-F238E27FC236}">
                <a16:creationId xmlns:a16="http://schemas.microsoft.com/office/drawing/2014/main" id="{D350F5B5-BE27-4C3D-90B7-9BB8A170F678}"/>
              </a:ext>
            </a:extLst>
          </p:cNvPr>
          <p:cNvPicPr>
            <a:picLocks noGrp="1" noChangeAspect="1"/>
          </p:cNvPicPr>
          <p:nvPr>
            <p:ph idx="1"/>
          </p:nvPr>
        </p:nvPicPr>
        <p:blipFill>
          <a:blip r:embed="rId2"/>
          <a:stretch>
            <a:fillRect/>
          </a:stretch>
        </p:blipFill>
        <p:spPr>
          <a:xfrm>
            <a:off x="1747418" y="1789049"/>
            <a:ext cx="8428939" cy="4351338"/>
          </a:xfrm>
          <a:prstGeom prst="rect">
            <a:avLst/>
          </a:prstGeom>
        </p:spPr>
      </p:pic>
    </p:spTree>
    <p:extLst>
      <p:ext uri="{BB962C8B-B14F-4D97-AF65-F5344CB8AC3E}">
        <p14:creationId xmlns:p14="http://schemas.microsoft.com/office/powerpoint/2010/main" val="3534603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DD1-3AA8-4E71-B6B8-BA85DC8CF447}"/>
              </a:ext>
            </a:extLst>
          </p:cNvPr>
          <p:cNvSpPr>
            <a:spLocks noGrp="1"/>
          </p:cNvSpPr>
          <p:nvPr>
            <p:ph type="title"/>
          </p:nvPr>
        </p:nvSpPr>
        <p:spPr/>
        <p:txBody>
          <a:bodyPr/>
          <a:lstStyle/>
          <a:p>
            <a:r>
              <a:rPr lang="tr-TR" dirty="0" err="1"/>
              <a:t>Secondary</a:t>
            </a:r>
            <a:r>
              <a:rPr lang="tr-TR" dirty="0"/>
              <a:t> </a:t>
            </a:r>
            <a:r>
              <a:rPr lang="tr-TR" dirty="0" err="1"/>
              <a:t>Winding</a:t>
            </a:r>
            <a:r>
              <a:rPr lang="tr-TR" dirty="0"/>
              <a:t> </a:t>
            </a:r>
            <a:endParaRPr lang="en-US" dirty="0"/>
          </a:p>
        </p:txBody>
      </p:sp>
      <p:sp>
        <p:nvSpPr>
          <p:cNvPr id="4" name="TextBox 3">
            <a:extLst>
              <a:ext uri="{FF2B5EF4-FFF2-40B4-BE49-F238E27FC236}">
                <a16:creationId xmlns:a16="http://schemas.microsoft.com/office/drawing/2014/main" id="{86CEB113-EA3F-4B0A-A603-6E66AE5101C8}"/>
              </a:ext>
            </a:extLst>
          </p:cNvPr>
          <p:cNvSpPr txBox="1"/>
          <p:nvPr/>
        </p:nvSpPr>
        <p:spPr>
          <a:xfrm>
            <a:off x="901520" y="1777285"/>
            <a:ext cx="3670479" cy="3693319"/>
          </a:xfrm>
          <a:prstGeom prst="rect">
            <a:avLst/>
          </a:prstGeom>
          <a:noFill/>
        </p:spPr>
        <p:txBody>
          <a:bodyPr wrap="square" rtlCol="0">
            <a:spAutoFit/>
          </a:bodyPr>
          <a:lstStyle/>
          <a:p>
            <a:r>
              <a:rPr lang="tr-TR" dirty="0" err="1"/>
              <a:t>In</a:t>
            </a:r>
            <a:r>
              <a:rPr lang="tr-TR" dirty="0"/>
              <a:t> </a:t>
            </a:r>
            <a:r>
              <a:rPr lang="tr-TR" dirty="0" err="1"/>
              <a:t>our</a:t>
            </a:r>
            <a:r>
              <a:rPr lang="tr-TR" dirty="0"/>
              <a:t> </a:t>
            </a:r>
            <a:r>
              <a:rPr lang="tr-TR" dirty="0" err="1"/>
              <a:t>sytem</a:t>
            </a:r>
            <a:r>
              <a:rPr lang="tr-TR" dirty="0"/>
              <a:t>, </a:t>
            </a:r>
            <a:r>
              <a:rPr lang="tr-TR" dirty="0" err="1"/>
              <a:t>secondary</a:t>
            </a:r>
            <a:r>
              <a:rPr lang="tr-TR" dirty="0"/>
              <a:t> </a:t>
            </a:r>
            <a:r>
              <a:rPr lang="tr-TR" dirty="0" err="1"/>
              <a:t>side</a:t>
            </a:r>
            <a:r>
              <a:rPr lang="tr-TR" dirty="0"/>
              <a:t> </a:t>
            </a:r>
            <a:r>
              <a:rPr lang="tr-TR" dirty="0" err="1"/>
              <a:t>windings</a:t>
            </a:r>
            <a:r>
              <a:rPr lang="tr-TR" dirty="0"/>
              <a:t> </a:t>
            </a:r>
            <a:r>
              <a:rPr lang="tr-TR" dirty="0" err="1"/>
              <a:t>are</a:t>
            </a:r>
            <a:r>
              <a:rPr lang="tr-TR" dirty="0"/>
              <a:t> </a:t>
            </a:r>
            <a:r>
              <a:rPr lang="tr-TR" dirty="0" err="1"/>
              <a:t>rotated</a:t>
            </a:r>
            <a:r>
              <a:rPr lang="tr-TR" dirty="0"/>
              <a:t>. </a:t>
            </a:r>
          </a:p>
          <a:p>
            <a:endParaRPr lang="tr-TR" dirty="0"/>
          </a:p>
          <a:p>
            <a:r>
              <a:rPr lang="tr-TR" dirty="0"/>
              <a:t>4 </a:t>
            </a:r>
            <a:r>
              <a:rPr lang="tr-TR" dirty="0" err="1"/>
              <a:t>quarter</a:t>
            </a:r>
            <a:r>
              <a:rPr lang="tr-TR" dirty="0"/>
              <a:t> </a:t>
            </a:r>
            <a:r>
              <a:rPr lang="tr-TR" dirty="0" err="1"/>
              <a:t>circle</a:t>
            </a:r>
            <a:r>
              <a:rPr lang="tr-TR" dirty="0"/>
              <a:t> is </a:t>
            </a:r>
            <a:r>
              <a:rPr lang="tr-TR" dirty="0" err="1"/>
              <a:t>designed</a:t>
            </a:r>
            <a:r>
              <a:rPr lang="tr-TR" dirty="0"/>
              <a:t> </a:t>
            </a:r>
            <a:r>
              <a:rPr lang="tr-TR" dirty="0" err="1"/>
              <a:t>for</a:t>
            </a:r>
            <a:endParaRPr lang="tr-TR" dirty="0"/>
          </a:p>
          <a:p>
            <a:endParaRPr lang="tr-TR" dirty="0"/>
          </a:p>
          <a:p>
            <a:endParaRPr lang="tr-TR" dirty="0"/>
          </a:p>
          <a:p>
            <a:r>
              <a:rPr lang="tr-TR" dirty="0" err="1"/>
              <a:t>However,Primary</a:t>
            </a:r>
            <a:r>
              <a:rPr lang="tr-TR" dirty="0"/>
              <a:t> </a:t>
            </a:r>
            <a:r>
              <a:rPr lang="tr-TR" dirty="0" err="1"/>
              <a:t>to</a:t>
            </a:r>
            <a:r>
              <a:rPr lang="tr-TR" dirty="0"/>
              <a:t> </a:t>
            </a:r>
            <a:r>
              <a:rPr lang="tr-TR" dirty="0" err="1"/>
              <a:t>secondary</a:t>
            </a:r>
            <a:r>
              <a:rPr lang="tr-TR" dirty="0"/>
              <a:t> </a:t>
            </a:r>
            <a:r>
              <a:rPr lang="tr-TR" dirty="0" err="1"/>
              <a:t>mutual</a:t>
            </a:r>
            <a:r>
              <a:rPr lang="tr-TR" dirty="0"/>
              <a:t> </a:t>
            </a:r>
            <a:r>
              <a:rPr lang="tr-TR" dirty="0" err="1"/>
              <a:t>inductances</a:t>
            </a:r>
            <a:r>
              <a:rPr lang="tr-TR" dirty="0"/>
              <a:t> </a:t>
            </a:r>
            <a:r>
              <a:rPr lang="tr-TR" dirty="0" err="1"/>
              <a:t>are</a:t>
            </a:r>
            <a:r>
              <a:rPr lang="tr-TR" dirty="0"/>
              <a:t> not  </a:t>
            </a:r>
            <a:r>
              <a:rPr lang="tr-TR" dirty="0" err="1"/>
              <a:t>perfectly</a:t>
            </a:r>
            <a:r>
              <a:rPr lang="tr-TR" dirty="0"/>
              <a:t> </a:t>
            </a:r>
            <a:r>
              <a:rPr lang="tr-TR" dirty="0" err="1"/>
              <a:t>the</a:t>
            </a:r>
            <a:r>
              <a:rPr lang="tr-TR" dirty="0"/>
              <a:t> </a:t>
            </a:r>
            <a:r>
              <a:rPr lang="tr-TR" dirty="0" err="1"/>
              <a:t>same</a:t>
            </a:r>
            <a:r>
              <a:rPr lang="tr-TR" dirty="0"/>
              <a:t>. </a:t>
            </a:r>
            <a:r>
              <a:rPr lang="tr-TR" dirty="0" err="1"/>
              <a:t>It</a:t>
            </a:r>
            <a:r>
              <a:rPr lang="tr-TR" dirty="0"/>
              <a:t> </a:t>
            </a:r>
            <a:r>
              <a:rPr lang="tr-TR" dirty="0" err="1"/>
              <a:t>causes</a:t>
            </a:r>
            <a:r>
              <a:rPr lang="tr-TR" dirty="0"/>
              <a:t> </a:t>
            </a:r>
            <a:r>
              <a:rPr lang="tr-TR" dirty="0" err="1"/>
              <a:t>that</a:t>
            </a:r>
            <a:r>
              <a:rPr lang="tr-TR" dirty="0"/>
              <a:t> </a:t>
            </a:r>
            <a:r>
              <a:rPr lang="tr-TR" dirty="0" err="1"/>
              <a:t>all</a:t>
            </a:r>
            <a:r>
              <a:rPr lang="tr-TR" dirty="0"/>
              <a:t> </a:t>
            </a:r>
            <a:r>
              <a:rPr lang="tr-TR" dirty="0" err="1"/>
              <a:t>power</a:t>
            </a:r>
            <a:r>
              <a:rPr lang="tr-TR" dirty="0"/>
              <a:t> is </a:t>
            </a:r>
            <a:r>
              <a:rPr lang="tr-TR" dirty="0" err="1"/>
              <a:t>transferred</a:t>
            </a:r>
            <a:r>
              <a:rPr lang="tr-TR" dirty="0"/>
              <a:t> </a:t>
            </a:r>
            <a:r>
              <a:rPr lang="tr-TR" dirty="0" err="1"/>
              <a:t>by</a:t>
            </a:r>
            <a:r>
              <a:rPr lang="tr-TR" dirty="0"/>
              <a:t> </a:t>
            </a:r>
            <a:r>
              <a:rPr lang="tr-TR" dirty="0" err="1"/>
              <a:t>only</a:t>
            </a:r>
            <a:r>
              <a:rPr lang="tr-TR" dirty="0"/>
              <a:t> </a:t>
            </a:r>
            <a:r>
              <a:rPr lang="tr-TR" dirty="0" err="1"/>
              <a:t>one</a:t>
            </a:r>
            <a:r>
              <a:rPr lang="tr-TR" dirty="0"/>
              <a:t> </a:t>
            </a:r>
            <a:r>
              <a:rPr lang="tr-TR" dirty="0" err="1"/>
              <a:t>secondary</a:t>
            </a:r>
            <a:r>
              <a:rPr lang="tr-TR" dirty="0"/>
              <a:t>. </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7A6345BE-9BA2-4131-9939-91407B2E11CE}"/>
              </a:ext>
            </a:extLst>
          </p:cNvPr>
          <p:cNvPicPr>
            <a:picLocks noChangeAspect="1"/>
          </p:cNvPicPr>
          <p:nvPr/>
        </p:nvPicPr>
        <p:blipFill>
          <a:blip r:embed="rId2"/>
          <a:stretch>
            <a:fillRect/>
          </a:stretch>
        </p:blipFill>
        <p:spPr>
          <a:xfrm>
            <a:off x="5008272" y="1590178"/>
            <a:ext cx="2819400" cy="1666875"/>
          </a:xfrm>
          <a:prstGeom prst="rect">
            <a:avLst/>
          </a:prstGeom>
        </p:spPr>
      </p:pic>
      <p:pic>
        <p:nvPicPr>
          <p:cNvPr id="6" name="Picture 5">
            <a:extLst>
              <a:ext uri="{FF2B5EF4-FFF2-40B4-BE49-F238E27FC236}">
                <a16:creationId xmlns:a16="http://schemas.microsoft.com/office/drawing/2014/main" id="{3E25BCE5-84D8-4635-82E0-E427566497CD}"/>
              </a:ext>
            </a:extLst>
          </p:cNvPr>
          <p:cNvPicPr>
            <a:picLocks noChangeAspect="1"/>
          </p:cNvPicPr>
          <p:nvPr/>
        </p:nvPicPr>
        <p:blipFill>
          <a:blip r:embed="rId3"/>
          <a:stretch>
            <a:fillRect/>
          </a:stretch>
        </p:blipFill>
        <p:spPr>
          <a:xfrm>
            <a:off x="8525680" y="1456828"/>
            <a:ext cx="2943225" cy="1800225"/>
          </a:xfrm>
          <a:prstGeom prst="rect">
            <a:avLst/>
          </a:prstGeom>
        </p:spPr>
      </p:pic>
      <p:sp>
        <p:nvSpPr>
          <p:cNvPr id="7" name="TextBox 6">
            <a:extLst>
              <a:ext uri="{FF2B5EF4-FFF2-40B4-BE49-F238E27FC236}">
                <a16:creationId xmlns:a16="http://schemas.microsoft.com/office/drawing/2014/main" id="{2B4E5D3A-EAEF-4530-BA0E-D831A75B4722}"/>
              </a:ext>
            </a:extLst>
          </p:cNvPr>
          <p:cNvSpPr txBox="1"/>
          <p:nvPr/>
        </p:nvSpPr>
        <p:spPr>
          <a:xfrm>
            <a:off x="5130622" y="3257053"/>
            <a:ext cx="2819400" cy="646331"/>
          </a:xfrm>
          <a:prstGeom prst="rect">
            <a:avLst/>
          </a:prstGeom>
          <a:noFill/>
        </p:spPr>
        <p:txBody>
          <a:bodyPr wrap="square" rtlCol="0">
            <a:spAutoFit/>
          </a:bodyPr>
          <a:lstStyle/>
          <a:p>
            <a:r>
              <a:rPr lang="tr-TR" dirty="0" err="1"/>
              <a:t>Fully</a:t>
            </a:r>
            <a:r>
              <a:rPr lang="tr-TR" dirty="0"/>
              <a:t> </a:t>
            </a:r>
            <a:r>
              <a:rPr lang="tr-TR" dirty="0" err="1"/>
              <a:t>aligned</a:t>
            </a:r>
            <a:r>
              <a:rPr lang="tr-TR" dirty="0"/>
              <a:t> </a:t>
            </a:r>
            <a:r>
              <a:rPr lang="tr-TR" dirty="0" err="1"/>
              <a:t>secondaries</a:t>
            </a:r>
            <a:r>
              <a:rPr lang="tr-TR" dirty="0"/>
              <a:t> </a:t>
            </a:r>
            <a:r>
              <a:rPr lang="tr-TR" dirty="0" err="1"/>
              <a:t>with</a:t>
            </a:r>
            <a:r>
              <a:rPr lang="tr-TR" dirty="0"/>
              <a:t> </a:t>
            </a:r>
            <a:r>
              <a:rPr lang="tr-TR" dirty="0" err="1"/>
              <a:t>primaries</a:t>
            </a:r>
            <a:r>
              <a:rPr lang="tr-TR" dirty="0"/>
              <a:t>. (0° )</a:t>
            </a:r>
          </a:p>
        </p:txBody>
      </p:sp>
      <p:sp>
        <p:nvSpPr>
          <p:cNvPr id="9" name="TextBox 8">
            <a:extLst>
              <a:ext uri="{FF2B5EF4-FFF2-40B4-BE49-F238E27FC236}">
                <a16:creationId xmlns:a16="http://schemas.microsoft.com/office/drawing/2014/main" id="{3EE3B16E-E1C3-44FE-85E4-9EC034BD7B44}"/>
              </a:ext>
            </a:extLst>
          </p:cNvPr>
          <p:cNvSpPr txBox="1"/>
          <p:nvPr/>
        </p:nvSpPr>
        <p:spPr>
          <a:xfrm>
            <a:off x="8786076" y="3234515"/>
            <a:ext cx="2819400" cy="646331"/>
          </a:xfrm>
          <a:prstGeom prst="rect">
            <a:avLst/>
          </a:prstGeom>
          <a:noFill/>
        </p:spPr>
        <p:txBody>
          <a:bodyPr wrap="square" rtlCol="0">
            <a:spAutoFit/>
          </a:bodyPr>
          <a:lstStyle/>
          <a:p>
            <a:r>
              <a:rPr lang="tr-TR" dirty="0" err="1"/>
              <a:t>Misaligned</a:t>
            </a:r>
            <a:r>
              <a:rPr lang="tr-TR" dirty="0"/>
              <a:t> </a:t>
            </a:r>
            <a:r>
              <a:rPr lang="tr-TR" dirty="0" err="1"/>
              <a:t>secondaries</a:t>
            </a:r>
            <a:r>
              <a:rPr lang="tr-TR" dirty="0"/>
              <a:t> </a:t>
            </a:r>
            <a:r>
              <a:rPr lang="tr-TR" dirty="0" err="1"/>
              <a:t>with</a:t>
            </a:r>
            <a:r>
              <a:rPr lang="tr-TR" dirty="0"/>
              <a:t> </a:t>
            </a:r>
            <a:r>
              <a:rPr lang="tr-TR" dirty="0" err="1"/>
              <a:t>primaries</a:t>
            </a:r>
            <a:r>
              <a:rPr lang="tr-TR" dirty="0"/>
              <a:t>. (45°)</a:t>
            </a:r>
          </a:p>
        </p:txBody>
      </p:sp>
      <p:cxnSp>
        <p:nvCxnSpPr>
          <p:cNvPr id="11" name="Straight Arrow Connector 10">
            <a:extLst>
              <a:ext uri="{FF2B5EF4-FFF2-40B4-BE49-F238E27FC236}">
                <a16:creationId xmlns:a16="http://schemas.microsoft.com/office/drawing/2014/main" id="{7EBD78E2-F48B-40FB-9177-4B7A73612A97}"/>
              </a:ext>
            </a:extLst>
          </p:cNvPr>
          <p:cNvCxnSpPr>
            <a:cxnSpLocks/>
          </p:cNvCxnSpPr>
          <p:nvPr/>
        </p:nvCxnSpPr>
        <p:spPr>
          <a:xfrm>
            <a:off x="6540322" y="2485623"/>
            <a:ext cx="1409700" cy="10945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FB86ACB-DF43-4FBD-AD9E-C8B52A435D1E}"/>
              </a:ext>
            </a:extLst>
          </p:cNvPr>
          <p:cNvCxnSpPr>
            <a:cxnSpLocks/>
          </p:cNvCxnSpPr>
          <p:nvPr/>
        </p:nvCxnSpPr>
        <p:spPr>
          <a:xfrm>
            <a:off x="9997292" y="2311326"/>
            <a:ext cx="1831953" cy="1187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75D9EC44-AC6F-492D-8204-DE180DD7A330}"/>
              </a:ext>
            </a:extLst>
          </p:cNvPr>
          <p:cNvCxnSpPr>
            <a:cxnSpLocks/>
          </p:cNvCxnSpPr>
          <p:nvPr/>
        </p:nvCxnSpPr>
        <p:spPr>
          <a:xfrm>
            <a:off x="9997292" y="2311327"/>
            <a:ext cx="1409700" cy="11731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ight Brace 20">
            <a:extLst>
              <a:ext uri="{FF2B5EF4-FFF2-40B4-BE49-F238E27FC236}">
                <a16:creationId xmlns:a16="http://schemas.microsoft.com/office/drawing/2014/main" id="{E6265A64-AF85-4D12-82E4-F3D790BD15B1}"/>
              </a:ext>
            </a:extLst>
          </p:cNvPr>
          <p:cNvSpPr/>
          <p:nvPr/>
        </p:nvSpPr>
        <p:spPr>
          <a:xfrm>
            <a:off x="11321304" y="2498454"/>
            <a:ext cx="334582" cy="798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
        <p:nvSpPr>
          <p:cNvPr id="23" name="TextBox 22">
            <a:extLst>
              <a:ext uri="{FF2B5EF4-FFF2-40B4-BE49-F238E27FC236}">
                <a16:creationId xmlns:a16="http://schemas.microsoft.com/office/drawing/2014/main" id="{70805B69-B77E-4B5A-8819-93EF484D6580}"/>
              </a:ext>
            </a:extLst>
          </p:cNvPr>
          <p:cNvSpPr txBox="1"/>
          <p:nvPr/>
        </p:nvSpPr>
        <p:spPr>
          <a:xfrm>
            <a:off x="11771129" y="2662334"/>
            <a:ext cx="533830" cy="369332"/>
          </a:xfrm>
          <a:prstGeom prst="rect">
            <a:avLst/>
          </a:prstGeom>
          <a:noFill/>
        </p:spPr>
        <p:txBody>
          <a:bodyPr wrap="square" rtlCol="0">
            <a:spAutoFit/>
          </a:bodyPr>
          <a:lstStyle/>
          <a:p>
            <a:r>
              <a:rPr lang="tr-TR" dirty="0"/>
              <a:t>45°</a:t>
            </a:r>
            <a:endParaRPr lang="en-US" dirty="0"/>
          </a:p>
        </p:txBody>
      </p:sp>
    </p:spTree>
    <p:extLst>
      <p:ext uri="{BB962C8B-B14F-4D97-AF65-F5344CB8AC3E}">
        <p14:creationId xmlns:p14="http://schemas.microsoft.com/office/powerpoint/2010/main" val="23057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r>
              <a:rPr lang="tr-TR" dirty="0"/>
              <a:t>Problem</a:t>
            </a:r>
            <a:endParaRPr lang="en-US" dirty="0"/>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a:xfrm>
            <a:off x="838199" y="1825625"/>
            <a:ext cx="6349779" cy="4351338"/>
          </a:xfrm>
        </p:spPr>
        <p:txBody>
          <a:bodyPr/>
          <a:lstStyle/>
          <a:p>
            <a:r>
              <a:rPr lang="tr-TR" dirty="0" err="1"/>
              <a:t>For</a:t>
            </a:r>
            <a:r>
              <a:rPr lang="tr-TR" dirty="0"/>
              <a:t> </a:t>
            </a:r>
            <a:r>
              <a:rPr lang="tr-TR" dirty="0" err="1"/>
              <a:t>misaligned</a:t>
            </a:r>
            <a:r>
              <a:rPr lang="tr-TR" dirty="0"/>
              <a:t> </a:t>
            </a:r>
            <a:r>
              <a:rPr lang="tr-TR" dirty="0" err="1"/>
              <a:t>coils</a:t>
            </a:r>
            <a:r>
              <a:rPr lang="tr-TR" dirty="0"/>
              <a:t> </a:t>
            </a:r>
            <a:r>
              <a:rPr lang="tr-TR" dirty="0" err="1"/>
              <a:t>or</a:t>
            </a:r>
            <a:r>
              <a:rPr lang="tr-TR" dirty="0"/>
              <a:t> </a:t>
            </a:r>
            <a:r>
              <a:rPr lang="tr-TR" dirty="0" err="1"/>
              <a:t>non-equal</a:t>
            </a:r>
            <a:r>
              <a:rPr lang="tr-TR" dirty="0"/>
              <a:t> </a:t>
            </a:r>
            <a:r>
              <a:rPr lang="tr-TR" dirty="0" err="1"/>
              <a:t>couplings</a:t>
            </a:r>
            <a:r>
              <a:rPr lang="tr-TR" dirty="0"/>
              <a:t> at </a:t>
            </a:r>
            <a:r>
              <a:rPr lang="tr-TR" dirty="0" err="1"/>
              <a:t>aligned</a:t>
            </a:r>
            <a:r>
              <a:rPr lang="tr-TR" dirty="0"/>
              <a:t> </a:t>
            </a:r>
            <a:r>
              <a:rPr lang="tr-TR" dirty="0" err="1"/>
              <a:t>condition</a:t>
            </a:r>
            <a:r>
              <a:rPr lang="tr-TR" dirty="0"/>
              <a:t>, </a:t>
            </a:r>
            <a:r>
              <a:rPr lang="tr-TR" dirty="0" err="1"/>
              <a:t>The</a:t>
            </a:r>
            <a:r>
              <a:rPr lang="tr-TR" dirty="0"/>
              <a:t> </a:t>
            </a:r>
            <a:r>
              <a:rPr lang="tr-TR" dirty="0" err="1"/>
              <a:t>power</a:t>
            </a:r>
            <a:r>
              <a:rPr lang="tr-TR" dirty="0"/>
              <a:t> is </a:t>
            </a:r>
            <a:r>
              <a:rPr lang="tr-TR" dirty="0" err="1"/>
              <a:t>transffered</a:t>
            </a:r>
            <a:r>
              <a:rPr lang="tr-TR" dirty="0"/>
              <a:t> </a:t>
            </a:r>
            <a:r>
              <a:rPr lang="tr-TR" dirty="0" err="1"/>
              <a:t>by</a:t>
            </a:r>
            <a:r>
              <a:rPr lang="tr-TR" dirty="0"/>
              <a:t> </a:t>
            </a:r>
            <a:r>
              <a:rPr lang="tr-TR" dirty="0" err="1"/>
              <a:t>only</a:t>
            </a:r>
            <a:r>
              <a:rPr lang="tr-TR" dirty="0"/>
              <a:t> </a:t>
            </a:r>
            <a:r>
              <a:rPr lang="tr-TR" dirty="0" err="1"/>
              <a:t>one</a:t>
            </a:r>
            <a:r>
              <a:rPr lang="tr-TR" dirty="0"/>
              <a:t> </a:t>
            </a:r>
            <a:r>
              <a:rPr lang="tr-TR" dirty="0" err="1"/>
              <a:t>having</a:t>
            </a:r>
            <a:r>
              <a:rPr lang="tr-TR" dirty="0"/>
              <a:t> </a:t>
            </a:r>
            <a:r>
              <a:rPr lang="tr-TR" dirty="0" err="1"/>
              <a:t>bigger</a:t>
            </a:r>
            <a:r>
              <a:rPr lang="tr-TR" dirty="0"/>
              <a:t> </a:t>
            </a:r>
            <a:r>
              <a:rPr lang="tr-TR" dirty="0" err="1"/>
              <a:t>coupling</a:t>
            </a:r>
            <a:r>
              <a:rPr lang="tr-TR" dirty="0"/>
              <a:t> </a:t>
            </a:r>
            <a:r>
              <a:rPr lang="tr-TR" dirty="0" err="1"/>
              <a:t>due</a:t>
            </a:r>
            <a:r>
              <a:rPr lang="tr-TR" dirty="0"/>
              <a:t> </a:t>
            </a:r>
            <a:r>
              <a:rPr lang="tr-TR" dirty="0" err="1"/>
              <a:t>to</a:t>
            </a:r>
            <a:r>
              <a:rPr lang="tr-TR" dirty="0"/>
              <a:t> </a:t>
            </a:r>
            <a:r>
              <a:rPr lang="tr-TR" dirty="0" err="1"/>
              <a:t>rectifier</a:t>
            </a:r>
            <a:r>
              <a:rPr lang="tr-TR" dirty="0"/>
              <a:t> </a:t>
            </a:r>
            <a:r>
              <a:rPr lang="tr-TR" dirty="0" err="1"/>
              <a:t>circuit</a:t>
            </a:r>
            <a:r>
              <a:rPr lang="tr-TR" dirty="0"/>
              <a:t>.</a:t>
            </a:r>
            <a:endParaRPr lang="en-US" dirty="0"/>
          </a:p>
        </p:txBody>
      </p:sp>
      <p:pic>
        <p:nvPicPr>
          <p:cNvPr id="4" name="Picture 3">
            <a:extLst>
              <a:ext uri="{FF2B5EF4-FFF2-40B4-BE49-F238E27FC236}">
                <a16:creationId xmlns:a16="http://schemas.microsoft.com/office/drawing/2014/main" id="{976A3859-D67A-4B9D-A830-86913C0B1CD1}"/>
              </a:ext>
            </a:extLst>
          </p:cNvPr>
          <p:cNvPicPr>
            <a:picLocks noChangeAspect="1"/>
          </p:cNvPicPr>
          <p:nvPr/>
        </p:nvPicPr>
        <p:blipFill>
          <a:blip r:embed="rId2"/>
          <a:stretch>
            <a:fillRect/>
          </a:stretch>
        </p:blipFill>
        <p:spPr>
          <a:xfrm>
            <a:off x="8470021" y="1628775"/>
            <a:ext cx="2943225" cy="1800225"/>
          </a:xfrm>
          <a:prstGeom prst="rect">
            <a:avLst/>
          </a:prstGeom>
        </p:spPr>
      </p:pic>
    </p:spTree>
    <p:extLst>
      <p:ext uri="{BB962C8B-B14F-4D97-AF65-F5344CB8AC3E}">
        <p14:creationId xmlns:p14="http://schemas.microsoft.com/office/powerpoint/2010/main" val="160868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r>
              <a:rPr lang="tr-TR" dirty="0"/>
              <a:t>Solution</a:t>
            </a:r>
            <a:endParaRPr lang="en-US" dirty="0"/>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a:xfrm>
            <a:off x="838200" y="1825625"/>
            <a:ext cx="6270266" cy="4351338"/>
          </a:xfrm>
        </p:spPr>
        <p:txBody>
          <a:bodyPr/>
          <a:lstStyle/>
          <a:p>
            <a:r>
              <a:rPr lang="tr-TR" dirty="0" err="1"/>
              <a:t>If</a:t>
            </a:r>
            <a:r>
              <a:rPr lang="tr-TR" dirty="0"/>
              <a:t>  </a:t>
            </a:r>
            <a:r>
              <a:rPr lang="tr-TR" dirty="0" err="1"/>
              <a:t>there</a:t>
            </a:r>
            <a:r>
              <a:rPr lang="tr-TR" dirty="0"/>
              <a:t> </a:t>
            </a:r>
            <a:r>
              <a:rPr lang="tr-TR" dirty="0" err="1"/>
              <a:t>are</a:t>
            </a:r>
            <a:r>
              <a:rPr lang="tr-TR" dirty="0"/>
              <a:t> </a:t>
            </a:r>
            <a:r>
              <a:rPr lang="tr-TR" dirty="0" err="1"/>
              <a:t>negative</a:t>
            </a:r>
            <a:r>
              <a:rPr lang="tr-TR" dirty="0"/>
              <a:t> </a:t>
            </a:r>
            <a:r>
              <a:rPr lang="tr-TR" dirty="0" err="1"/>
              <a:t>coupling</a:t>
            </a:r>
            <a:r>
              <a:rPr lang="tr-TR" dirty="0"/>
              <a:t> </a:t>
            </a:r>
            <a:r>
              <a:rPr lang="tr-TR" dirty="0" err="1"/>
              <a:t>between</a:t>
            </a:r>
            <a:r>
              <a:rPr lang="tr-TR" dirty="0"/>
              <a:t> </a:t>
            </a:r>
            <a:r>
              <a:rPr lang="tr-TR" dirty="0" err="1"/>
              <a:t>secondaries</a:t>
            </a:r>
            <a:r>
              <a:rPr lang="tr-TR" dirty="0"/>
              <a:t>, </a:t>
            </a:r>
            <a:r>
              <a:rPr lang="tr-TR" dirty="0" err="1"/>
              <a:t>the</a:t>
            </a:r>
            <a:r>
              <a:rPr lang="tr-TR" dirty="0"/>
              <a:t>  </a:t>
            </a:r>
            <a:r>
              <a:rPr lang="tr-TR" dirty="0" err="1"/>
              <a:t>transferred</a:t>
            </a:r>
            <a:r>
              <a:rPr lang="tr-TR" dirty="0"/>
              <a:t> </a:t>
            </a:r>
            <a:r>
              <a:rPr lang="tr-TR" dirty="0" err="1"/>
              <a:t>power</a:t>
            </a:r>
            <a:r>
              <a:rPr lang="tr-TR" dirty="0"/>
              <a:t> is </a:t>
            </a:r>
            <a:r>
              <a:rPr lang="tr-TR" dirty="0" err="1"/>
              <a:t>distributed</a:t>
            </a:r>
            <a:r>
              <a:rPr lang="tr-TR" dirty="0"/>
              <a:t> </a:t>
            </a:r>
            <a:r>
              <a:rPr lang="tr-TR" dirty="0" err="1"/>
              <a:t>thanks</a:t>
            </a:r>
            <a:r>
              <a:rPr lang="tr-TR" dirty="0"/>
              <a:t> </a:t>
            </a:r>
            <a:r>
              <a:rPr lang="tr-TR" dirty="0" err="1"/>
              <a:t>to</a:t>
            </a:r>
            <a:r>
              <a:rPr lang="tr-TR" dirty="0"/>
              <a:t> </a:t>
            </a:r>
            <a:r>
              <a:rPr lang="tr-TR" dirty="0" err="1"/>
              <a:t>negative</a:t>
            </a:r>
            <a:r>
              <a:rPr lang="tr-TR" dirty="0"/>
              <a:t> </a:t>
            </a:r>
            <a:r>
              <a:rPr lang="tr-TR" dirty="0" err="1"/>
              <a:t>feedback</a:t>
            </a:r>
            <a:r>
              <a:rPr lang="tr-TR" dirty="0"/>
              <a:t>.</a:t>
            </a:r>
          </a:p>
          <a:p>
            <a:endParaRPr lang="tr-TR" dirty="0"/>
          </a:p>
          <a:p>
            <a:r>
              <a:rPr lang="tr-TR" dirty="0" err="1"/>
              <a:t>Increasing</a:t>
            </a:r>
            <a:r>
              <a:rPr lang="tr-TR" dirty="0"/>
              <a:t> </a:t>
            </a:r>
            <a:r>
              <a:rPr lang="tr-TR" dirty="0" err="1"/>
              <a:t>negative</a:t>
            </a:r>
            <a:r>
              <a:rPr lang="tr-TR" dirty="0"/>
              <a:t> </a:t>
            </a:r>
            <a:r>
              <a:rPr lang="tr-TR" dirty="0" err="1"/>
              <a:t>mutual</a:t>
            </a:r>
            <a:r>
              <a:rPr lang="tr-TR" dirty="0"/>
              <a:t> </a:t>
            </a:r>
            <a:r>
              <a:rPr lang="tr-TR" dirty="0" err="1"/>
              <a:t>between</a:t>
            </a:r>
            <a:r>
              <a:rPr lang="tr-TR" dirty="0"/>
              <a:t> </a:t>
            </a:r>
            <a:r>
              <a:rPr lang="tr-TR" dirty="0" err="1"/>
              <a:t>two</a:t>
            </a:r>
            <a:r>
              <a:rPr lang="tr-TR" dirty="0"/>
              <a:t> </a:t>
            </a:r>
            <a:r>
              <a:rPr lang="tr-TR" dirty="0" err="1"/>
              <a:t>secondaries</a:t>
            </a:r>
            <a:r>
              <a:rPr lang="tr-TR" dirty="0"/>
              <a:t> </a:t>
            </a:r>
            <a:r>
              <a:rPr lang="tr-TR" dirty="0" err="1"/>
              <a:t>occurs</a:t>
            </a:r>
            <a:r>
              <a:rPr lang="tr-TR" dirty="0"/>
              <a:t> </a:t>
            </a:r>
            <a:r>
              <a:rPr lang="tr-TR" dirty="0" err="1"/>
              <a:t>for</a:t>
            </a:r>
            <a:r>
              <a:rPr lang="tr-TR" dirty="0"/>
              <a:t> </a:t>
            </a:r>
            <a:r>
              <a:rPr lang="tr-TR" dirty="0" err="1"/>
              <a:t>bended</a:t>
            </a:r>
            <a:r>
              <a:rPr lang="tr-TR" dirty="0"/>
              <a:t> </a:t>
            </a:r>
            <a:r>
              <a:rPr lang="tr-TR" dirty="0" err="1"/>
              <a:t>secondary</a:t>
            </a:r>
            <a:r>
              <a:rPr lang="tr-TR" dirty="0"/>
              <a:t> </a:t>
            </a:r>
            <a:r>
              <a:rPr lang="tr-TR" dirty="0" err="1"/>
              <a:t>windings</a:t>
            </a:r>
            <a:r>
              <a:rPr lang="tr-TR" dirty="0"/>
              <a:t>.</a:t>
            </a:r>
            <a:endParaRPr lang="en-US" dirty="0"/>
          </a:p>
        </p:txBody>
      </p:sp>
      <p:pic>
        <p:nvPicPr>
          <p:cNvPr id="4" name="Picture 3">
            <a:extLst>
              <a:ext uri="{FF2B5EF4-FFF2-40B4-BE49-F238E27FC236}">
                <a16:creationId xmlns:a16="http://schemas.microsoft.com/office/drawing/2014/main" id="{F7ED26F0-CBDD-4DFC-A4E5-A5C194E8B0B5}"/>
              </a:ext>
            </a:extLst>
          </p:cNvPr>
          <p:cNvPicPr>
            <a:picLocks noChangeAspect="1"/>
          </p:cNvPicPr>
          <p:nvPr/>
        </p:nvPicPr>
        <p:blipFill>
          <a:blip r:embed="rId2"/>
          <a:stretch>
            <a:fillRect/>
          </a:stretch>
        </p:blipFill>
        <p:spPr>
          <a:xfrm>
            <a:off x="7404528" y="1391478"/>
            <a:ext cx="4259030" cy="3021206"/>
          </a:xfrm>
          <a:prstGeom prst="rect">
            <a:avLst/>
          </a:prstGeom>
        </p:spPr>
      </p:pic>
    </p:spTree>
    <p:extLst>
      <p:ext uri="{BB962C8B-B14F-4D97-AF65-F5344CB8AC3E}">
        <p14:creationId xmlns:p14="http://schemas.microsoft.com/office/powerpoint/2010/main" val="4245353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D9D6-B5A7-4285-8935-1E228D04E8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9D5CFC-D232-4F20-AB34-57CF402FF1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8445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3782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4632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6378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986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6001AE-30BE-41D7-A341-24F166718363}"/>
                  </a:ext>
                </a:extLst>
              </p:cNvPr>
              <p:cNvSpPr txBox="1"/>
              <p:nvPr/>
            </p:nvSpPr>
            <p:spPr>
              <a:xfrm>
                <a:off x="822801" y="637254"/>
                <a:ext cx="2291589" cy="1799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𝑝</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mr>
                      </m:m>
                    </m:oMath>
                  </m:oMathPara>
                </a14:m>
                <a:endParaRPr lang="en-US" dirty="0"/>
              </a:p>
            </p:txBody>
          </p:sp>
        </mc:Choice>
        <mc:Fallback xmlns="">
          <p:sp>
            <p:nvSpPr>
              <p:cNvPr id="10" name="TextBox 9">
                <a:extLst>
                  <a:ext uri="{FF2B5EF4-FFF2-40B4-BE49-F238E27FC236}">
                    <a16:creationId xmlns:a16="http://schemas.microsoft.com/office/drawing/2014/main" id="{226001AE-30BE-41D7-A341-24F166718363}"/>
                  </a:ext>
                </a:extLst>
              </p:cNvPr>
              <p:cNvSpPr txBox="1">
                <a:spLocks noRot="1" noChangeAspect="1" noMove="1" noResize="1" noEditPoints="1" noAdjustHandles="1" noChangeArrowheads="1" noChangeShapeType="1" noTextEdit="1"/>
              </p:cNvSpPr>
              <p:nvPr/>
            </p:nvSpPr>
            <p:spPr>
              <a:xfrm>
                <a:off x="822801" y="637254"/>
                <a:ext cx="2291589" cy="1799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635DA04-088B-4ED4-BB1D-5631BA15D3F1}"/>
                  </a:ext>
                </a:extLst>
              </p:cNvPr>
              <p:cNvSpPr/>
              <p:nvPr/>
            </p:nvSpPr>
            <p:spPr>
              <a:xfrm>
                <a:off x="3114390" y="666749"/>
                <a:ext cx="2751076" cy="17696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qArr>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3</m:t>
                                </m:r>
                                <m:r>
                                  <a:rPr lang="tr-TR" b="0" i="1" smtClean="0">
                                    <a:latin typeface="Cambria Math" panose="02040503050406030204" pitchFamily="18" charset="0"/>
                                  </a:rPr>
                                  <m:t>𝑠</m:t>
                                </m:r>
                                <m:r>
                                  <a:rPr lang="tr-TR" b="0" i="1" smtClean="0">
                                    <a:latin typeface="Cambria Math" panose="02040503050406030204" pitchFamily="18" charset="0"/>
                                  </a:rPr>
                                  <m:t>4</m:t>
                                </m:r>
                              </m:sub>
                            </m:sSub>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3</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4</m:t>
                                </m:r>
                              </m:sub>
                            </m:sSub>
                          </m:e>
                        </m:mr>
                      </m:m>
                    </m:oMath>
                  </m:oMathPara>
                </a14:m>
                <a:endParaRPr lang="en-US" dirty="0"/>
              </a:p>
            </p:txBody>
          </p:sp>
        </mc:Choice>
        <mc:Fallback xmlns="">
          <p:sp>
            <p:nvSpPr>
              <p:cNvPr id="12" name="Rectangle 11">
                <a:extLst>
                  <a:ext uri="{FF2B5EF4-FFF2-40B4-BE49-F238E27FC236}">
                    <a16:creationId xmlns:a16="http://schemas.microsoft.com/office/drawing/2014/main" id="{1635DA04-088B-4ED4-BB1D-5631BA15D3F1}"/>
                  </a:ext>
                </a:extLst>
              </p:cNvPr>
              <p:cNvSpPr>
                <a:spLocks noRot="1" noChangeAspect="1" noMove="1" noResize="1" noEditPoints="1" noAdjustHandles="1" noChangeArrowheads="1" noChangeShapeType="1" noTextEdit="1"/>
              </p:cNvSpPr>
              <p:nvPr/>
            </p:nvSpPr>
            <p:spPr>
              <a:xfrm>
                <a:off x="3114390" y="666749"/>
                <a:ext cx="2751076" cy="17696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992711-C0D8-4C81-9B54-363D038104A4}"/>
                  </a:ext>
                </a:extLst>
              </p:cNvPr>
              <p:cNvSpPr txBox="1"/>
              <p:nvPr/>
            </p:nvSpPr>
            <p:spPr>
              <a:xfrm>
                <a:off x="8046561" y="839233"/>
                <a:ext cx="1700658" cy="1550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17</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3" name="TextBox 12">
                <a:extLst>
                  <a:ext uri="{FF2B5EF4-FFF2-40B4-BE49-F238E27FC236}">
                    <a16:creationId xmlns:a16="http://schemas.microsoft.com/office/drawing/2014/main" id="{8C992711-C0D8-4C81-9B54-363D038104A4}"/>
                  </a:ext>
                </a:extLst>
              </p:cNvPr>
              <p:cNvSpPr txBox="1">
                <a:spLocks noRot="1" noChangeAspect="1" noMove="1" noResize="1" noEditPoints="1" noAdjustHandles="1" noChangeArrowheads="1" noChangeShapeType="1" noTextEdit="1"/>
              </p:cNvSpPr>
              <p:nvPr/>
            </p:nvSpPr>
            <p:spPr>
              <a:xfrm>
                <a:off x="8046561" y="839233"/>
                <a:ext cx="1700658" cy="155087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D27CF37-A469-4F92-820D-643470DF476C}"/>
                  </a:ext>
                </a:extLst>
              </p:cNvPr>
              <p:cNvSpPr/>
              <p:nvPr/>
            </p:nvSpPr>
            <p:spPr>
              <a:xfrm>
                <a:off x="9851411" y="764969"/>
                <a:ext cx="1885324"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14" name="Rectangle 13">
                <a:extLst>
                  <a:ext uri="{FF2B5EF4-FFF2-40B4-BE49-F238E27FC236}">
                    <a16:creationId xmlns:a16="http://schemas.microsoft.com/office/drawing/2014/main" id="{DD27CF37-A469-4F92-820D-643470DF476C}"/>
                  </a:ext>
                </a:extLst>
              </p:cNvPr>
              <p:cNvSpPr>
                <a:spLocks noRot="1" noChangeAspect="1" noMove="1" noResize="1" noEditPoints="1" noAdjustHandles="1" noChangeArrowheads="1" noChangeShapeType="1" noTextEdit="1"/>
              </p:cNvSpPr>
              <p:nvPr/>
            </p:nvSpPr>
            <p:spPr>
              <a:xfrm>
                <a:off x="9851411" y="764969"/>
                <a:ext cx="1885324" cy="1621149"/>
              </a:xfrm>
              <a:prstGeom prst="rect">
                <a:avLst/>
              </a:prstGeom>
              <a:blipFill>
                <a:blip r:embed="rId5"/>
                <a:stretch>
                  <a:fillRect/>
                </a:stretch>
              </a:blipFill>
            </p:spPr>
            <p:txBody>
              <a:bodyPr/>
              <a:lstStyle/>
              <a:p>
                <a:r>
                  <a:rPr lang="en-US">
                    <a:noFill/>
                  </a:rPr>
                  <a:t> </a:t>
                </a:r>
              </a:p>
            </p:txBody>
          </p:sp>
        </mc:Fallback>
      </mc:AlternateContent>
      <p:sp>
        <p:nvSpPr>
          <p:cNvPr id="15" name="Arrow: Right 14">
            <a:extLst>
              <a:ext uri="{FF2B5EF4-FFF2-40B4-BE49-F238E27FC236}">
                <a16:creationId xmlns:a16="http://schemas.microsoft.com/office/drawing/2014/main" id="{143EBE18-367F-4638-BC90-D06388FEEFA5}"/>
              </a:ext>
            </a:extLst>
          </p:cNvPr>
          <p:cNvSpPr/>
          <p:nvPr/>
        </p:nvSpPr>
        <p:spPr>
          <a:xfrm>
            <a:off x="5865466" y="1359027"/>
            <a:ext cx="1828800" cy="355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60FFAAA-1965-442A-B65C-558159771B7A}"/>
              </a:ext>
            </a:extLst>
          </p:cNvPr>
          <p:cNvSpPr txBox="1"/>
          <p:nvPr/>
        </p:nvSpPr>
        <p:spPr>
          <a:xfrm>
            <a:off x="741522" y="2800778"/>
            <a:ext cx="11145678" cy="1754326"/>
          </a:xfrm>
          <a:prstGeom prst="rect">
            <a:avLst/>
          </a:prstGeom>
          <a:noFill/>
        </p:spPr>
        <p:txBody>
          <a:bodyPr wrap="square" rtlCol="0">
            <a:spAutoFit/>
          </a:bodyPr>
          <a:lstStyle/>
          <a:p>
            <a:r>
              <a:rPr lang="en-GB" dirty="0"/>
              <a:t>The design algorithm gives only the self inductances and primary to secondary inductances at aligned position. For misaligned inductance matrices can be transformed by using aligned model. </a:t>
            </a:r>
          </a:p>
          <a:p>
            <a:r>
              <a:rPr lang="en-GB" dirty="0"/>
              <a:t>The total mutual inductance (90 percent) is smaller for misaligned modules  due to the transition between two primaries.  To test the design, we use three inductance matrices. One is for aligned, other two are for misaligned. One of the misaligned is for ideal case (Total mutual is constant). Other one is realistic which gives decrement of the total mutual for misaligned coils.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1174F9-E3F7-49FC-9E3F-9999F4F1C623}"/>
                  </a:ext>
                </a:extLst>
              </p:cNvPr>
              <p:cNvSpPr txBox="1"/>
              <p:nvPr/>
            </p:nvSpPr>
            <p:spPr>
              <a:xfrm>
                <a:off x="915452" y="4710140"/>
                <a:ext cx="1796839" cy="1510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7.5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7" name="TextBox 16">
                <a:extLst>
                  <a:ext uri="{FF2B5EF4-FFF2-40B4-BE49-F238E27FC236}">
                    <a16:creationId xmlns:a16="http://schemas.microsoft.com/office/drawing/2014/main" id="{9D1174F9-E3F7-49FC-9E3F-9999F4F1C623}"/>
                  </a:ext>
                </a:extLst>
              </p:cNvPr>
              <p:cNvSpPr txBox="1">
                <a:spLocks noRot="1" noChangeAspect="1" noMove="1" noResize="1" noEditPoints="1" noAdjustHandles="1" noChangeArrowheads="1" noChangeShapeType="1" noTextEdit="1"/>
              </p:cNvSpPr>
              <p:nvPr/>
            </p:nvSpPr>
            <p:spPr>
              <a:xfrm>
                <a:off x="915452" y="4710140"/>
                <a:ext cx="1796839" cy="151060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43E3782-A775-4F10-8315-87E9E4919C63}"/>
                  </a:ext>
                </a:extLst>
              </p:cNvPr>
              <p:cNvSpPr/>
              <p:nvPr/>
            </p:nvSpPr>
            <p:spPr>
              <a:xfrm>
                <a:off x="2720302" y="4635876"/>
                <a:ext cx="1981503"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18" name="Rectangle 17">
                <a:extLst>
                  <a:ext uri="{FF2B5EF4-FFF2-40B4-BE49-F238E27FC236}">
                    <a16:creationId xmlns:a16="http://schemas.microsoft.com/office/drawing/2014/main" id="{743E3782-A775-4F10-8315-87E9E4919C63}"/>
                  </a:ext>
                </a:extLst>
              </p:cNvPr>
              <p:cNvSpPr>
                <a:spLocks noRot="1" noChangeAspect="1" noMove="1" noResize="1" noEditPoints="1" noAdjustHandles="1" noChangeArrowheads="1" noChangeShapeType="1" noTextEdit="1"/>
              </p:cNvSpPr>
              <p:nvPr/>
            </p:nvSpPr>
            <p:spPr>
              <a:xfrm>
                <a:off x="2720302" y="4635876"/>
                <a:ext cx="1981503" cy="16211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B536C58-CECF-4A3A-A094-3DA4548E1D18}"/>
                  </a:ext>
                </a:extLst>
              </p:cNvPr>
              <p:cNvSpPr txBox="1"/>
              <p:nvPr/>
            </p:nvSpPr>
            <p:spPr>
              <a:xfrm>
                <a:off x="6836078" y="4673861"/>
                <a:ext cx="1796839" cy="1510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8.5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9" name="TextBox 18">
                <a:extLst>
                  <a:ext uri="{FF2B5EF4-FFF2-40B4-BE49-F238E27FC236}">
                    <a16:creationId xmlns:a16="http://schemas.microsoft.com/office/drawing/2014/main" id="{0B536C58-CECF-4A3A-A094-3DA4548E1D18}"/>
                  </a:ext>
                </a:extLst>
              </p:cNvPr>
              <p:cNvSpPr txBox="1">
                <a:spLocks noRot="1" noChangeAspect="1" noMove="1" noResize="1" noEditPoints="1" noAdjustHandles="1" noChangeArrowheads="1" noChangeShapeType="1" noTextEdit="1"/>
              </p:cNvSpPr>
              <p:nvPr/>
            </p:nvSpPr>
            <p:spPr>
              <a:xfrm>
                <a:off x="6836078" y="4673861"/>
                <a:ext cx="1796839" cy="151060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5CF9545-5B65-4C69-A039-B5D2D56705FD}"/>
                  </a:ext>
                </a:extLst>
              </p:cNvPr>
              <p:cNvSpPr/>
              <p:nvPr/>
            </p:nvSpPr>
            <p:spPr>
              <a:xfrm>
                <a:off x="8640928" y="4599597"/>
                <a:ext cx="1981503"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20" name="Rectangle 19">
                <a:extLst>
                  <a:ext uri="{FF2B5EF4-FFF2-40B4-BE49-F238E27FC236}">
                    <a16:creationId xmlns:a16="http://schemas.microsoft.com/office/drawing/2014/main" id="{45CF9545-5B65-4C69-A039-B5D2D56705FD}"/>
                  </a:ext>
                </a:extLst>
              </p:cNvPr>
              <p:cNvSpPr>
                <a:spLocks noRot="1" noChangeAspect="1" noMove="1" noResize="1" noEditPoints="1" noAdjustHandles="1" noChangeArrowheads="1" noChangeShapeType="1" noTextEdit="1"/>
              </p:cNvSpPr>
              <p:nvPr/>
            </p:nvSpPr>
            <p:spPr>
              <a:xfrm>
                <a:off x="8640928" y="4599597"/>
                <a:ext cx="1981503" cy="162114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30753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111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077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2339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1922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908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3DAF-BC9C-4536-B380-3575C90E4204}"/>
              </a:ext>
            </a:extLst>
          </p:cNvPr>
          <p:cNvSpPr>
            <a:spLocks noGrp="1"/>
          </p:cNvSpPr>
          <p:nvPr>
            <p:ph type="title"/>
          </p:nvPr>
        </p:nvSpPr>
        <p:spPr/>
        <p:txBody>
          <a:bodyPr/>
          <a:lstStyle/>
          <a:p>
            <a:r>
              <a:rPr lang="tr-TR" dirty="0"/>
              <a:t> </a:t>
            </a:r>
            <a:r>
              <a:rPr lang="tr-TR" dirty="0" err="1"/>
              <a:t>For</a:t>
            </a:r>
            <a:r>
              <a:rPr lang="tr-TR" dirty="0"/>
              <a:t> </a:t>
            </a:r>
            <a:r>
              <a:rPr lang="tr-TR" dirty="0" err="1"/>
              <a:t>aligned</a:t>
            </a:r>
            <a:r>
              <a:rPr lang="tr-TR" dirty="0"/>
              <a:t> </a:t>
            </a:r>
            <a:r>
              <a:rPr lang="tr-TR" dirty="0" err="1"/>
              <a:t>current</a:t>
            </a:r>
            <a:r>
              <a:rPr lang="tr-TR" dirty="0"/>
              <a:t> </a:t>
            </a:r>
            <a:r>
              <a:rPr lang="tr-TR" dirty="0" err="1"/>
              <a:t>distribution</a:t>
            </a:r>
            <a:endParaRPr lang="en-US" dirty="0"/>
          </a:p>
        </p:txBody>
      </p:sp>
      <p:sp>
        <p:nvSpPr>
          <p:cNvPr id="5" name="TextBox 4">
            <a:extLst>
              <a:ext uri="{FF2B5EF4-FFF2-40B4-BE49-F238E27FC236}">
                <a16:creationId xmlns:a16="http://schemas.microsoft.com/office/drawing/2014/main" id="{299CE2A8-C0F0-43B3-9660-3AD9323D4EA0}"/>
              </a:ext>
            </a:extLst>
          </p:cNvPr>
          <p:cNvSpPr txBox="1"/>
          <p:nvPr/>
        </p:nvSpPr>
        <p:spPr>
          <a:xfrm>
            <a:off x="1036320" y="4622800"/>
            <a:ext cx="7345680" cy="369332"/>
          </a:xfrm>
          <a:prstGeom prst="rect">
            <a:avLst/>
          </a:prstGeom>
          <a:noFill/>
        </p:spPr>
        <p:txBody>
          <a:bodyPr wrap="square" rtlCol="0">
            <a:spAutoFit/>
          </a:bodyPr>
          <a:lstStyle/>
          <a:p>
            <a:r>
              <a:rPr lang="tr-TR" dirty="0" err="1"/>
              <a:t>Each</a:t>
            </a:r>
            <a:r>
              <a:rPr lang="tr-TR" dirty="0"/>
              <a:t> </a:t>
            </a:r>
            <a:r>
              <a:rPr lang="tr-TR" dirty="0" err="1"/>
              <a:t>module</a:t>
            </a:r>
            <a:r>
              <a:rPr lang="tr-TR" dirty="0"/>
              <a:t> </a:t>
            </a:r>
            <a:r>
              <a:rPr lang="tr-TR" dirty="0" err="1"/>
              <a:t>shares</a:t>
            </a:r>
            <a:r>
              <a:rPr lang="tr-TR" dirty="0"/>
              <a:t> </a:t>
            </a:r>
            <a:r>
              <a:rPr lang="tr-TR" dirty="0" err="1"/>
              <a:t>the</a:t>
            </a:r>
            <a:r>
              <a:rPr lang="tr-TR" dirty="0"/>
              <a:t> </a:t>
            </a:r>
            <a:r>
              <a:rPr lang="tr-TR" dirty="0" err="1"/>
              <a:t>currents</a:t>
            </a:r>
            <a:r>
              <a:rPr lang="tr-TR" dirty="0"/>
              <a:t> as </a:t>
            </a:r>
            <a:r>
              <a:rPr lang="tr-TR" dirty="0" err="1"/>
              <a:t>equal</a:t>
            </a:r>
            <a:r>
              <a:rPr lang="tr-TR" dirty="0"/>
              <a:t>.</a:t>
            </a:r>
            <a:endParaRPr lang="en-US" dirty="0"/>
          </a:p>
        </p:txBody>
      </p:sp>
      <p:pic>
        <p:nvPicPr>
          <p:cNvPr id="8" name="Content Placeholder 7">
            <a:extLst>
              <a:ext uri="{FF2B5EF4-FFF2-40B4-BE49-F238E27FC236}">
                <a16:creationId xmlns:a16="http://schemas.microsoft.com/office/drawing/2014/main" id="{08D015B9-E225-449D-A23A-F48EF433833D}"/>
              </a:ext>
            </a:extLst>
          </p:cNvPr>
          <p:cNvPicPr>
            <a:picLocks noGrp="1" noChangeAspect="1"/>
          </p:cNvPicPr>
          <p:nvPr>
            <p:ph idx="1"/>
          </p:nvPr>
        </p:nvPicPr>
        <p:blipFill>
          <a:blip r:embed="rId2"/>
          <a:stretch>
            <a:fillRect/>
          </a:stretch>
        </p:blipFill>
        <p:spPr>
          <a:xfrm>
            <a:off x="716280" y="1606098"/>
            <a:ext cx="10515600" cy="2555192"/>
          </a:xfrm>
          <a:prstGeom prst="rect">
            <a:avLst/>
          </a:prstGeom>
        </p:spPr>
      </p:pic>
    </p:spTree>
    <p:extLst>
      <p:ext uri="{BB962C8B-B14F-4D97-AF65-F5344CB8AC3E}">
        <p14:creationId xmlns:p14="http://schemas.microsoft.com/office/powerpoint/2010/main" val="253908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A46C-A7C3-4971-8BFA-77E42A6A4291}"/>
              </a:ext>
            </a:extLst>
          </p:cNvPr>
          <p:cNvSpPr>
            <a:spLocks noGrp="1"/>
          </p:cNvSpPr>
          <p:nvPr>
            <p:ph type="title"/>
          </p:nvPr>
        </p:nvSpPr>
        <p:spPr/>
        <p:txBody>
          <a:bodyPr/>
          <a:lstStyle/>
          <a:p>
            <a:r>
              <a:rPr lang="tr-TR" dirty="0"/>
              <a:t> </a:t>
            </a:r>
            <a:r>
              <a:rPr lang="tr-TR" dirty="0" err="1"/>
              <a:t>For</a:t>
            </a:r>
            <a:r>
              <a:rPr lang="tr-TR" dirty="0"/>
              <a:t> </a:t>
            </a:r>
            <a:r>
              <a:rPr lang="tr-TR" dirty="0" err="1"/>
              <a:t>misaligned</a:t>
            </a:r>
            <a:r>
              <a:rPr lang="tr-TR" dirty="0"/>
              <a:t> </a:t>
            </a:r>
            <a:r>
              <a:rPr lang="tr-TR" dirty="0" err="1"/>
              <a:t>current</a:t>
            </a:r>
            <a:r>
              <a:rPr lang="tr-TR" dirty="0"/>
              <a:t> </a:t>
            </a:r>
            <a:r>
              <a:rPr lang="tr-TR" dirty="0" err="1"/>
              <a:t>distribution</a:t>
            </a:r>
            <a:r>
              <a:rPr lang="tr-TR" dirty="0"/>
              <a:t>(</a:t>
            </a:r>
            <a:r>
              <a:rPr lang="tr-TR" dirty="0" err="1"/>
              <a:t>Ideal</a:t>
            </a:r>
            <a:r>
              <a:rPr lang="tr-TR" dirty="0"/>
              <a:t>)</a:t>
            </a:r>
            <a:endParaRPr lang="en-US" dirty="0"/>
          </a:p>
        </p:txBody>
      </p:sp>
      <p:pic>
        <p:nvPicPr>
          <p:cNvPr id="4" name="Content Placeholder 3">
            <a:extLst>
              <a:ext uri="{FF2B5EF4-FFF2-40B4-BE49-F238E27FC236}">
                <a16:creationId xmlns:a16="http://schemas.microsoft.com/office/drawing/2014/main" id="{45B15BC4-DCB0-4EE4-9B2F-7A94A6589770}"/>
              </a:ext>
            </a:extLst>
          </p:cNvPr>
          <p:cNvPicPr>
            <a:picLocks noGrp="1" noChangeAspect="1"/>
          </p:cNvPicPr>
          <p:nvPr>
            <p:ph idx="1"/>
          </p:nvPr>
        </p:nvPicPr>
        <p:blipFill>
          <a:blip r:embed="rId2"/>
          <a:stretch>
            <a:fillRect/>
          </a:stretch>
        </p:blipFill>
        <p:spPr>
          <a:xfrm>
            <a:off x="624840" y="1690688"/>
            <a:ext cx="10515600" cy="2552967"/>
          </a:xfrm>
          <a:prstGeom prst="rect">
            <a:avLst/>
          </a:prstGeom>
        </p:spPr>
      </p:pic>
      <p:sp>
        <p:nvSpPr>
          <p:cNvPr id="5" name="TextBox 4">
            <a:extLst>
              <a:ext uri="{FF2B5EF4-FFF2-40B4-BE49-F238E27FC236}">
                <a16:creationId xmlns:a16="http://schemas.microsoft.com/office/drawing/2014/main" id="{08968089-270B-484F-A769-ADFE804E6F27}"/>
              </a:ext>
            </a:extLst>
          </p:cNvPr>
          <p:cNvSpPr txBox="1"/>
          <p:nvPr/>
        </p:nvSpPr>
        <p:spPr>
          <a:xfrm>
            <a:off x="1036320" y="4622800"/>
            <a:ext cx="7345680" cy="646331"/>
          </a:xfrm>
          <a:prstGeom prst="rect">
            <a:avLst/>
          </a:prstGeom>
          <a:noFill/>
        </p:spPr>
        <p:txBody>
          <a:bodyPr wrap="square" rtlCol="0">
            <a:spAutoFit/>
          </a:bodyPr>
          <a:lstStyle/>
          <a:p>
            <a:r>
              <a:rPr lang="tr-TR" dirty="0" err="1"/>
              <a:t>Each</a:t>
            </a:r>
            <a:r>
              <a:rPr lang="tr-TR" dirty="0"/>
              <a:t> </a:t>
            </a:r>
            <a:r>
              <a:rPr lang="tr-TR" dirty="0" err="1"/>
              <a:t>module</a:t>
            </a:r>
            <a:r>
              <a:rPr lang="tr-TR" dirty="0"/>
              <a:t> </a:t>
            </a:r>
            <a:r>
              <a:rPr lang="tr-TR" dirty="0" err="1"/>
              <a:t>shares</a:t>
            </a:r>
            <a:r>
              <a:rPr lang="tr-TR" dirty="0"/>
              <a:t> </a:t>
            </a:r>
            <a:r>
              <a:rPr lang="tr-TR" dirty="0" err="1"/>
              <a:t>the</a:t>
            </a:r>
            <a:r>
              <a:rPr lang="tr-TR" dirty="0"/>
              <a:t> </a:t>
            </a:r>
            <a:r>
              <a:rPr lang="tr-TR" dirty="0" err="1"/>
              <a:t>currents</a:t>
            </a:r>
            <a:r>
              <a:rPr lang="tr-TR" dirty="0"/>
              <a:t> as </a:t>
            </a:r>
            <a:r>
              <a:rPr lang="tr-TR" dirty="0" err="1"/>
              <a:t>equal</a:t>
            </a:r>
            <a:r>
              <a:rPr lang="tr-TR" dirty="0"/>
              <a:t>. </a:t>
            </a:r>
            <a:r>
              <a:rPr lang="tr-TR" dirty="0" err="1"/>
              <a:t>Also</a:t>
            </a:r>
            <a:r>
              <a:rPr lang="tr-TR" dirty="0"/>
              <a:t>, </a:t>
            </a:r>
            <a:r>
              <a:rPr lang="tr-TR" dirty="0" err="1"/>
              <a:t>we</a:t>
            </a:r>
            <a:r>
              <a:rPr lang="tr-TR" dirty="0"/>
              <a:t> </a:t>
            </a:r>
            <a:r>
              <a:rPr lang="tr-TR" dirty="0" err="1"/>
              <a:t>observe</a:t>
            </a:r>
            <a:r>
              <a:rPr lang="tr-TR" dirty="0"/>
              <a:t> </a:t>
            </a:r>
            <a:r>
              <a:rPr lang="tr-TR" dirty="0" err="1"/>
              <a:t>that</a:t>
            </a:r>
            <a:r>
              <a:rPr lang="tr-TR" dirty="0"/>
              <a:t> </a:t>
            </a:r>
            <a:r>
              <a:rPr lang="tr-TR" dirty="0" err="1"/>
              <a:t>nothing</a:t>
            </a:r>
            <a:r>
              <a:rPr lang="tr-TR" dirty="0"/>
              <a:t> is </a:t>
            </a:r>
            <a:r>
              <a:rPr lang="tr-TR" dirty="0" err="1"/>
              <a:t>changing</a:t>
            </a:r>
            <a:r>
              <a:rPr lang="tr-TR" dirty="0"/>
              <a:t>. </a:t>
            </a:r>
            <a:r>
              <a:rPr lang="tr-TR" dirty="0" err="1"/>
              <a:t>Thus</a:t>
            </a:r>
            <a:r>
              <a:rPr lang="tr-TR" dirty="0"/>
              <a:t>, </a:t>
            </a:r>
            <a:r>
              <a:rPr lang="tr-TR" dirty="0" err="1"/>
              <a:t>the</a:t>
            </a:r>
            <a:r>
              <a:rPr lang="tr-TR" dirty="0"/>
              <a:t> ideal </a:t>
            </a:r>
            <a:r>
              <a:rPr lang="tr-TR" dirty="0" err="1"/>
              <a:t>misaligned</a:t>
            </a:r>
            <a:r>
              <a:rPr lang="tr-TR" dirty="0"/>
              <a:t> is </a:t>
            </a:r>
            <a:r>
              <a:rPr lang="tr-TR" dirty="0" err="1"/>
              <a:t>the</a:t>
            </a:r>
            <a:r>
              <a:rPr lang="tr-TR" dirty="0"/>
              <a:t> </a:t>
            </a:r>
            <a:r>
              <a:rPr lang="tr-TR" dirty="0" err="1"/>
              <a:t>same</a:t>
            </a:r>
            <a:r>
              <a:rPr lang="tr-TR" dirty="0"/>
              <a:t> as </a:t>
            </a:r>
            <a:r>
              <a:rPr lang="tr-TR" dirty="0" err="1"/>
              <a:t>aligned</a:t>
            </a:r>
            <a:r>
              <a:rPr lang="tr-TR" dirty="0"/>
              <a:t> </a:t>
            </a:r>
            <a:r>
              <a:rPr lang="tr-TR" dirty="0" err="1"/>
              <a:t>situation</a:t>
            </a:r>
            <a:r>
              <a:rPr lang="tr-TR" dirty="0"/>
              <a:t>.</a:t>
            </a:r>
            <a:endParaRPr lang="en-US" dirty="0"/>
          </a:p>
        </p:txBody>
      </p:sp>
    </p:spTree>
    <p:extLst>
      <p:ext uri="{BB962C8B-B14F-4D97-AF65-F5344CB8AC3E}">
        <p14:creationId xmlns:p14="http://schemas.microsoft.com/office/powerpoint/2010/main" val="76274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7FA-07D0-4100-94AE-3ED285EAAB6C}"/>
              </a:ext>
            </a:extLst>
          </p:cNvPr>
          <p:cNvSpPr>
            <a:spLocks noGrp="1"/>
          </p:cNvSpPr>
          <p:nvPr>
            <p:ph type="title"/>
          </p:nvPr>
        </p:nvSpPr>
        <p:spPr/>
        <p:txBody>
          <a:bodyPr/>
          <a:lstStyle/>
          <a:p>
            <a:r>
              <a:rPr lang="tr-TR" dirty="0" err="1"/>
              <a:t>For</a:t>
            </a:r>
            <a:r>
              <a:rPr lang="tr-TR" dirty="0"/>
              <a:t> </a:t>
            </a:r>
            <a:r>
              <a:rPr lang="tr-TR" dirty="0" err="1"/>
              <a:t>misaligned</a:t>
            </a:r>
            <a:r>
              <a:rPr lang="tr-TR" dirty="0"/>
              <a:t> </a:t>
            </a:r>
            <a:r>
              <a:rPr lang="tr-TR" dirty="0" err="1"/>
              <a:t>current</a:t>
            </a:r>
            <a:r>
              <a:rPr lang="tr-TR" dirty="0"/>
              <a:t> </a:t>
            </a:r>
            <a:r>
              <a:rPr lang="tr-TR" dirty="0" err="1"/>
              <a:t>distribution</a:t>
            </a:r>
            <a:r>
              <a:rPr lang="tr-TR" dirty="0"/>
              <a:t>(</a:t>
            </a:r>
            <a:r>
              <a:rPr lang="tr-TR" dirty="0" err="1"/>
              <a:t>Realistic</a:t>
            </a:r>
            <a:r>
              <a:rPr lang="tr-TR" dirty="0"/>
              <a:t>)</a:t>
            </a:r>
            <a:endParaRPr lang="en-US" dirty="0"/>
          </a:p>
        </p:txBody>
      </p:sp>
      <p:pic>
        <p:nvPicPr>
          <p:cNvPr id="4" name="Content Placeholder 3">
            <a:extLst>
              <a:ext uri="{FF2B5EF4-FFF2-40B4-BE49-F238E27FC236}">
                <a16:creationId xmlns:a16="http://schemas.microsoft.com/office/drawing/2014/main" id="{DD357854-15DB-4C05-BD9A-5A6F6DA07FD5}"/>
              </a:ext>
            </a:extLst>
          </p:cNvPr>
          <p:cNvPicPr>
            <a:picLocks noGrp="1" noChangeAspect="1"/>
          </p:cNvPicPr>
          <p:nvPr>
            <p:ph idx="1"/>
          </p:nvPr>
        </p:nvPicPr>
        <p:blipFill>
          <a:blip r:embed="rId2"/>
          <a:stretch>
            <a:fillRect/>
          </a:stretch>
        </p:blipFill>
        <p:spPr>
          <a:xfrm>
            <a:off x="2092960" y="1397414"/>
            <a:ext cx="8311032" cy="4063171"/>
          </a:xfrm>
          <a:prstGeom prst="rect">
            <a:avLst/>
          </a:prstGeom>
        </p:spPr>
      </p:pic>
      <p:sp>
        <p:nvSpPr>
          <p:cNvPr id="5" name="Rectangle 4">
            <a:extLst>
              <a:ext uri="{FF2B5EF4-FFF2-40B4-BE49-F238E27FC236}">
                <a16:creationId xmlns:a16="http://schemas.microsoft.com/office/drawing/2014/main" id="{B754E1E4-B4B2-481D-BF60-90BB95BDFF11}"/>
              </a:ext>
            </a:extLst>
          </p:cNvPr>
          <p:cNvSpPr/>
          <p:nvPr/>
        </p:nvSpPr>
        <p:spPr>
          <a:xfrm>
            <a:off x="3200476" y="5569544"/>
            <a:ext cx="6096000" cy="923330"/>
          </a:xfrm>
          <a:prstGeom prst="rect">
            <a:avLst/>
          </a:prstGeom>
        </p:spPr>
        <p:txBody>
          <a:bodyPr>
            <a:spAutoFit/>
          </a:bodyPr>
          <a:lstStyle/>
          <a:p>
            <a:r>
              <a:rPr lang="tr-TR" dirty="0" err="1"/>
              <a:t>For</a:t>
            </a:r>
            <a:r>
              <a:rPr lang="tr-TR" dirty="0"/>
              <a:t> </a:t>
            </a:r>
            <a:r>
              <a:rPr lang="tr-TR" dirty="0" err="1"/>
              <a:t>this</a:t>
            </a:r>
            <a:r>
              <a:rPr lang="tr-TR" dirty="0"/>
              <a:t> </a:t>
            </a:r>
            <a:r>
              <a:rPr lang="tr-TR" dirty="0" err="1"/>
              <a:t>case</a:t>
            </a:r>
            <a:r>
              <a:rPr lang="tr-TR" dirty="0"/>
              <a:t>, </a:t>
            </a:r>
            <a:r>
              <a:rPr lang="tr-TR" dirty="0" err="1"/>
              <a:t>we</a:t>
            </a:r>
            <a:r>
              <a:rPr lang="tr-TR" dirty="0"/>
              <a:t> </a:t>
            </a:r>
            <a:r>
              <a:rPr lang="tr-TR" dirty="0" err="1"/>
              <a:t>observe</a:t>
            </a:r>
            <a:r>
              <a:rPr lang="tr-TR" dirty="0"/>
              <a:t> </a:t>
            </a:r>
            <a:r>
              <a:rPr lang="tr-TR" dirty="0" err="1"/>
              <a:t>that</a:t>
            </a:r>
            <a:r>
              <a:rPr lang="tr-TR" dirty="0"/>
              <a:t> </a:t>
            </a:r>
            <a:r>
              <a:rPr lang="tr-TR" dirty="0" err="1"/>
              <a:t>two</a:t>
            </a:r>
            <a:r>
              <a:rPr lang="tr-TR" dirty="0"/>
              <a:t> </a:t>
            </a:r>
            <a:r>
              <a:rPr lang="tr-TR" dirty="0" err="1"/>
              <a:t>modules</a:t>
            </a:r>
            <a:r>
              <a:rPr lang="tr-TR" dirty="0"/>
              <a:t> </a:t>
            </a:r>
            <a:r>
              <a:rPr lang="tr-TR" dirty="0" err="1"/>
              <a:t>which</a:t>
            </a:r>
            <a:r>
              <a:rPr lang="tr-TR" dirty="0"/>
              <a:t> total </a:t>
            </a:r>
            <a:r>
              <a:rPr lang="tr-TR" dirty="0" err="1"/>
              <a:t>mutuals</a:t>
            </a:r>
            <a:r>
              <a:rPr lang="tr-TR" dirty="0"/>
              <a:t> </a:t>
            </a:r>
            <a:r>
              <a:rPr lang="tr-TR" dirty="0" err="1"/>
              <a:t>bigger</a:t>
            </a:r>
            <a:r>
              <a:rPr lang="tr-TR" dirty="0"/>
              <a:t> transfer </a:t>
            </a:r>
            <a:r>
              <a:rPr lang="tr-TR" dirty="0" err="1"/>
              <a:t>the</a:t>
            </a:r>
            <a:r>
              <a:rPr lang="tr-TR" dirty="0"/>
              <a:t> </a:t>
            </a:r>
            <a:r>
              <a:rPr lang="tr-TR" dirty="0" err="1"/>
              <a:t>all</a:t>
            </a:r>
            <a:r>
              <a:rPr lang="tr-TR" dirty="0"/>
              <a:t> </a:t>
            </a:r>
            <a:r>
              <a:rPr lang="tr-TR" dirty="0" err="1"/>
              <a:t>power</a:t>
            </a:r>
            <a:r>
              <a:rPr lang="tr-TR" dirty="0"/>
              <a:t>. </a:t>
            </a:r>
            <a:r>
              <a:rPr lang="tr-TR" dirty="0" err="1"/>
              <a:t>Thus</a:t>
            </a:r>
            <a:r>
              <a:rPr lang="tr-TR" dirty="0"/>
              <a:t>, </a:t>
            </a:r>
            <a:r>
              <a:rPr lang="tr-TR" dirty="0" err="1"/>
              <a:t>the</a:t>
            </a:r>
            <a:r>
              <a:rPr lang="tr-TR" dirty="0"/>
              <a:t> </a:t>
            </a:r>
            <a:r>
              <a:rPr lang="tr-TR" dirty="0" err="1"/>
              <a:t>four</a:t>
            </a:r>
            <a:r>
              <a:rPr lang="tr-TR" dirty="0"/>
              <a:t> </a:t>
            </a:r>
            <a:r>
              <a:rPr lang="tr-TR" dirty="0" err="1"/>
              <a:t>modules</a:t>
            </a:r>
            <a:r>
              <a:rPr lang="tr-TR" dirty="0"/>
              <a:t> can not be </a:t>
            </a:r>
            <a:r>
              <a:rPr lang="tr-TR" dirty="0" err="1"/>
              <a:t>used</a:t>
            </a:r>
            <a:r>
              <a:rPr lang="tr-TR" dirty="0"/>
              <a:t> at </a:t>
            </a:r>
            <a:r>
              <a:rPr lang="tr-TR" dirty="0" err="1"/>
              <a:t>this</a:t>
            </a:r>
            <a:r>
              <a:rPr lang="tr-TR" dirty="0"/>
              <a:t> </a:t>
            </a:r>
            <a:r>
              <a:rPr lang="tr-TR" dirty="0" err="1"/>
              <a:t>point</a:t>
            </a:r>
            <a:r>
              <a:rPr lang="tr-TR" dirty="0"/>
              <a:t>.</a:t>
            </a:r>
            <a:endParaRPr lang="en-US" dirty="0"/>
          </a:p>
        </p:txBody>
      </p:sp>
    </p:spTree>
    <p:extLst>
      <p:ext uri="{BB962C8B-B14F-4D97-AF65-F5344CB8AC3E}">
        <p14:creationId xmlns:p14="http://schemas.microsoft.com/office/powerpoint/2010/main" val="55344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DD53-63DE-4941-9EE2-A64E6BC1C634}"/>
              </a:ext>
            </a:extLst>
          </p:cNvPr>
          <p:cNvSpPr>
            <a:spLocks noGrp="1"/>
          </p:cNvSpPr>
          <p:nvPr>
            <p:ph type="title"/>
          </p:nvPr>
        </p:nvSpPr>
        <p:spPr/>
        <p:txBody>
          <a:bodyPr/>
          <a:lstStyle/>
          <a:p>
            <a:r>
              <a:rPr lang="tr-TR" dirty="0" err="1"/>
              <a:t>Thus</a:t>
            </a:r>
            <a:r>
              <a:rPr lang="tr-TR" dirty="0"/>
              <a:t> !!!!</a:t>
            </a:r>
            <a:endParaRPr lang="en-US" dirty="0"/>
          </a:p>
        </p:txBody>
      </p:sp>
      <p:sp>
        <p:nvSpPr>
          <p:cNvPr id="3" name="Content Placeholder 2">
            <a:extLst>
              <a:ext uri="{FF2B5EF4-FFF2-40B4-BE49-F238E27FC236}">
                <a16:creationId xmlns:a16="http://schemas.microsoft.com/office/drawing/2014/main" id="{B9BA9813-9D59-48CC-922C-7BB50FAA787F}"/>
              </a:ext>
            </a:extLst>
          </p:cNvPr>
          <p:cNvSpPr>
            <a:spLocks noGrp="1"/>
          </p:cNvSpPr>
          <p:nvPr>
            <p:ph idx="1"/>
          </p:nvPr>
        </p:nvSpPr>
        <p:spPr>
          <a:xfrm>
            <a:off x="838200" y="1795145"/>
            <a:ext cx="10515600" cy="4351338"/>
          </a:xfrm>
        </p:spPr>
        <p:txBody>
          <a:bodyPr/>
          <a:lstStyle/>
          <a:p>
            <a:r>
              <a:rPr lang="tr-TR" dirty="0"/>
              <a:t> </a:t>
            </a:r>
            <a:r>
              <a:rPr lang="tr-TR" dirty="0" err="1"/>
              <a:t>In</a:t>
            </a:r>
            <a:r>
              <a:rPr lang="tr-TR" dirty="0"/>
              <a:t> ideal </a:t>
            </a:r>
            <a:r>
              <a:rPr lang="tr-TR" dirty="0" err="1"/>
              <a:t>case</a:t>
            </a:r>
            <a:r>
              <a:rPr lang="tr-TR" dirty="0"/>
              <a:t>, </a:t>
            </a:r>
            <a:r>
              <a:rPr lang="tr-TR" dirty="0" err="1"/>
              <a:t>the</a:t>
            </a:r>
            <a:r>
              <a:rPr lang="tr-TR" dirty="0"/>
              <a:t> </a:t>
            </a:r>
            <a:r>
              <a:rPr lang="tr-TR" dirty="0" err="1"/>
              <a:t>modules</a:t>
            </a:r>
            <a:r>
              <a:rPr lang="tr-TR" dirty="0"/>
              <a:t> </a:t>
            </a:r>
            <a:r>
              <a:rPr lang="tr-TR" dirty="0" err="1"/>
              <a:t>sees</a:t>
            </a:r>
            <a:r>
              <a:rPr lang="tr-TR" dirty="0"/>
              <a:t> </a:t>
            </a:r>
            <a:r>
              <a:rPr lang="tr-TR" dirty="0" err="1"/>
              <a:t>the</a:t>
            </a:r>
            <a:r>
              <a:rPr lang="tr-TR" dirty="0"/>
              <a:t> </a:t>
            </a:r>
            <a:r>
              <a:rPr lang="tr-TR" dirty="0" err="1"/>
              <a:t>equal</a:t>
            </a:r>
            <a:r>
              <a:rPr lang="tr-TR" dirty="0"/>
              <a:t> </a:t>
            </a:r>
            <a:r>
              <a:rPr lang="tr-TR" dirty="0" err="1"/>
              <a:t>resistance</a:t>
            </a:r>
            <a:r>
              <a:rPr lang="tr-TR" dirty="0"/>
              <a:t>. </a:t>
            </a:r>
            <a:r>
              <a:rPr lang="tr-TR" dirty="0" err="1"/>
              <a:t>With</a:t>
            </a:r>
            <a:r>
              <a:rPr lang="tr-TR" dirty="0"/>
              <a:t> </a:t>
            </a:r>
            <a:r>
              <a:rPr lang="tr-TR" dirty="0" err="1"/>
              <a:t>same</a:t>
            </a:r>
            <a:r>
              <a:rPr lang="tr-TR" dirty="0"/>
              <a:t> </a:t>
            </a:r>
            <a:r>
              <a:rPr lang="tr-TR" dirty="0" err="1"/>
              <a:t>coupling</a:t>
            </a:r>
            <a:r>
              <a:rPr lang="tr-TR" dirty="0"/>
              <a:t> </a:t>
            </a:r>
            <a:r>
              <a:rPr lang="tr-TR" dirty="0" err="1"/>
              <a:t>and</a:t>
            </a:r>
            <a:r>
              <a:rPr lang="tr-TR" dirty="0"/>
              <a:t> </a:t>
            </a:r>
            <a:r>
              <a:rPr lang="tr-TR" dirty="0" err="1"/>
              <a:t>resistance</a:t>
            </a:r>
            <a:r>
              <a:rPr lang="tr-TR" dirty="0"/>
              <a:t> </a:t>
            </a:r>
            <a:r>
              <a:rPr lang="tr-TR" dirty="0" err="1"/>
              <a:t>means</a:t>
            </a:r>
            <a:r>
              <a:rPr lang="tr-TR" dirty="0"/>
              <a:t> </a:t>
            </a:r>
            <a:r>
              <a:rPr lang="tr-TR" dirty="0" err="1"/>
              <a:t>that</a:t>
            </a:r>
            <a:r>
              <a:rPr lang="tr-TR" dirty="0"/>
              <a:t> </a:t>
            </a:r>
            <a:r>
              <a:rPr lang="tr-TR" dirty="0" err="1"/>
              <a:t>the</a:t>
            </a:r>
            <a:r>
              <a:rPr lang="tr-TR" dirty="0"/>
              <a:t> </a:t>
            </a:r>
            <a:r>
              <a:rPr lang="tr-TR" dirty="0" err="1"/>
              <a:t>same</a:t>
            </a:r>
            <a:r>
              <a:rPr lang="tr-TR" dirty="0"/>
              <a:t> </a:t>
            </a:r>
            <a:r>
              <a:rPr lang="tr-TR" dirty="0" err="1"/>
              <a:t>operation</a:t>
            </a:r>
            <a:r>
              <a:rPr lang="tr-TR" dirty="0"/>
              <a:t>. </a:t>
            </a:r>
            <a:r>
              <a:rPr lang="tr-TR" dirty="0" err="1"/>
              <a:t>However</a:t>
            </a:r>
            <a:r>
              <a:rPr lang="tr-TR" dirty="0"/>
              <a:t>, </a:t>
            </a:r>
            <a:r>
              <a:rPr lang="tr-TR" dirty="0" err="1"/>
              <a:t>the</a:t>
            </a:r>
            <a:r>
              <a:rPr lang="tr-TR" dirty="0"/>
              <a:t> </a:t>
            </a:r>
            <a:r>
              <a:rPr lang="tr-TR" dirty="0" err="1"/>
              <a:t>coupling</a:t>
            </a:r>
            <a:r>
              <a:rPr lang="tr-TR" dirty="0"/>
              <a:t> </a:t>
            </a:r>
            <a:r>
              <a:rPr lang="tr-TR" dirty="0" err="1"/>
              <a:t>chanes</a:t>
            </a:r>
            <a:r>
              <a:rPr lang="tr-TR" dirty="0"/>
              <a:t> </a:t>
            </a:r>
            <a:r>
              <a:rPr lang="tr-TR" dirty="0" err="1"/>
              <a:t>the</a:t>
            </a:r>
            <a:r>
              <a:rPr lang="tr-TR" dirty="0"/>
              <a:t> </a:t>
            </a:r>
            <a:r>
              <a:rPr lang="tr-TR" dirty="0" err="1"/>
              <a:t>operation</a:t>
            </a:r>
            <a:r>
              <a:rPr lang="tr-TR" dirty="0"/>
              <a:t> </a:t>
            </a:r>
            <a:r>
              <a:rPr lang="tr-TR" dirty="0" err="1"/>
              <a:t>point</a:t>
            </a:r>
            <a:r>
              <a:rPr lang="tr-TR" dirty="0"/>
              <a:t> </a:t>
            </a:r>
            <a:r>
              <a:rPr lang="tr-TR" dirty="0" err="1"/>
              <a:t>and</a:t>
            </a:r>
            <a:r>
              <a:rPr lang="tr-TR" dirty="0"/>
              <a:t> </a:t>
            </a:r>
            <a:r>
              <a:rPr lang="tr-TR" dirty="0" err="1"/>
              <a:t>also</a:t>
            </a:r>
            <a:r>
              <a:rPr lang="tr-TR" dirty="0"/>
              <a:t> </a:t>
            </a:r>
            <a:r>
              <a:rPr lang="tr-TR" dirty="0" err="1"/>
              <a:t>the</a:t>
            </a:r>
            <a:r>
              <a:rPr lang="tr-TR" dirty="0"/>
              <a:t> </a:t>
            </a:r>
            <a:r>
              <a:rPr lang="tr-TR" dirty="0" err="1"/>
              <a:t>resistance</a:t>
            </a:r>
            <a:r>
              <a:rPr lang="tr-TR" dirty="0"/>
              <a:t> it </a:t>
            </a:r>
            <a:r>
              <a:rPr lang="tr-TR" dirty="0" err="1"/>
              <a:t>sees</a:t>
            </a:r>
            <a:r>
              <a:rPr lang="tr-TR" dirty="0"/>
              <a:t>. </a:t>
            </a:r>
          </a:p>
        </p:txBody>
      </p:sp>
      <p:pic>
        <p:nvPicPr>
          <p:cNvPr id="5" name="Content Placeholder 3">
            <a:extLst>
              <a:ext uri="{FF2B5EF4-FFF2-40B4-BE49-F238E27FC236}">
                <a16:creationId xmlns:a16="http://schemas.microsoft.com/office/drawing/2014/main" id="{F7C9683E-4DE1-4979-8520-4DCD57E8B620}"/>
              </a:ext>
            </a:extLst>
          </p:cNvPr>
          <p:cNvPicPr>
            <a:picLocks noChangeAspect="1"/>
          </p:cNvPicPr>
          <p:nvPr/>
        </p:nvPicPr>
        <p:blipFill>
          <a:blip r:embed="rId2"/>
          <a:stretch>
            <a:fillRect/>
          </a:stretch>
        </p:blipFill>
        <p:spPr>
          <a:xfrm>
            <a:off x="2192727" y="3365221"/>
            <a:ext cx="3994713" cy="2700337"/>
          </a:xfrm>
          <a:prstGeom prst="rect">
            <a:avLst/>
          </a:prstGeom>
        </p:spPr>
      </p:pic>
      <p:pic>
        <p:nvPicPr>
          <p:cNvPr id="6" name="Picture 5">
            <a:extLst>
              <a:ext uri="{FF2B5EF4-FFF2-40B4-BE49-F238E27FC236}">
                <a16:creationId xmlns:a16="http://schemas.microsoft.com/office/drawing/2014/main" id="{C5D6C0AF-8985-4E2B-9FF0-5BF9B8622BDA}"/>
              </a:ext>
            </a:extLst>
          </p:cNvPr>
          <p:cNvPicPr>
            <a:picLocks noChangeAspect="1"/>
          </p:cNvPicPr>
          <p:nvPr/>
        </p:nvPicPr>
        <p:blipFill>
          <a:blip r:embed="rId3"/>
          <a:stretch>
            <a:fillRect/>
          </a:stretch>
        </p:blipFill>
        <p:spPr>
          <a:xfrm>
            <a:off x="7120518" y="3449269"/>
            <a:ext cx="2480682" cy="2616289"/>
          </a:xfrm>
          <a:prstGeom prst="rect">
            <a:avLst/>
          </a:prstGeom>
        </p:spPr>
      </p:pic>
    </p:spTree>
    <p:extLst>
      <p:ext uri="{BB962C8B-B14F-4D97-AF65-F5344CB8AC3E}">
        <p14:creationId xmlns:p14="http://schemas.microsoft.com/office/powerpoint/2010/main" val="166599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AADD-861F-447D-BC95-787420D48C1C}"/>
              </a:ext>
            </a:extLst>
          </p:cNvPr>
          <p:cNvSpPr>
            <a:spLocks noGrp="1"/>
          </p:cNvSpPr>
          <p:nvPr>
            <p:ph type="title"/>
          </p:nvPr>
        </p:nvSpPr>
        <p:spPr/>
        <p:txBody>
          <a:bodyPr/>
          <a:lstStyle/>
          <a:p>
            <a:r>
              <a:rPr lang="tr-TR" dirty="0" err="1"/>
              <a:t>Each</a:t>
            </a:r>
            <a:r>
              <a:rPr lang="tr-TR" dirty="0"/>
              <a:t> </a:t>
            </a:r>
            <a:r>
              <a:rPr lang="tr-TR" dirty="0" err="1"/>
              <a:t>module</a:t>
            </a:r>
            <a:r>
              <a:rPr lang="tr-TR" dirty="0"/>
              <a:t> has </a:t>
            </a:r>
            <a:r>
              <a:rPr lang="tr-TR" dirty="0" err="1"/>
              <a:t>the</a:t>
            </a:r>
            <a:r>
              <a:rPr lang="tr-TR" dirty="0"/>
              <a:t> </a:t>
            </a:r>
            <a:r>
              <a:rPr lang="tr-TR" dirty="0" err="1"/>
              <a:t>same</a:t>
            </a:r>
            <a:r>
              <a:rPr lang="tr-TR" dirty="0"/>
              <a:t> </a:t>
            </a:r>
            <a:r>
              <a:rPr lang="tr-TR" dirty="0" err="1"/>
              <a:t>frequency</a:t>
            </a:r>
            <a:r>
              <a:rPr lang="tr-TR" dirty="0"/>
              <a:t> </a:t>
            </a:r>
            <a:r>
              <a:rPr lang="tr-TR" dirty="0" err="1"/>
              <a:t>response</a:t>
            </a:r>
            <a:r>
              <a:rPr lang="tr-TR" dirty="0"/>
              <a:t>. (</a:t>
            </a:r>
            <a:r>
              <a:rPr lang="tr-TR" dirty="0" err="1"/>
              <a:t>Ideal</a:t>
            </a:r>
            <a:r>
              <a:rPr lang="tr-TR" dirty="0"/>
              <a:t> </a:t>
            </a:r>
            <a:r>
              <a:rPr lang="tr-TR" dirty="0" err="1"/>
              <a:t>case</a:t>
            </a:r>
            <a:r>
              <a:rPr lang="tr-TR" dirty="0"/>
              <a:t>)</a:t>
            </a:r>
            <a:endParaRPr lang="en-US" dirty="0"/>
          </a:p>
        </p:txBody>
      </p:sp>
      <p:sp>
        <p:nvSpPr>
          <p:cNvPr id="3" name="Content Placeholder 2">
            <a:extLst>
              <a:ext uri="{FF2B5EF4-FFF2-40B4-BE49-F238E27FC236}">
                <a16:creationId xmlns:a16="http://schemas.microsoft.com/office/drawing/2014/main" id="{9C35F56A-B3B9-4866-A178-44FE01EB52C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2C8B9AF-E793-4688-8910-8EC1B0D30C94}"/>
              </a:ext>
            </a:extLst>
          </p:cNvPr>
          <p:cNvPicPr/>
          <p:nvPr/>
        </p:nvPicPr>
        <p:blipFill>
          <a:blip r:embed="rId2"/>
          <a:stretch>
            <a:fillRect/>
          </a:stretch>
        </p:blipFill>
        <p:spPr>
          <a:xfrm>
            <a:off x="1182504" y="2286499"/>
            <a:ext cx="10601666" cy="3429590"/>
          </a:xfrm>
          <a:prstGeom prst="rect">
            <a:avLst/>
          </a:prstGeom>
        </p:spPr>
      </p:pic>
    </p:spTree>
    <p:extLst>
      <p:ext uri="{BB962C8B-B14F-4D97-AF65-F5344CB8AC3E}">
        <p14:creationId xmlns:p14="http://schemas.microsoft.com/office/powerpoint/2010/main" val="21101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2044</TotalTime>
  <Words>1674</Words>
  <Application>Microsoft Office PowerPoint</Application>
  <PresentationFormat>Widescreen</PresentationFormat>
  <Paragraphs>190</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 For aligned current distribution</vt:lpstr>
      <vt:lpstr> For misaligned current distribution(Ideal)</vt:lpstr>
      <vt:lpstr>For misaligned current distribution(Realistic)</vt:lpstr>
      <vt:lpstr>Thus !!!!</vt:lpstr>
      <vt:lpstr>Each module has the same frequency response. (Ideal case)</vt:lpstr>
      <vt:lpstr>Operation point is changed. The modules which have higher coupling gives more gain if the resistance would be the same.</vt:lpstr>
      <vt:lpstr>PowerPoint Presentation</vt:lpstr>
      <vt:lpstr>Solution:  </vt:lpstr>
      <vt:lpstr>PowerPoint Presentation</vt:lpstr>
      <vt:lpstr>PowerPoint Presentation</vt:lpstr>
      <vt:lpstr>PowerPoint Presentation</vt:lpstr>
      <vt:lpstr>From the equation 1 and 2 </vt:lpstr>
      <vt:lpstr>Ks=-0.06 Kp=-0.06</vt:lpstr>
      <vt:lpstr>Ks=-0.12 Kp=-0.06</vt:lpstr>
      <vt:lpstr>Inductor Design</vt:lpstr>
      <vt:lpstr>Series-Series Compensated Resonance Converter</vt:lpstr>
      <vt:lpstr>No load Condition </vt:lpstr>
      <vt:lpstr>Solution for no-load condition</vt:lpstr>
      <vt:lpstr>Rotational Misalignment </vt:lpstr>
      <vt:lpstr>Primary Winding</vt:lpstr>
      <vt:lpstr>Formerly Proposed Design</vt:lpstr>
      <vt:lpstr>PowerPoint Presentation</vt:lpstr>
      <vt:lpstr>Proposed Design</vt:lpstr>
      <vt:lpstr>Pros and Cons</vt:lpstr>
      <vt:lpstr>How can we decrease mutual indcutance between two primary windings?</vt:lpstr>
      <vt:lpstr>Results for Previous </vt:lpstr>
      <vt:lpstr>Results for Proposed</vt:lpstr>
      <vt:lpstr>Secondary Winding </vt:lpstr>
      <vt:lpstr>Problem</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Enes AYAZ</dc:creator>
  <cp:lastModifiedBy>Enes AYAZ</cp:lastModifiedBy>
  <cp:revision>42</cp:revision>
  <dcterms:created xsi:type="dcterms:W3CDTF">2020-04-06T14:58:23Z</dcterms:created>
  <dcterms:modified xsi:type="dcterms:W3CDTF">2020-04-24T20:28:45Z</dcterms:modified>
</cp:coreProperties>
</file>