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E1CA56-7BF7-4D5E-8442-3D26245D20F8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170CED39-A869-4E98-AC63-13165813C4C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es AYAZ" initials="EA" lastIdx="1" clrIdx="0">
    <p:extLst>
      <p:ext uri="{19B8F6BF-5375-455C-9EA6-DF929625EA0E}">
        <p15:presenceInfo xmlns:p15="http://schemas.microsoft.com/office/powerpoint/2012/main" userId="Enes AYA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4F837-EBE4-438C-B107-558BBE14A4B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D7E46-C721-4757-9635-C7A8D60C6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D7E46-C721-4757-9635-C7A8D60C6A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5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F0A-4E86-4FE3-BDC8-FE391A42B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E6885-EDEA-4DBD-B773-A20E45434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FC97-AA9B-4B8C-85BD-EF5119A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D01A2-CE0D-48C5-87E1-76F6B0F7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BC61-5EFB-4998-B3AD-BD7DB7A5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90CB-1DD6-4197-9279-3C4C02F5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B171D-83DA-4E5E-BE2A-A22A51102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4CE2F-7837-4D10-95A8-72BF4857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474D-B70A-4644-8013-31C060B1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B6F90-E5F1-4F43-B059-15377E64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0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DAE5D-FC26-4B79-8B71-5DE924F1A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9484D-2C99-4A6E-A02F-43F593F5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9FBD-E538-465A-846A-A8B20161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476DA-D7CE-4DA3-8C1A-A23F1841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62BB-D840-41A8-A725-B0C42044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BA1E-A572-4985-AB8B-A537CF96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2840-C752-4D08-ABFB-3CFC4723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B5628-0F7D-450F-8138-E9FEB182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7C3E-D379-40AF-8E71-3F9ED68B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EDB7-9C6B-4A8C-B5D0-F96861D2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5D96-AC41-45E0-841A-17847C3D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D6989-678E-4553-82FD-5B398DCE0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9018-4428-44D8-8093-672FB428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70B9-55CF-494F-96B6-CEA16CED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CFBA2-5DC8-4BAF-93EF-DFEA0B8E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F25E-FB90-4897-B9D0-003B2280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1A63-08F1-4436-A8D1-3502D9A63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9DC28-95ED-4ADD-AB05-B716A290C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C75E3-23AD-48D9-BDBC-BA55B6FA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12AAC-12F9-40A7-B14B-F01BD466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EA762-FE2F-4B2B-A50E-8D30F3BA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7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A4F8-61FA-4677-ACE4-1FE07A9B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C65B2-783E-46D6-A1AE-738F6DF01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A2CBB-F414-47F3-9D54-7B435D42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D08E2-D957-42D8-B5A7-0F5927B28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2CFC7-1741-49A7-8B3B-760DE6CE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1101-FFDF-4BCA-9B2F-A7A81012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B8F1C-ACA4-4C89-BEC3-CA3A6EF6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02B75-6A14-49B7-A0A9-1259BE1E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7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78FC-3E78-40C5-A193-EA8BE1E1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374BA-E9BA-439D-A646-E9289354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91853-C432-4490-9825-F1192346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75378-15C7-45AC-B8A4-3CE7243D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75909-E2B8-4BE3-8316-38436212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A0FE7-0750-463D-AA93-ADD6ECA0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E83BA-870C-4A5B-896B-73DAE6D0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2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9755-AEB7-4235-B345-CB9466A7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48E2-4AA8-4D50-85F0-C37747F89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58265-4077-455C-9019-7A270205E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F572C-9BA9-4A2B-A0AB-053C484D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D0450-847A-4D3B-97DC-8147B09C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5F4C3-93A3-41D1-84F9-27C0CF68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4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2B98-6EA8-4C6F-B6B4-20504C59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B7B3C-11D2-43FF-AF9F-2A332A314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5D7C3-B01C-4560-877F-07F1BE865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4D53E-6582-4FE1-8996-BECDD05D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10FF6-8AF0-4F8F-BB90-09263FF4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6F1B5-D729-4BBB-B22E-F8EE4920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5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42D99-5B69-415A-95FE-5986A097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766EC-F514-434D-B78C-9EC268C97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2564B-2A2E-4595-AD8E-6ECDB2319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3EE4-15E0-4B31-AFED-F819C0D4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275C2-CD39-413E-8EFF-5217703A9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C5276-3578-4865-8B2E-4136D4C77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hyperlink" Target="https://www.matheretter.de/calc/geodrafter/?draw=vector(0%7C0%202%7C0)+vector(0%7C0%2010%7C0)+vector(0%7C0%200%7C8)++++line(0%7C0%2010%7C0)+line(0%7C0%200%7C10)&amp;scale=10&amp;coord=0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hyperlink" Target="https://www.matheretter.de/calc/geodrafter/?draw=vector(0%7C0%202%7C0)+vector(0%7C0%2010%7C0)+vector(0%7C0%200%7C8)+vector(0%7C0%200%7C6)+++line(0%7C0%2010%7C0)+line(0%7C0%200%7C10)&amp;scale=10&amp;coord=0" TargetMode="Externa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eretter.de/calc/geodrafter/?draw=vector(0%7C0%2010.5%7C0)+vector(0%7C0%20-0.5%7C2)+vector(0%7C0%201%7C3)+vector(0%7C0%204.5%7C-1.5)+vector(4.5%7C-1.5%2010.5%7C0)+vector(0%7C0%206%7C1.5)+line(0%7C0%2010%7C0)+line(0%7C0%200%7C10)&amp;scale=10&amp;coord=0" TargetMode="External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8.png"/><Relationship Id="rId21" Type="http://schemas.openxmlformats.org/officeDocument/2006/relationships/image" Target="../media/image43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eretter.de/calc/geodrafter/?draw=vector(0%7C0%2010%7C0)+vector(0%7C0%204%7C-2)+vector(0%7C0%204%7C8)+vector(0%7C0%20-0.5%7C2)+vector(0%7C0%201%7C3)+vector(0%7C0%20-4%7C1)+vector(4%7C8%20-2.5%7C9.625)+line(0%7C0%20-0.5%7C2)+++line(0%7C0%2010%7C0)+line(0%7C0%200%7C10)+&amp;scale=15&amp;coord=0" TargetMode="External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49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1.png"/><Relationship Id="rId4" Type="http://schemas.openxmlformats.org/officeDocument/2006/relationships/hyperlink" Target="https://www.matheretter.de/calc/geodrafter/?draw=vector(0%7C0%2010%7C0)+vector(0%7C0%204%7C-2)+vector(0%7C0%204%7C8)+vector(0%7C0%20-0.5%7C2)+vector(0%7C0%201%7C3)+vector(0%7C0%20-1.75%7C-0.4375)+vector(4%7C8%202.25%7C7.50)+line(0%7C0%201%7C3)+++line(0%7C0%2010%7C0)+line(0%7C0%200%7C10)++&amp;scale=10&amp;coord=0" TargetMode="External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350.png"/><Relationship Id="rId30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53144B3-CDD3-4F44-9E79-AC5E5272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44" y="329293"/>
            <a:ext cx="3740382" cy="18395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692F66-099F-4076-89CC-69A024A63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844" y="264203"/>
            <a:ext cx="8339069" cy="484816"/>
          </a:xfrm>
        </p:spPr>
        <p:txBody>
          <a:bodyPr>
            <a:noAutofit/>
          </a:bodyPr>
          <a:lstStyle/>
          <a:p>
            <a:r>
              <a:rPr lang="tr-TR" sz="4400" dirty="0"/>
              <a:t>1Tx- 1Rx Design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1E7D2-33DA-4175-AA4C-135EE7A1F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3"/>
          <a:stretch/>
        </p:blipFill>
        <p:spPr>
          <a:xfrm>
            <a:off x="62046" y="1700595"/>
            <a:ext cx="6142351" cy="1993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5EC293E-DD73-48D0-BED2-2EB3BEC091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6098305"/>
                  </p:ext>
                </p:extLst>
              </p:nvPr>
            </p:nvGraphicFramePr>
            <p:xfrm>
              <a:off x="756992" y="3817035"/>
              <a:ext cx="32512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8402724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2592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Inputs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Values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22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(rms)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665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(W)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435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997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noProof="0" dirty="0"/>
                            <a:t>(Hz)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494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80073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16.214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9661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5EC293E-DD73-48D0-BED2-2EB3BEC091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6098305"/>
                  </p:ext>
                </p:extLst>
              </p:nvPr>
            </p:nvGraphicFramePr>
            <p:xfrm>
              <a:off x="756992" y="3817035"/>
              <a:ext cx="32512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8402724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2592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Inputs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Values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22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108197" r="-10074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108197" r="-74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65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208197" r="-10074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208197" r="-74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35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308197" r="-10074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308197" r="-74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97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408197" r="-10074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408197" r="-74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494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508197" r="-10074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508197" r="-74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007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618333" r="-1007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618333" r="-749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6615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4C000D1-1F00-4FEF-8277-D5BF2A3DB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98824"/>
                  </p:ext>
                </p:extLst>
              </p:nvPr>
            </p:nvGraphicFramePr>
            <p:xfrm>
              <a:off x="6204397" y="749019"/>
              <a:ext cx="5723586" cy="61360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7862">
                      <a:extLst>
                        <a:ext uri="{9D8B030D-6E8A-4147-A177-3AD203B41FA5}">
                          <a16:colId xmlns:a16="http://schemas.microsoft.com/office/drawing/2014/main" val="354617084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474857711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801757938"/>
                        </a:ext>
                      </a:extLst>
                    </a:gridCol>
                  </a:tblGrid>
                  <a:tr h="380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Calculations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noProof="0" dirty="0">
                              <a:solidFill>
                                <a:schemeClr val="tx1"/>
                              </a:solidFill>
                            </a:rPr>
                            <a:t>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8667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√(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6913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p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68.8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530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402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1026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17.19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6936087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107.43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1045016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(F)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𝐿𝑝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10.48 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6707032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(F)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𝐿𝑠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16.36 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4440233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8786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4C000D1-1F00-4FEF-8277-D5BF2A3DB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98824"/>
                  </p:ext>
                </p:extLst>
              </p:nvPr>
            </p:nvGraphicFramePr>
            <p:xfrm>
              <a:off x="6204397" y="749019"/>
              <a:ext cx="5723586" cy="61360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7862">
                      <a:extLst>
                        <a:ext uri="{9D8B030D-6E8A-4147-A177-3AD203B41FA5}">
                          <a16:colId xmlns:a16="http://schemas.microsoft.com/office/drawing/2014/main" val="354617084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474857711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801757938"/>
                        </a:ext>
                      </a:extLst>
                    </a:gridCol>
                  </a:tblGrid>
                  <a:tr h="380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Calculations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noProof="0" dirty="0">
                              <a:solidFill>
                                <a:schemeClr val="tx1"/>
                              </a:solidFill>
                            </a:rPr>
                            <a:t>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8667001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104688" r="-200958" b="-13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04688" r="-100318" b="-13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104688" r="-639" b="-13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6913753"/>
                      </a:ext>
                    </a:extLst>
                  </a:tr>
                  <a:tr h="6793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116964" r="-200958" b="-68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16964" r="-100318" b="-68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116964" r="-639" b="-689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30742"/>
                      </a:ext>
                    </a:extLst>
                  </a:tr>
                  <a:tr h="649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229245" r="-200958" b="-628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229245" r="-100318" b="-628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229245" r="-639" b="-628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4020340"/>
                      </a:ext>
                    </a:extLst>
                  </a:tr>
                  <a:tr h="6513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326168" r="-200958" b="-5224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26168" r="-100318" b="-5224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326168" r="-639" b="-5224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1026657"/>
                      </a:ext>
                    </a:extLst>
                  </a:tr>
                  <a:tr h="6814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407143" r="-200958" b="-399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407143" r="-100318" b="-399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407143" r="-639" b="-3991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936087"/>
                      </a:ext>
                    </a:extLst>
                  </a:tr>
                  <a:tr h="688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502655" r="-200958" b="-295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502655" r="-100318" b="-295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502655" r="-639" b="-295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045016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630556" r="-2009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630556" r="-10031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630556" r="-639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707032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737383" r="-200958" b="-111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737383" r="-100318" b="-111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737383" r="-639" b="-1112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4440233"/>
                      </a:ext>
                    </a:extLst>
                  </a:tr>
                  <a:tr h="7092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765812" r="-200958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765812" r="-100318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87868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376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A07769-797E-470E-A6B0-B2D79A1EBACF}"/>
                  </a:ext>
                </a:extLst>
              </p:cNvPr>
              <p:cNvSpPr txBox="1"/>
              <p:nvPr/>
            </p:nvSpPr>
            <p:spPr>
              <a:xfrm>
                <a:off x="1722369" y="784246"/>
                <a:ext cx="78263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𝑤𝑡</m:t>
                                  </m:r>
                                </m:e>
                              </m:d>
                            </m:e>
                          </m:func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𝑤𝑡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A07769-797E-470E-A6B0-B2D79A1E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69" y="784246"/>
                <a:ext cx="7826310" cy="215444"/>
              </a:xfrm>
              <a:prstGeom prst="rect">
                <a:avLst/>
              </a:prstGeom>
              <a:blipFill>
                <a:blip r:embed="rId2"/>
                <a:stretch>
                  <a:fillRect l="-78" r="-39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E2D2E-DC83-4B0F-91F9-6D60F4440CB6}"/>
                  </a:ext>
                </a:extLst>
              </p:cNvPr>
              <p:cNvSpPr txBox="1"/>
              <p:nvPr/>
            </p:nvSpPr>
            <p:spPr>
              <a:xfrm>
                <a:off x="1001737" y="1464383"/>
                <a:ext cx="9702015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))=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E2D2E-DC83-4B0F-91F9-6D60F444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37" y="1464383"/>
                <a:ext cx="9702015" cy="232051"/>
              </a:xfrm>
              <a:prstGeom prst="rect">
                <a:avLst/>
              </a:prstGeom>
              <a:blipFill>
                <a:blip r:embed="rId3"/>
                <a:stretch>
                  <a:fillRect r="-18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5D2712-3304-4DDF-A1FB-15B0C0D1791E}"/>
                  </a:ext>
                </a:extLst>
              </p:cNvPr>
              <p:cNvSpPr txBox="1"/>
              <p:nvPr/>
            </p:nvSpPr>
            <p:spPr>
              <a:xfrm>
                <a:off x="1060352" y="2045101"/>
                <a:ext cx="9706182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))=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5D2712-3304-4DDF-A1FB-15B0C0D17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52" y="2045101"/>
                <a:ext cx="9706182" cy="232051"/>
              </a:xfrm>
              <a:prstGeom prst="rect">
                <a:avLst/>
              </a:prstGeom>
              <a:blipFill>
                <a:blip r:embed="rId4"/>
                <a:stretch>
                  <a:fillRect r="-126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F077DA2-584E-42AF-B322-C3DC5787B4D6}"/>
              </a:ext>
            </a:extLst>
          </p:cNvPr>
          <p:cNvSpPr txBox="1"/>
          <p:nvPr/>
        </p:nvSpPr>
        <p:spPr>
          <a:xfrm>
            <a:off x="2636520" y="134887"/>
            <a:ext cx="893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apply the conversion of sine and obtain six equation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011A0CC-1981-4FCB-B01E-7A1587B2B7FC}"/>
              </a:ext>
            </a:extLst>
          </p:cNvPr>
          <p:cNvSpPr/>
          <p:nvPr/>
        </p:nvSpPr>
        <p:spPr>
          <a:xfrm>
            <a:off x="5402580" y="2552700"/>
            <a:ext cx="236220" cy="4419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D49B8D-3DCB-411B-B957-EA1EE0B01187}"/>
                  </a:ext>
                </a:extLst>
              </p:cNvPr>
              <p:cNvSpPr txBox="1"/>
              <p:nvPr/>
            </p:nvSpPr>
            <p:spPr>
              <a:xfrm>
                <a:off x="1856769" y="3253241"/>
                <a:ext cx="6256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D49B8D-3DCB-411B-B957-EA1EE0B0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769" y="3253241"/>
                <a:ext cx="6256777" cy="276999"/>
              </a:xfrm>
              <a:prstGeom prst="rect">
                <a:avLst/>
              </a:prstGeom>
              <a:blipFill>
                <a:blip r:embed="rId5"/>
                <a:stretch>
                  <a:fillRect l="-487" t="-4444" r="-97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11EE3D-300D-4571-9CEA-294FAF26C1E8}"/>
                  </a:ext>
                </a:extLst>
              </p:cNvPr>
              <p:cNvSpPr txBox="1"/>
              <p:nvPr/>
            </p:nvSpPr>
            <p:spPr>
              <a:xfrm>
                <a:off x="1856769" y="3643490"/>
                <a:ext cx="5422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0=−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11EE3D-300D-4571-9CEA-294FAF26C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769" y="3643490"/>
                <a:ext cx="5422959" cy="276999"/>
              </a:xfrm>
              <a:prstGeom prst="rect">
                <a:avLst/>
              </a:prstGeom>
              <a:blipFill>
                <a:blip r:embed="rId6"/>
                <a:stretch>
                  <a:fillRect l="-562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EB3B8C-57D9-499B-8AD8-88616C3792CC}"/>
                  </a:ext>
                </a:extLst>
              </p:cNvPr>
              <p:cNvSpPr txBox="1"/>
              <p:nvPr/>
            </p:nvSpPr>
            <p:spPr>
              <a:xfrm>
                <a:off x="1872126" y="4397671"/>
                <a:ext cx="706090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EB3B8C-57D9-499B-8AD8-88616C379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126" y="4397671"/>
                <a:ext cx="7060907" cy="298415"/>
              </a:xfrm>
              <a:prstGeom prst="rect">
                <a:avLst/>
              </a:prstGeom>
              <a:blipFill>
                <a:blip r:embed="rId7"/>
                <a:stretch>
                  <a:fillRect r="-77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D5D620-B1CD-4F0F-9E28-3CD55856F152}"/>
                  </a:ext>
                </a:extLst>
              </p:cNvPr>
              <p:cNvSpPr txBox="1"/>
              <p:nvPr/>
            </p:nvSpPr>
            <p:spPr>
              <a:xfrm>
                <a:off x="1833909" y="4750144"/>
                <a:ext cx="682609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D5D620-B1CD-4F0F-9E28-3CD55856F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909" y="4750144"/>
                <a:ext cx="6826099" cy="298415"/>
              </a:xfrm>
              <a:prstGeom prst="rect">
                <a:avLst/>
              </a:prstGeom>
              <a:blipFill>
                <a:blip r:embed="rId8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139AF8-48FA-4F95-BEDE-4FDDFFF39430}"/>
                  </a:ext>
                </a:extLst>
              </p:cNvPr>
              <p:cNvSpPr txBox="1"/>
              <p:nvPr/>
            </p:nvSpPr>
            <p:spPr>
              <a:xfrm>
                <a:off x="1878826" y="5596237"/>
                <a:ext cx="70662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139AF8-48FA-4F95-BEDE-4FDDFFF39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826" y="5596237"/>
                <a:ext cx="7066229" cy="298415"/>
              </a:xfrm>
              <a:prstGeom prst="rect">
                <a:avLst/>
              </a:prstGeom>
              <a:blipFill>
                <a:blip r:embed="rId9"/>
                <a:stretch>
                  <a:fillRect r="-77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68CBFA-EBAB-4C37-B9CB-717B69F1498F}"/>
                  </a:ext>
                </a:extLst>
              </p:cNvPr>
              <p:cNvSpPr txBox="1"/>
              <p:nvPr/>
            </p:nvSpPr>
            <p:spPr>
              <a:xfrm>
                <a:off x="1878826" y="5970048"/>
                <a:ext cx="680404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</m:d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68CBFA-EBAB-4C37-B9CB-717B69F14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826" y="5970048"/>
                <a:ext cx="6804042" cy="298415"/>
              </a:xfrm>
              <a:prstGeom prst="rect">
                <a:avLst/>
              </a:prstGeom>
              <a:blipFill>
                <a:blip r:embed="rId10"/>
                <a:stretch>
                  <a:fillRect l="-89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>
            <a:extLst>
              <a:ext uri="{FF2B5EF4-FFF2-40B4-BE49-F238E27FC236}">
                <a16:creationId xmlns:a16="http://schemas.microsoft.com/office/drawing/2014/main" id="{C3A7515C-FC81-4FAC-8E43-6E3462705B31}"/>
              </a:ext>
            </a:extLst>
          </p:cNvPr>
          <p:cNvSpPr/>
          <p:nvPr/>
        </p:nvSpPr>
        <p:spPr>
          <a:xfrm>
            <a:off x="8305800" y="3237316"/>
            <a:ext cx="454423" cy="787032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3B6B81C-0223-4CFE-A665-E35418001A06}"/>
              </a:ext>
            </a:extLst>
          </p:cNvPr>
          <p:cNvSpPr/>
          <p:nvPr/>
        </p:nvSpPr>
        <p:spPr>
          <a:xfrm>
            <a:off x="9060180" y="4397671"/>
            <a:ext cx="488499" cy="681262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A7DFED34-5A29-47D8-9DD6-1B072BEF48F9}"/>
              </a:ext>
            </a:extLst>
          </p:cNvPr>
          <p:cNvSpPr/>
          <p:nvPr/>
        </p:nvSpPr>
        <p:spPr>
          <a:xfrm>
            <a:off x="9060180" y="5616851"/>
            <a:ext cx="441898" cy="706394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7153E5-BCD1-4F58-B649-6BCEA9C34884}"/>
              </a:ext>
            </a:extLst>
          </p:cNvPr>
          <p:cNvSpPr txBox="1"/>
          <p:nvPr/>
        </p:nvSpPr>
        <p:spPr>
          <a:xfrm>
            <a:off x="9220200" y="323731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18D1AB-D305-4DCF-B346-A0CC9C436A41}"/>
              </a:ext>
            </a:extLst>
          </p:cNvPr>
          <p:cNvSpPr txBox="1"/>
          <p:nvPr/>
        </p:nvSpPr>
        <p:spPr>
          <a:xfrm>
            <a:off x="9729166" y="4510224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Seconder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F9D884-0B94-4F93-9F55-27FD874362BD}"/>
              </a:ext>
            </a:extLst>
          </p:cNvPr>
          <p:cNvSpPr txBox="1"/>
          <p:nvPr/>
        </p:nvSpPr>
        <p:spPr>
          <a:xfrm>
            <a:off x="9729166" y="5733081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Seconder 2</a:t>
            </a:r>
          </a:p>
        </p:txBody>
      </p:sp>
    </p:spTree>
    <p:extLst>
      <p:ext uri="{BB962C8B-B14F-4D97-AF65-F5344CB8AC3E}">
        <p14:creationId xmlns:p14="http://schemas.microsoft.com/office/powerpoint/2010/main" val="390893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6533AE9-BB8F-458D-B9BA-1D30199A19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778777"/>
                  </p:ext>
                </p:extLst>
              </p:nvPr>
            </p:nvGraphicFramePr>
            <p:xfrm>
              <a:off x="975360" y="426720"/>
              <a:ext cx="2887980" cy="4038600"/>
            </p:xfrm>
            <a:graphic>
              <a:graphicData uri="http://schemas.openxmlformats.org/drawingml/2006/table">
                <a:tbl>
                  <a:tblPr/>
                  <a:tblGrid>
                    <a:gridCol w="2887980">
                      <a:extLst>
                        <a:ext uri="{9D8B030D-6E8A-4147-A177-3AD203B41FA5}">
                          <a16:colId xmlns:a16="http://schemas.microsoft.com/office/drawing/2014/main" val="194226562"/>
                        </a:ext>
                      </a:extLst>
                    </a:gridCol>
                  </a:tblGrid>
                  <a:tr h="403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Input 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9056933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noProof="0" dirty="0"/>
                            <a:t> (rad)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7930237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069315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38669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(H)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25855993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(H)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146023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832896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8526363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9663892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tr-TR" b="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1711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6533AE9-BB8F-458D-B9BA-1D30199A19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778777"/>
                  </p:ext>
                </p:extLst>
              </p:nvPr>
            </p:nvGraphicFramePr>
            <p:xfrm>
              <a:off x="975360" y="426720"/>
              <a:ext cx="2887980" cy="4038600"/>
            </p:xfrm>
            <a:graphic>
              <a:graphicData uri="http://schemas.openxmlformats.org/drawingml/2006/table">
                <a:tbl>
                  <a:tblPr/>
                  <a:tblGrid>
                    <a:gridCol w="2887980">
                      <a:extLst>
                        <a:ext uri="{9D8B030D-6E8A-4147-A177-3AD203B41FA5}">
                          <a16:colId xmlns:a16="http://schemas.microsoft.com/office/drawing/2014/main" val="194226562"/>
                        </a:ext>
                      </a:extLst>
                    </a:gridCol>
                  </a:tblGrid>
                  <a:tr h="403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Input 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9056933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22" t="-105970" r="-422" b="-794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930237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22" t="-209091" r="-422" b="-7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69315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22" t="-309091" r="-422" b="-6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38669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2" t="-402985" r="-422" b="-4970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855993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2" t="-510606" r="-422" b="-4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46023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2" t="-610606" r="-422" b="-3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832896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2" t="-710606" r="-422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8526363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22" t="-798507" r="-422" b="-101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663892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22" t="-912121" r="-422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711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BA6A248-A246-44B0-BB53-A60968C163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9962805"/>
                  </p:ext>
                </p:extLst>
              </p:nvPr>
            </p:nvGraphicFramePr>
            <p:xfrm>
              <a:off x="8077200" y="421386"/>
              <a:ext cx="2887980" cy="4043934"/>
            </p:xfrm>
            <a:graphic>
              <a:graphicData uri="http://schemas.openxmlformats.org/drawingml/2006/table">
                <a:tbl>
                  <a:tblPr/>
                  <a:tblGrid>
                    <a:gridCol w="2887980">
                      <a:extLst>
                        <a:ext uri="{9D8B030D-6E8A-4147-A177-3AD203B41FA5}">
                          <a16:colId xmlns:a16="http://schemas.microsoft.com/office/drawing/2014/main" val="3869894338"/>
                        </a:ext>
                      </a:extLst>
                    </a:gridCol>
                  </a:tblGrid>
                  <a:tr h="403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Output 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554516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9626089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tr-TR" b="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tr-TR" b="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𝑝𝑒𝑎𝑘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2572215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252206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7128247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tr-TR" b="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𝑝𝑒𝑎𝑘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0640060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5920555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(H)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1278946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1991107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139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BA6A248-A246-44B0-BB53-A60968C163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9962805"/>
                  </p:ext>
                </p:extLst>
              </p:nvPr>
            </p:nvGraphicFramePr>
            <p:xfrm>
              <a:off x="8077200" y="421386"/>
              <a:ext cx="2887980" cy="4043934"/>
            </p:xfrm>
            <a:graphic>
              <a:graphicData uri="http://schemas.openxmlformats.org/drawingml/2006/table">
                <a:tbl>
                  <a:tblPr/>
                  <a:tblGrid>
                    <a:gridCol w="2887980">
                      <a:extLst>
                        <a:ext uri="{9D8B030D-6E8A-4147-A177-3AD203B41FA5}">
                          <a16:colId xmlns:a16="http://schemas.microsoft.com/office/drawing/2014/main" val="3869894338"/>
                        </a:ext>
                      </a:extLst>
                    </a:gridCol>
                  </a:tblGrid>
                  <a:tr h="403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Output 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554516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422" t="-105970" r="-422" b="-795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9626089"/>
                      </a:ext>
                    </a:extLst>
                  </a:tr>
                  <a:tr h="4065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422" t="-209091" r="-422" b="-7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572215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422" t="-304478" r="-422" b="-5970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52206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2" t="-410606" r="-422" b="-5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128247"/>
                      </a:ext>
                    </a:extLst>
                  </a:tr>
                  <a:tr h="4065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2" t="-502985" r="-422" b="-3985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0640060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2" t="-612121" r="-422" b="-3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5920555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2" t="-712121" r="-422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278946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422" t="-800000" r="-422" b="-101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1991107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422" t="-913636" r="-422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1394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2F9D1E4-587C-4C43-805D-8BBCCC539864}"/>
              </a:ext>
            </a:extLst>
          </p:cNvPr>
          <p:cNvSpPr txBox="1"/>
          <p:nvPr/>
        </p:nvSpPr>
        <p:spPr>
          <a:xfrm>
            <a:off x="4930140" y="1013460"/>
            <a:ext cx="2331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1Tx-1Rx design results are used as input parameters and we find the required mutual inductance between the secondary coils to avoid inequality of the current.</a:t>
            </a:r>
            <a:r>
              <a:rPr lang="tr-TR" dirty="0"/>
              <a:t> </a:t>
            </a:r>
            <a:r>
              <a:rPr lang="en-US" dirty="0"/>
              <a:t>Also, we find Quality factors for the mutual inductance.</a:t>
            </a:r>
          </a:p>
        </p:txBody>
      </p:sp>
    </p:spTree>
    <p:extLst>
      <p:ext uri="{BB962C8B-B14F-4D97-AF65-F5344CB8AC3E}">
        <p14:creationId xmlns:p14="http://schemas.microsoft.com/office/powerpoint/2010/main" val="50211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1DBB2-D205-4FCF-8DD7-844A9418125B}"/>
              </a:ext>
            </a:extLst>
          </p:cNvPr>
          <p:cNvSpPr txBox="1"/>
          <p:nvPr/>
        </p:nvSpPr>
        <p:spPr>
          <a:xfrm>
            <a:off x="2400300" y="48768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1- Calculation of output voltage and real part of the input current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16B7E-DD09-4DFC-BA7E-DE62238AD885}"/>
                  </a:ext>
                </a:extLst>
              </p:cNvPr>
              <p:cNvSpPr/>
              <p:nvPr/>
            </p:nvSpPr>
            <p:spPr>
              <a:xfrm>
                <a:off x="4715886" y="1305766"/>
                <a:ext cx="21923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16B7E-DD09-4DFC-BA7E-DE62238AD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886" y="1305766"/>
                <a:ext cx="21923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24E83D-B49F-4916-80A4-2A6AFDDF6904}"/>
                  </a:ext>
                </a:extLst>
              </p:cNvPr>
              <p:cNvSpPr/>
              <p:nvPr/>
            </p:nvSpPr>
            <p:spPr>
              <a:xfrm>
                <a:off x="4354106" y="1958958"/>
                <a:ext cx="3147913" cy="541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𝑝𝑓</m:t>
                            </m:r>
                          </m:sub>
                        </m:s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24E83D-B49F-4916-80A4-2A6AFDDF6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06" y="1958958"/>
                <a:ext cx="3147913" cy="541174"/>
              </a:xfrm>
              <a:prstGeom prst="rect">
                <a:avLst/>
              </a:prstGeom>
              <a:blipFill>
                <a:blip r:embed="rId3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77D9EDA-E44B-4A0E-A9BE-CFC0B1283601}"/>
              </a:ext>
            </a:extLst>
          </p:cNvPr>
          <p:cNvSpPr txBox="1"/>
          <p:nvPr/>
        </p:nvSpPr>
        <p:spPr>
          <a:xfrm>
            <a:off x="2927042" y="3059668"/>
            <a:ext cx="75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</a:t>
            </a:r>
            <a:r>
              <a:rPr lang="tr-TR" dirty="0"/>
              <a:t>2</a:t>
            </a:r>
            <a:r>
              <a:rPr lang="en-US" dirty="0"/>
              <a:t>- Calculation of</a:t>
            </a:r>
            <a:r>
              <a:rPr lang="tr-TR" dirty="0"/>
              <a:t> </a:t>
            </a:r>
            <a:r>
              <a:rPr lang="en-US" dirty="0"/>
              <a:t>phases of the output currents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B0A85-AA4E-42D1-9923-179EB4094993}"/>
                  </a:ext>
                </a:extLst>
              </p:cNvPr>
              <p:cNvSpPr/>
              <p:nvPr/>
            </p:nvSpPr>
            <p:spPr>
              <a:xfrm>
                <a:off x="768726" y="4163266"/>
                <a:ext cx="1505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B0A85-AA4E-42D1-9923-179EB4094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6" y="4163266"/>
                <a:ext cx="15055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6FFB3-BEC7-4607-A97D-A1708F83EDBA}"/>
                  </a:ext>
                </a:extLst>
              </p:cNvPr>
              <p:cNvSpPr/>
              <p:nvPr/>
            </p:nvSpPr>
            <p:spPr>
              <a:xfrm>
                <a:off x="802712" y="4650946"/>
                <a:ext cx="1516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6FFB3-BEC7-4607-A97D-A1708F83E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2" y="4650946"/>
                <a:ext cx="1516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DE42B-C55F-42CE-9C39-6C468A9826A2}"/>
              </a:ext>
            </a:extLst>
          </p:cNvPr>
          <p:cNvCxnSpPr/>
          <p:nvPr/>
        </p:nvCxnSpPr>
        <p:spPr>
          <a:xfrm>
            <a:off x="2453640" y="4547838"/>
            <a:ext cx="1082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8D3198-031C-4EBD-B39E-2900C2D9C2EC}"/>
                  </a:ext>
                </a:extLst>
              </p:cNvPr>
              <p:cNvSpPr/>
              <p:nvPr/>
            </p:nvSpPr>
            <p:spPr>
              <a:xfrm>
                <a:off x="4354106" y="5100298"/>
                <a:ext cx="2806666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8D3198-031C-4EBD-B39E-2900C2D9C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06" y="5100298"/>
                <a:ext cx="2806666" cy="679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DBE9CB-E8C2-43C6-8DA5-2D5A9B9C8A4B}"/>
              </a:ext>
            </a:extLst>
          </p:cNvPr>
          <p:cNvCxnSpPr>
            <a:cxnSpLocks/>
          </p:cNvCxnSpPr>
          <p:nvPr/>
        </p:nvCxnSpPr>
        <p:spPr>
          <a:xfrm>
            <a:off x="6020397" y="4707858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171F4B-5E8D-4E6C-AA37-FCE0309902FD}"/>
                  </a:ext>
                </a:extLst>
              </p:cNvPr>
              <p:cNvSpPr/>
              <p:nvPr/>
            </p:nvSpPr>
            <p:spPr>
              <a:xfrm>
                <a:off x="3753736" y="4347932"/>
                <a:ext cx="4792402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=180−</m:t>
                      </m:r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acos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⁡((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)/(−2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171F4B-5E8D-4E6C-AA37-FCE030990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36" y="4347932"/>
                <a:ext cx="4792402" cy="384336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9498CB-690E-4E9F-8259-9B883CC247EE}"/>
                  </a:ext>
                </a:extLst>
              </p:cNvPr>
              <p:cNvSpPr/>
              <p:nvPr/>
            </p:nvSpPr>
            <p:spPr>
              <a:xfrm>
                <a:off x="5477818" y="6257666"/>
                <a:ext cx="1236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9498CB-690E-4E9F-8259-9B883CC24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818" y="6257666"/>
                <a:ext cx="123636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383070-49F0-46FE-8FEC-850B33895C91}"/>
              </a:ext>
            </a:extLst>
          </p:cNvPr>
          <p:cNvCxnSpPr>
            <a:cxnSpLocks/>
          </p:cNvCxnSpPr>
          <p:nvPr/>
        </p:nvCxnSpPr>
        <p:spPr>
          <a:xfrm>
            <a:off x="6028614" y="5858478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8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BF96F-2640-4209-897A-F3BC1E042536}"/>
              </a:ext>
            </a:extLst>
          </p:cNvPr>
          <p:cNvSpPr txBox="1"/>
          <p:nvPr/>
        </p:nvSpPr>
        <p:spPr>
          <a:xfrm>
            <a:off x="487680" y="417447"/>
            <a:ext cx="1104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3- Calculation of mutual inductance between secondary coils and phase of input currents</a:t>
            </a:r>
            <a:r>
              <a:rPr lang="tr-TR" dirty="0"/>
              <a:t> (</a:t>
            </a:r>
            <a:r>
              <a:rPr lang="en-US" dirty="0"/>
              <a:t>by using second secondary coil</a:t>
            </a:r>
            <a:r>
              <a:rPr lang="tr-TR" dirty="0"/>
              <a:t>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8FB718-9050-467A-81E9-416F0F6F937B}"/>
                  </a:ext>
                </a:extLst>
              </p:cNvPr>
              <p:cNvSpPr/>
              <p:nvPr/>
            </p:nvSpPr>
            <p:spPr>
              <a:xfrm>
                <a:off x="2887390" y="1221506"/>
                <a:ext cx="154503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8FB718-9050-467A-81E9-416F0F6F9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90" y="1221506"/>
                <a:ext cx="1545038" cy="391582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82D3E-4058-474B-AD18-276F184298C2}"/>
                  </a:ext>
                </a:extLst>
              </p:cNvPr>
              <p:cNvSpPr/>
              <p:nvPr/>
            </p:nvSpPr>
            <p:spPr>
              <a:xfrm>
                <a:off x="2887390" y="1643006"/>
                <a:ext cx="2419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⁡(90+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82D3E-4058-474B-AD18-276F18429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90" y="1643006"/>
                <a:ext cx="241925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CE580-5835-4A28-AB94-C37F15DB78A3}"/>
                  </a:ext>
                </a:extLst>
              </p:cNvPr>
              <p:cNvSpPr/>
              <p:nvPr/>
            </p:nvSpPr>
            <p:spPr>
              <a:xfrm>
                <a:off x="2921309" y="2072175"/>
                <a:ext cx="1822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b="0" noProof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CE580-5835-4A28-AB94-C37F15DB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309" y="2072175"/>
                <a:ext cx="182235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1B0541-DF67-415A-A6B6-4C917271C557}"/>
                  </a:ext>
                </a:extLst>
              </p:cNvPr>
              <p:cNvSpPr/>
              <p:nvPr/>
            </p:nvSpPr>
            <p:spPr>
              <a:xfrm>
                <a:off x="5820534" y="1192935"/>
                <a:ext cx="920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1B0541-DF67-415A-A6B6-4C917271C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1192935"/>
                <a:ext cx="9203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E65F97-44E2-42F6-957F-D461FEB7D908}"/>
                  </a:ext>
                </a:extLst>
              </p:cNvPr>
              <p:cNvSpPr/>
              <p:nvPr/>
            </p:nvSpPr>
            <p:spPr>
              <a:xfrm>
                <a:off x="5820534" y="1573686"/>
                <a:ext cx="3048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𝑠𝑖𝑛𝑑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(90+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E65F97-44E2-42F6-957F-D461FEB7D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1573686"/>
                <a:ext cx="304878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B47E3-03B5-47DD-ACA1-9F605C54DEBF}"/>
                  </a:ext>
                </a:extLst>
              </p:cNvPr>
              <p:cNvSpPr/>
              <p:nvPr/>
            </p:nvSpPr>
            <p:spPr>
              <a:xfrm>
                <a:off x="5820534" y="2072175"/>
                <a:ext cx="293465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B47E3-03B5-47DD-ACA1-9F605C54D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2072175"/>
                <a:ext cx="2934650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E06BA0-2DB6-47C3-9D2B-A126302F88C5}"/>
                  </a:ext>
                </a:extLst>
              </p:cNvPr>
              <p:cNvSpPr txBox="1"/>
              <p:nvPr/>
            </p:nvSpPr>
            <p:spPr>
              <a:xfrm>
                <a:off x="3402537" y="2845279"/>
                <a:ext cx="1107533" cy="51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E06BA0-2DB6-47C3-9D2B-A126302F8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537" y="2845279"/>
                <a:ext cx="1107533" cy="5144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0C9EE1A-18A2-45C0-8F17-E429C94AD7E4}"/>
              </a:ext>
            </a:extLst>
          </p:cNvPr>
          <p:cNvSpPr txBox="1"/>
          <p:nvPr/>
        </p:nvSpPr>
        <p:spPr>
          <a:xfrm>
            <a:off x="2926631" y="2917831"/>
            <a:ext cx="62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 =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25EA1C-99DB-468F-A54F-CE996FC8A4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9559" y="2696198"/>
            <a:ext cx="809625" cy="933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FD2186-B98F-41E0-9B7A-5FDA9724E3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1055" y="2706023"/>
            <a:ext cx="323850" cy="8858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F592CA-FC0A-4299-8B82-5498F23E5030}"/>
              </a:ext>
            </a:extLst>
          </p:cNvPr>
          <p:cNvSpPr/>
          <p:nvPr/>
        </p:nvSpPr>
        <p:spPr>
          <a:xfrm>
            <a:off x="4985976" y="2978257"/>
            <a:ext cx="478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 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16E99-85E9-4B41-9A9B-6B92455596AC}"/>
                  </a:ext>
                </a:extLst>
              </p:cNvPr>
              <p:cNvSpPr txBox="1"/>
              <p:nvPr/>
            </p:nvSpPr>
            <p:spPr>
              <a:xfrm>
                <a:off x="5306642" y="4419267"/>
                <a:ext cx="1067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16E99-85E9-4B41-9A9B-6B9245559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642" y="4419267"/>
                <a:ext cx="1067280" cy="276999"/>
              </a:xfrm>
              <a:prstGeom prst="rect">
                <a:avLst/>
              </a:prstGeom>
              <a:blipFill>
                <a:blip r:embed="rId11"/>
                <a:stretch>
                  <a:fillRect l="-2857"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FB0BE1B7-50FF-4FD8-A1E7-BDF7462498D7}"/>
              </a:ext>
            </a:extLst>
          </p:cNvPr>
          <p:cNvSpPr/>
          <p:nvPr/>
        </p:nvSpPr>
        <p:spPr>
          <a:xfrm>
            <a:off x="6801741" y="2948280"/>
            <a:ext cx="39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x=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E2173D9-AC01-4DFA-A691-5A8AE107F2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8885" y="2680329"/>
            <a:ext cx="1162050" cy="1171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F1359D-C03B-4068-8C8F-2FD87B09B8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9761" y="2645248"/>
            <a:ext cx="428318" cy="117157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3084E-E6DC-4F94-BCF4-4CBD52BE9575}"/>
              </a:ext>
            </a:extLst>
          </p:cNvPr>
          <p:cNvCxnSpPr/>
          <p:nvPr/>
        </p:nvCxnSpPr>
        <p:spPr>
          <a:xfrm>
            <a:off x="5882640" y="3816823"/>
            <a:ext cx="0" cy="42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4900D3-0880-47CA-8D07-DF409D4C1613}"/>
                  </a:ext>
                </a:extLst>
              </p:cNvPr>
              <p:cNvSpPr txBox="1"/>
              <p:nvPr/>
            </p:nvSpPr>
            <p:spPr>
              <a:xfrm>
                <a:off x="5278686" y="5123568"/>
                <a:ext cx="1083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4900D3-0880-47CA-8D07-DF409D4C1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86" y="5123568"/>
                <a:ext cx="1083695" cy="276999"/>
              </a:xfrm>
              <a:prstGeom prst="rect">
                <a:avLst/>
              </a:prstGeom>
              <a:blipFill>
                <a:blip r:embed="rId13"/>
                <a:stretch>
                  <a:fillRect l="-5056" t="-2174" r="-73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39775A-BAB8-48E1-88A9-6647C78EE5A0}"/>
              </a:ext>
            </a:extLst>
          </p:cNvPr>
          <p:cNvCxnSpPr/>
          <p:nvPr/>
        </p:nvCxnSpPr>
        <p:spPr>
          <a:xfrm>
            <a:off x="5882640" y="4696266"/>
            <a:ext cx="0" cy="42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683C3E-38D7-4A89-97FA-760B7735A03D}"/>
                  </a:ext>
                </a:extLst>
              </p:cNvPr>
              <p:cNvSpPr/>
              <p:nvPr/>
            </p:nvSpPr>
            <p:spPr>
              <a:xfrm>
                <a:off x="4965619" y="5523685"/>
                <a:ext cx="1749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683C3E-38D7-4A89-97FA-760B7735A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619" y="5523685"/>
                <a:ext cx="1749325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0BC6B-BEF9-498E-AC3C-1AD46E57E66E}"/>
                  </a:ext>
                </a:extLst>
              </p:cNvPr>
              <p:cNvSpPr txBox="1"/>
              <p:nvPr/>
            </p:nvSpPr>
            <p:spPr>
              <a:xfrm>
                <a:off x="2389761" y="6080150"/>
                <a:ext cx="8823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formulation can be applied to first seconder coils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0BC6B-BEF9-498E-AC3C-1AD46E57E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761" y="6080150"/>
                <a:ext cx="8823960" cy="369332"/>
              </a:xfrm>
              <a:prstGeom prst="rect">
                <a:avLst/>
              </a:prstGeom>
              <a:blipFill>
                <a:blip r:embed="rId15"/>
                <a:stretch>
                  <a:fillRect l="-5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1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828D14-900A-467A-B2B8-F53D82CF007F}"/>
                  </a:ext>
                </a:extLst>
              </p:cNvPr>
              <p:cNvSpPr txBox="1"/>
              <p:nvPr/>
            </p:nvSpPr>
            <p:spPr>
              <a:xfrm>
                <a:off x="2849880" y="312420"/>
                <a:ext cx="10050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4- Quality factors of the secondary coils for 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828D14-900A-467A-B2B8-F53D82CF0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0" y="312420"/>
                <a:ext cx="10050780" cy="369332"/>
              </a:xfrm>
              <a:prstGeom prst="rect">
                <a:avLst/>
              </a:prstGeom>
              <a:blipFill>
                <a:blip r:embed="rId2"/>
                <a:stretch>
                  <a:fillRect l="-54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697E275-63AF-4B5E-959C-834B7318C2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03942"/>
                  </p:ext>
                </p:extLst>
              </p:nvPr>
            </p:nvGraphicFramePr>
            <p:xfrm>
              <a:off x="1287780" y="1147445"/>
              <a:ext cx="9616440" cy="27038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220">
                      <a:extLst>
                        <a:ext uri="{9D8B030D-6E8A-4147-A177-3AD203B41FA5}">
                          <a16:colId xmlns:a16="http://schemas.microsoft.com/office/drawing/2014/main" val="4013939024"/>
                        </a:ext>
                      </a:extLst>
                    </a:gridCol>
                    <a:gridCol w="4808220">
                      <a:extLst>
                        <a:ext uri="{9D8B030D-6E8A-4147-A177-3AD203B41FA5}">
                          <a16:colId xmlns:a16="http://schemas.microsoft.com/office/drawing/2014/main" val="3829846247"/>
                        </a:ext>
                      </a:extLst>
                    </a:gridCol>
                  </a:tblGrid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2715420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41254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5124902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26002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697E275-63AF-4B5E-959C-834B7318C2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03942"/>
                  </p:ext>
                </p:extLst>
              </p:nvPr>
            </p:nvGraphicFramePr>
            <p:xfrm>
              <a:off x="1287780" y="1147445"/>
              <a:ext cx="9616440" cy="27038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220">
                      <a:extLst>
                        <a:ext uri="{9D8B030D-6E8A-4147-A177-3AD203B41FA5}">
                          <a16:colId xmlns:a16="http://schemas.microsoft.com/office/drawing/2014/main" val="4013939024"/>
                        </a:ext>
                      </a:extLst>
                    </a:gridCol>
                    <a:gridCol w="4808220">
                      <a:extLst>
                        <a:ext uri="{9D8B030D-6E8A-4147-A177-3AD203B41FA5}">
                          <a16:colId xmlns:a16="http://schemas.microsoft.com/office/drawing/2014/main" val="3829846247"/>
                        </a:ext>
                      </a:extLst>
                    </a:gridCol>
                  </a:tblGrid>
                  <a:tr h="6794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" t="-893" r="-100253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27" t="-893" r="-253" b="-298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715420"/>
                      </a:ext>
                    </a:extLst>
                  </a:tr>
                  <a:tr h="6794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" t="-101802" r="-100253" b="-2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27" t="-101802" r="-253" b="-2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141254"/>
                      </a:ext>
                    </a:extLst>
                  </a:tr>
                  <a:tr h="672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" t="-201802" r="-100253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27" t="-201802" r="-253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5124902"/>
                      </a:ext>
                    </a:extLst>
                  </a:tr>
                  <a:tr h="672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" t="-304545" r="-100253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27" t="-304545" r="-253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6002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268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DA842-1E83-4411-9F1B-CAEDFD5C1187}"/>
              </a:ext>
            </a:extLst>
          </p:cNvPr>
          <p:cNvSpPr txBox="1"/>
          <p:nvPr/>
        </p:nvSpPr>
        <p:spPr>
          <a:xfrm>
            <a:off x="1692928" y="306518"/>
            <a:ext cx="771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20B38-5222-4DE2-AC08-33D5CA7F4290}"/>
              </a:ext>
            </a:extLst>
          </p:cNvPr>
          <p:cNvSpPr txBox="1"/>
          <p:nvPr/>
        </p:nvSpPr>
        <p:spPr>
          <a:xfrm>
            <a:off x="624840" y="1120140"/>
            <a:ext cx="1070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Effect of secondary coupling to resonance frequency .(We got a smaller resonance frequency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 of Series and Parallel modules with a common bus (We observe that series connection gives a redundant secondary coils for inequal mutual inductance with decoupled secondary coils)</a:t>
            </a:r>
          </a:p>
        </p:txBody>
      </p:sp>
    </p:spTree>
    <p:extLst>
      <p:ext uri="{BB962C8B-B14F-4D97-AF65-F5344CB8AC3E}">
        <p14:creationId xmlns:p14="http://schemas.microsoft.com/office/powerpoint/2010/main" val="285229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4914-B350-4BB5-B15C-CEB728F3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177" y="216742"/>
            <a:ext cx="4165242" cy="632988"/>
          </a:xfrm>
        </p:spPr>
        <p:txBody>
          <a:bodyPr>
            <a:normAutofit fontScale="90000"/>
          </a:bodyPr>
          <a:lstStyle/>
          <a:p>
            <a:r>
              <a:rPr lang="tr-TR" dirty="0"/>
              <a:t>1Tx- 2Rx Design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513B3-2338-4AB1-877C-302939D1E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" y="959476"/>
            <a:ext cx="3996626" cy="2585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DB144F-0577-4906-9EF9-5C2798542AA8}"/>
              </a:ext>
            </a:extLst>
          </p:cNvPr>
          <p:cNvSpPr txBox="1"/>
          <p:nvPr/>
        </p:nvSpPr>
        <p:spPr>
          <a:xfrm>
            <a:off x="6007994" y="959476"/>
            <a:ext cx="5100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1Tx-2Rx gives the same power at same output voltage. Then, we change the some of the 1Tx-1Rx parameters and use the other parameters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en-US" dirty="0"/>
              <a:t>same. Thus, we convert the system from 1Tx-1Rx to 1Tx-2Rx by the same analytic calculations.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50F50-E85B-4180-89F6-BEAE0C1663C3}"/>
              </a:ext>
            </a:extLst>
          </p:cNvPr>
          <p:cNvSpPr txBox="1"/>
          <p:nvPr/>
        </p:nvSpPr>
        <p:spPr>
          <a:xfrm>
            <a:off x="6239814" y="2537138"/>
            <a:ext cx="3805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Mutual inductances between primary to secondaries are equal.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Mutual inductances between two secondary coils are zero.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Load resistance of the secondary coils are  equal.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3F2DC-B311-41AE-9E21-154195119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78" y="3545304"/>
            <a:ext cx="3889093" cy="29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0F65BE5-287D-454E-8416-D911AEBF1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268165"/>
                  </p:ext>
                </p:extLst>
              </p:nvPr>
            </p:nvGraphicFramePr>
            <p:xfrm>
              <a:off x="309093" y="399245"/>
              <a:ext cx="11165983" cy="4809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28101">
                      <a:extLst>
                        <a:ext uri="{9D8B030D-6E8A-4147-A177-3AD203B41FA5}">
                          <a16:colId xmlns:a16="http://schemas.microsoft.com/office/drawing/2014/main" val="1166122531"/>
                        </a:ext>
                      </a:extLst>
                    </a:gridCol>
                    <a:gridCol w="2688590">
                      <a:extLst>
                        <a:ext uri="{9D8B030D-6E8A-4147-A177-3AD203B41FA5}">
                          <a16:colId xmlns:a16="http://schemas.microsoft.com/office/drawing/2014/main" val="4013924780"/>
                        </a:ext>
                      </a:extLst>
                    </a:gridCol>
                    <a:gridCol w="2708345">
                      <a:extLst>
                        <a:ext uri="{9D8B030D-6E8A-4147-A177-3AD203B41FA5}">
                          <a16:colId xmlns:a16="http://schemas.microsoft.com/office/drawing/2014/main" val="1254985253"/>
                        </a:ext>
                      </a:extLst>
                    </a:gridCol>
                    <a:gridCol w="3040947">
                      <a:extLst>
                        <a:ext uri="{9D8B030D-6E8A-4147-A177-3AD203B41FA5}">
                          <a16:colId xmlns:a16="http://schemas.microsoft.com/office/drawing/2014/main" val="3174487142"/>
                        </a:ext>
                      </a:extLst>
                    </a:gridCol>
                  </a:tblGrid>
                  <a:tr h="3590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>
                              <a:solidFill>
                                <a:schemeClr val="tx1"/>
                              </a:solidFill>
                            </a:rPr>
                            <a:t>1Tx-1Rx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>
                              <a:solidFill>
                                <a:schemeClr val="tx1"/>
                              </a:solidFill>
                            </a:rPr>
                            <a:t>1Tx-2Rx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Formulation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5132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  <a:endParaRPr lang="en-US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16.214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16.214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9184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-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32.428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tr-T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706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32.428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tr-T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74679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7965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2.775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tr-TR" dirty="0"/>
                            <a:t>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30178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2.775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tr-TR" dirty="0"/>
                            <a:t>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411963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4.12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43490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2.2361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04446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2.2361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0704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0F65BE5-287D-454E-8416-D911AEBF1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268165"/>
                  </p:ext>
                </p:extLst>
              </p:nvPr>
            </p:nvGraphicFramePr>
            <p:xfrm>
              <a:off x="309093" y="399245"/>
              <a:ext cx="11165983" cy="4809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28101">
                      <a:extLst>
                        <a:ext uri="{9D8B030D-6E8A-4147-A177-3AD203B41FA5}">
                          <a16:colId xmlns:a16="http://schemas.microsoft.com/office/drawing/2014/main" val="1166122531"/>
                        </a:ext>
                      </a:extLst>
                    </a:gridCol>
                    <a:gridCol w="2688590">
                      <a:extLst>
                        <a:ext uri="{9D8B030D-6E8A-4147-A177-3AD203B41FA5}">
                          <a16:colId xmlns:a16="http://schemas.microsoft.com/office/drawing/2014/main" val="4013924780"/>
                        </a:ext>
                      </a:extLst>
                    </a:gridCol>
                    <a:gridCol w="2708345">
                      <a:extLst>
                        <a:ext uri="{9D8B030D-6E8A-4147-A177-3AD203B41FA5}">
                          <a16:colId xmlns:a16="http://schemas.microsoft.com/office/drawing/2014/main" val="1254985253"/>
                        </a:ext>
                      </a:extLst>
                    </a:gridCol>
                    <a:gridCol w="3040947">
                      <a:extLst>
                        <a:ext uri="{9D8B030D-6E8A-4147-A177-3AD203B41FA5}">
                          <a16:colId xmlns:a16="http://schemas.microsoft.com/office/drawing/2014/main" val="317448714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>
                              <a:solidFill>
                                <a:schemeClr val="tx1"/>
                              </a:solidFill>
                            </a:rPr>
                            <a:t>1Tx-1Rx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>
                              <a:solidFill>
                                <a:schemeClr val="tx1"/>
                              </a:solidFill>
                            </a:rPr>
                            <a:t>1Tx-2Rx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Formulation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5132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106557" r="-309598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814" t="-106557" r="-214512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6557" r="-112584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9184382"/>
                      </a:ext>
                    </a:extLst>
                  </a:tr>
                  <a:tr h="479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159494" r="-309598" b="-749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-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32.428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535" t="-159494" r="-401" b="-749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706753"/>
                      </a:ext>
                    </a:extLst>
                  </a:tr>
                  <a:tr h="479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262821" r="-309598" b="-658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32.428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535" t="-262821" r="-401" b="-658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74679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463934" r="-309598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814" t="-463934" r="-214512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63934" r="-112584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7965678"/>
                      </a:ext>
                    </a:extLst>
                  </a:tr>
                  <a:tr h="479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435443" r="-309598" b="-473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2.775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535" t="-435443" r="-401" b="-473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017848"/>
                      </a:ext>
                    </a:extLst>
                  </a:tr>
                  <a:tr h="479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535443" r="-309598" b="-373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2.775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535" t="-535443" r="-401" b="-373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11963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836667" r="-309598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4.12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4349099"/>
                      </a:ext>
                    </a:extLst>
                  </a:tr>
                  <a:tr h="7092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484483" r="-309598" b="-102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2.2361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535" t="-484483" r="-401" b="-102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0444667"/>
                      </a:ext>
                    </a:extLst>
                  </a:tr>
                  <a:tr h="7092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579487" r="-309598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2.2361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535" t="-579487" r="-401" b="-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07041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210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B647-2313-460F-BC88-28592F7A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309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the rectifier and Equivalent </a:t>
            </a:r>
            <a:r>
              <a:rPr lang="tr-TR" dirty="0"/>
              <a:t>R</a:t>
            </a:r>
            <a:r>
              <a:rPr lang="en-US" dirty="0" err="1"/>
              <a:t>esistance</a:t>
            </a:r>
            <a:r>
              <a:rPr lang="tr-TR" dirty="0"/>
              <a:t>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E203F-A2D1-4E57-881E-A7301DA34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4" t="-199" r="23265" b="199"/>
          <a:stretch/>
        </p:blipFill>
        <p:spPr>
          <a:xfrm rot="16200000">
            <a:off x="2460009" y="-1325079"/>
            <a:ext cx="193798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DF3D4-8F0F-4348-B313-78B2EF6EE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508128" y="1184331"/>
            <a:ext cx="2368661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DADF38-D015-4DC6-A1FD-574B5D8560B8}"/>
                  </a:ext>
                </a:extLst>
              </p:cNvPr>
              <p:cNvSpPr txBox="1"/>
              <p:nvPr/>
            </p:nvSpPr>
            <p:spPr>
              <a:xfrm>
                <a:off x="7830403" y="1710736"/>
                <a:ext cx="1332994" cy="39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tr-TR" dirty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DADF38-D015-4DC6-A1FD-574B5D856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403" y="1710736"/>
                <a:ext cx="1332994" cy="393185"/>
              </a:xfrm>
              <a:prstGeom prst="rect">
                <a:avLst/>
              </a:prstGeom>
              <a:blipFill>
                <a:blip r:embed="rId4"/>
                <a:stretch>
                  <a:fillRect l="-6422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4B2B06-D41D-49F1-983D-4C1601820723}"/>
                  </a:ext>
                </a:extLst>
              </p:cNvPr>
              <p:cNvSpPr/>
              <p:nvPr/>
            </p:nvSpPr>
            <p:spPr>
              <a:xfrm>
                <a:off x="7737782" y="2405479"/>
                <a:ext cx="1518236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4B2B06-D41D-49F1-983D-4C1601820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782" y="2405479"/>
                <a:ext cx="1518236" cy="612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3E34A55-E38D-4BEF-B1A5-B29AEB950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0371122"/>
                  </p:ext>
                </p:extLst>
              </p:nvPr>
            </p:nvGraphicFramePr>
            <p:xfrm>
              <a:off x="7992533" y="4176216"/>
              <a:ext cx="3936009" cy="1005840"/>
            </p:xfrm>
            <a:graphic>
              <a:graphicData uri="http://schemas.openxmlformats.org/drawingml/2006/table">
                <a:tbl>
                  <a:tblPr/>
                  <a:tblGrid>
                    <a:gridCol w="780329">
                      <a:extLst>
                        <a:ext uri="{9D8B030D-6E8A-4147-A177-3AD203B41FA5}">
                          <a16:colId xmlns:a16="http://schemas.microsoft.com/office/drawing/2014/main" val="980387757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1848106637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4082180332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1657385970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4014227471"/>
                        </a:ext>
                      </a:extLst>
                    </a:gridCol>
                  </a:tblGrid>
                  <a:tr h="3411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0876238"/>
                      </a:ext>
                    </a:extLst>
                  </a:tr>
                  <a:tr h="34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57919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3E34A55-E38D-4BEF-B1A5-B29AEB950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0371122"/>
                  </p:ext>
                </p:extLst>
              </p:nvPr>
            </p:nvGraphicFramePr>
            <p:xfrm>
              <a:off x="7992533" y="4176216"/>
              <a:ext cx="3936009" cy="1005840"/>
            </p:xfrm>
            <a:graphic>
              <a:graphicData uri="http://schemas.openxmlformats.org/drawingml/2006/table">
                <a:tbl>
                  <a:tblPr/>
                  <a:tblGrid>
                    <a:gridCol w="780329">
                      <a:extLst>
                        <a:ext uri="{9D8B030D-6E8A-4147-A177-3AD203B41FA5}">
                          <a16:colId xmlns:a16="http://schemas.microsoft.com/office/drawing/2014/main" val="980387757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1848106637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4082180332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1657385970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401422747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81" t="-1667" r="-40625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9231" t="-1667" r="-30000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775" t="-1667" r="-202326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8462" t="-1667" r="-100769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6"/>
                          <a:stretch>
                            <a:fillRect l="-401550" t="-1667" r="-1550" b="-2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08762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57919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7F1E227-01B0-48B4-9D49-95A33B006A0E}"/>
              </a:ext>
            </a:extLst>
          </p:cNvPr>
          <p:cNvSpPr txBox="1"/>
          <p:nvPr/>
        </p:nvSpPr>
        <p:spPr>
          <a:xfrm>
            <a:off x="9580728" y="1442434"/>
            <a:ext cx="1773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ideal  case, each module sees the half of the load. Thus, the current is  divided in halves for each module. </a:t>
            </a:r>
          </a:p>
        </p:txBody>
      </p:sp>
    </p:spTree>
    <p:extLst>
      <p:ext uri="{BB962C8B-B14F-4D97-AF65-F5344CB8AC3E}">
        <p14:creationId xmlns:p14="http://schemas.microsoft.com/office/powerpoint/2010/main" val="172295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635BE2A-31A5-4540-B702-73AA06F44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8" y="2152596"/>
            <a:ext cx="4711201" cy="380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888E81-6796-4851-B2A6-1D9CC445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8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Unequal mutual inductances between primary and secondary coils with decoupled secondary coils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F5EBF-18CC-47BB-9E6F-E38DAA943EC5}"/>
              </a:ext>
            </a:extLst>
          </p:cNvPr>
          <p:cNvSpPr txBox="1"/>
          <p:nvPr/>
        </p:nvSpPr>
        <p:spPr>
          <a:xfrm>
            <a:off x="2104867" y="6039583"/>
            <a:ext cx="201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3"/>
              </a:rPr>
              <a:t>Source File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5EAA3-B619-46F7-AA4A-9724F0F77054}"/>
              </a:ext>
            </a:extLst>
          </p:cNvPr>
          <p:cNvSpPr txBox="1"/>
          <p:nvPr/>
        </p:nvSpPr>
        <p:spPr>
          <a:xfrm>
            <a:off x="8313961" y="5881517"/>
            <a:ext cx="34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4"/>
              </a:rPr>
              <a:t>Source File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6A00DB-0667-4E3B-A1F7-1F6CF88F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938" y="2300629"/>
            <a:ext cx="4228888" cy="338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C4A723-C4DC-4E0E-947A-9FAA4615E413}"/>
                  </a:ext>
                </a:extLst>
              </p:cNvPr>
              <p:cNvSpPr txBox="1"/>
              <p:nvPr/>
            </p:nvSpPr>
            <p:spPr>
              <a:xfrm>
                <a:off x="4388795" y="3578043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C4A723-C4DC-4E0E-947A-9FAA4615E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795" y="3578043"/>
                <a:ext cx="349857" cy="369332"/>
              </a:xfrm>
              <a:prstGeom prst="rect">
                <a:avLst/>
              </a:prstGeom>
              <a:blipFill>
                <a:blip r:embed="rId6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6FAA75-B87D-4C93-9B9B-087D19174330}"/>
                  </a:ext>
                </a:extLst>
              </p:cNvPr>
              <p:cNvSpPr txBox="1"/>
              <p:nvPr/>
            </p:nvSpPr>
            <p:spPr>
              <a:xfrm>
                <a:off x="3181952" y="3601436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6FAA75-B87D-4C93-9B9B-087D19174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952" y="3601436"/>
                <a:ext cx="349857" cy="390748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2498E1-0836-4883-A900-AADAC81CBB9D}"/>
                  </a:ext>
                </a:extLst>
              </p:cNvPr>
              <p:cNvSpPr txBox="1"/>
              <p:nvPr/>
            </p:nvSpPr>
            <p:spPr>
              <a:xfrm>
                <a:off x="2753364" y="2357770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2498E1-0836-4883-A900-AADAC81CB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64" y="2357770"/>
                <a:ext cx="1041206" cy="390748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43F07F-F134-494B-A4AB-2212FA9AB61F}"/>
                  </a:ext>
                </a:extLst>
              </p:cNvPr>
              <p:cNvSpPr txBox="1"/>
              <p:nvPr/>
            </p:nvSpPr>
            <p:spPr>
              <a:xfrm>
                <a:off x="2740530" y="2035570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43F07F-F134-494B-A4AB-2212FA9AB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530" y="2035570"/>
                <a:ext cx="1041206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AFA7CE-9C14-40CB-9569-651BF1A057C4}"/>
                  </a:ext>
                </a:extLst>
              </p:cNvPr>
              <p:cNvSpPr txBox="1"/>
              <p:nvPr/>
            </p:nvSpPr>
            <p:spPr>
              <a:xfrm>
                <a:off x="1727954" y="2381467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AFA7CE-9C14-40CB-9569-651BF1A05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54" y="2381467"/>
                <a:ext cx="10412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93A03-1180-482F-806B-B665F9B1F96A}"/>
              </a:ext>
            </a:extLst>
          </p:cNvPr>
          <p:cNvCxnSpPr>
            <a:cxnSpLocks/>
          </p:cNvCxnSpPr>
          <p:nvPr/>
        </p:nvCxnSpPr>
        <p:spPr>
          <a:xfrm>
            <a:off x="2509921" y="2503714"/>
            <a:ext cx="1607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1EC820-EFB5-4E12-AA53-D507FE325217}"/>
                  </a:ext>
                </a:extLst>
              </p:cNvPr>
              <p:cNvSpPr txBox="1"/>
              <p:nvPr/>
            </p:nvSpPr>
            <p:spPr>
              <a:xfrm>
                <a:off x="10366397" y="3541411"/>
                <a:ext cx="30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1EC820-EFB5-4E12-AA53-D507FE325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7" y="3541411"/>
                <a:ext cx="301738" cy="369332"/>
              </a:xfrm>
              <a:prstGeom prst="rect">
                <a:avLst/>
              </a:prstGeom>
              <a:blipFill>
                <a:blip r:embed="rId11"/>
                <a:stretch>
                  <a:fillRect r="-46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6EECFF-7191-44CE-9CAB-8B7696A24401}"/>
                  </a:ext>
                </a:extLst>
              </p:cNvPr>
              <p:cNvSpPr txBox="1"/>
              <p:nvPr/>
            </p:nvSpPr>
            <p:spPr>
              <a:xfrm>
                <a:off x="8925382" y="2898833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6EECFF-7191-44CE-9CAB-8B7696A24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382" y="2898833"/>
                <a:ext cx="1041206" cy="390748"/>
              </a:xfrm>
              <a:prstGeom prst="rect">
                <a:avLst/>
              </a:prstGeom>
              <a:blipFill>
                <a:blip r:embed="rId1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9919F2-81D7-405D-8B6E-483F80465AF3}"/>
                  </a:ext>
                </a:extLst>
              </p:cNvPr>
              <p:cNvSpPr txBox="1"/>
              <p:nvPr/>
            </p:nvSpPr>
            <p:spPr>
              <a:xfrm>
                <a:off x="8873608" y="2378978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9919F2-81D7-405D-8B6E-483F80465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08" y="2378978"/>
                <a:ext cx="1041206" cy="390748"/>
              </a:xfrm>
              <a:prstGeom prst="rect">
                <a:avLst/>
              </a:prstGeom>
              <a:blipFill>
                <a:blip r:embed="rId1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208CA2-C1D1-46DB-B30C-BFE578403BD0}"/>
                  </a:ext>
                </a:extLst>
              </p:cNvPr>
              <p:cNvSpPr txBox="1"/>
              <p:nvPr/>
            </p:nvSpPr>
            <p:spPr>
              <a:xfrm>
                <a:off x="7947800" y="2252260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208CA2-C1D1-46DB-B30C-BFE57840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800" y="2252260"/>
                <a:ext cx="1041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089329-6944-49E8-919F-F894BB782759}"/>
              </a:ext>
            </a:extLst>
          </p:cNvPr>
          <p:cNvCxnSpPr>
            <a:cxnSpLocks/>
          </p:cNvCxnSpPr>
          <p:nvPr/>
        </p:nvCxnSpPr>
        <p:spPr>
          <a:xfrm>
            <a:off x="8706324" y="2529501"/>
            <a:ext cx="1607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DC4291-C3BC-4E1F-8814-58528B838D6A}"/>
              </a:ext>
            </a:extLst>
          </p:cNvPr>
          <p:cNvCxnSpPr/>
          <p:nvPr/>
        </p:nvCxnSpPr>
        <p:spPr>
          <a:xfrm>
            <a:off x="5379720" y="3238500"/>
            <a:ext cx="1097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F04AD6-F322-4E71-BEBA-04D269034848}"/>
              </a:ext>
            </a:extLst>
          </p:cNvPr>
          <p:cNvSpPr txBox="1"/>
          <p:nvPr/>
        </p:nvSpPr>
        <p:spPr>
          <a:xfrm>
            <a:off x="4606353" y="2670868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voltages are changes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563D7-54C1-4CC5-9B2D-CD248A0C7B64}"/>
              </a:ext>
            </a:extLst>
          </p:cNvPr>
          <p:cNvSpPr txBox="1"/>
          <p:nvPr/>
        </p:nvSpPr>
        <p:spPr>
          <a:xfrm>
            <a:off x="1705926" y="6444090"/>
            <a:ext cx="365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Equal mutual inductance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3EEECE-D5EB-46B6-A2B3-864381CED15A}"/>
              </a:ext>
            </a:extLst>
          </p:cNvPr>
          <p:cNvSpPr txBox="1"/>
          <p:nvPr/>
        </p:nvSpPr>
        <p:spPr>
          <a:xfrm>
            <a:off x="8117560" y="6387631"/>
            <a:ext cx="365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</a:t>
            </a:r>
            <a:r>
              <a:rPr lang="en-US" dirty="0" err="1"/>
              <a:t>nequal</a:t>
            </a:r>
            <a:r>
              <a:rPr lang="en-US" dirty="0"/>
              <a:t> mutual inductance</a:t>
            </a:r>
          </a:p>
        </p:txBody>
      </p:sp>
    </p:spTree>
    <p:extLst>
      <p:ext uri="{BB962C8B-B14F-4D97-AF65-F5344CB8AC3E}">
        <p14:creationId xmlns:p14="http://schemas.microsoft.com/office/powerpoint/2010/main" val="136072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A2241-C151-4B15-BA9F-C011DCD5B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655275" y="-2121056"/>
            <a:ext cx="2368661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FB2CF6-3B20-425C-883C-88EF1CA0EE6F}"/>
                  </a:ext>
                </a:extLst>
              </p:cNvPr>
              <p:cNvSpPr txBox="1"/>
              <p:nvPr/>
            </p:nvSpPr>
            <p:spPr>
              <a:xfrm>
                <a:off x="1049866" y="2492275"/>
                <a:ext cx="102345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For unequal mutual inductances cause that the module with bigger mutual inductance sees low-resistance load and the module with smaller mutual inductance sees high-resistance load. </a:t>
                </a:r>
              </a:p>
              <a:p>
                <a:pPr algn="just"/>
                <a:r>
                  <a:rPr lang="en-US" dirty="0"/>
                  <a:t>Thus,  inequality of the mutual led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differences increase.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FB2CF6-3B20-425C-883C-88EF1CA0E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6" y="2492275"/>
                <a:ext cx="10234507" cy="923330"/>
              </a:xfrm>
              <a:prstGeom prst="rect">
                <a:avLst/>
              </a:prstGeom>
              <a:blipFill>
                <a:blip r:embed="rId3"/>
                <a:stretch>
                  <a:fillRect l="-476" t="-3974" r="-536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270E930-648A-45D0-AE15-649A9F1AF1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275446"/>
                  </p:ext>
                </p:extLst>
              </p:nvPr>
            </p:nvGraphicFramePr>
            <p:xfrm>
              <a:off x="3101340" y="3749545"/>
              <a:ext cx="5748165" cy="777451"/>
            </p:xfrm>
            <a:graphic>
              <a:graphicData uri="http://schemas.openxmlformats.org/drawingml/2006/table">
                <a:tbl>
                  <a:tblPr/>
                  <a:tblGrid>
                    <a:gridCol w="113616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5982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4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270E930-648A-45D0-AE15-649A9F1AF1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275446"/>
                  </p:ext>
                </p:extLst>
              </p:nvPr>
            </p:nvGraphicFramePr>
            <p:xfrm>
              <a:off x="3101340" y="3749545"/>
              <a:ext cx="5748165" cy="777451"/>
            </p:xfrm>
            <a:graphic>
              <a:graphicData uri="http://schemas.openxmlformats.org/drawingml/2006/table">
                <a:tbl>
                  <a:tblPr/>
                  <a:tblGrid>
                    <a:gridCol w="113616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5982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" t="-1471" r="-405882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471" r="-303723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942" t="-1471" r="-202116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942" t="-1471" r="-102116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94764" t="-1471" r="-1047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942" t="-115000" r="-20211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764" t="-115000" r="-104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9D65AD8-0E4A-4946-A499-C05B0AC23DE8}"/>
              </a:ext>
            </a:extLst>
          </p:cNvPr>
          <p:cNvSpPr txBox="1"/>
          <p:nvPr/>
        </p:nvSpPr>
        <p:spPr>
          <a:xfrm>
            <a:off x="1193098" y="4860937"/>
            <a:ext cx="9293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Thus , the power</a:t>
            </a:r>
            <a:r>
              <a:rPr lang="tr-TR" dirty="0"/>
              <a:t> is </a:t>
            </a:r>
            <a:r>
              <a:rPr lang="en-US" dirty="0"/>
              <a:t>transferred</a:t>
            </a:r>
            <a:r>
              <a:rPr lang="tr-TR" dirty="0"/>
              <a:t> </a:t>
            </a:r>
            <a:r>
              <a:rPr lang="en-US" dirty="0"/>
              <a:t>by</a:t>
            </a:r>
            <a:r>
              <a:rPr lang="tr-TR" dirty="0"/>
              <a:t> o</a:t>
            </a:r>
            <a:r>
              <a:rPr lang="en-US" dirty="0"/>
              <a:t>ne seconder module. One of the seconder current is doubled.</a:t>
            </a:r>
          </a:p>
          <a:p>
            <a:pPr algn="just"/>
            <a:r>
              <a:rPr lang="en-US" dirty="0"/>
              <a:t>Also, the seconder side has higher quality factor. (The Quality factor increases 2.23 to 4.13) </a:t>
            </a:r>
          </a:p>
          <a:p>
            <a:pPr algn="just"/>
            <a:r>
              <a:rPr lang="en-US" dirty="0"/>
              <a:t>For primary side, there is no differences</a:t>
            </a:r>
            <a:r>
              <a:rPr lang="tr-TR" dirty="0"/>
              <a:t>. </a:t>
            </a:r>
            <a:r>
              <a:rPr lang="en-US" dirty="0"/>
              <a:t>It sees the same reflected impedance. </a:t>
            </a:r>
          </a:p>
        </p:txBody>
      </p:sp>
    </p:spTree>
    <p:extLst>
      <p:ext uri="{BB962C8B-B14F-4D97-AF65-F5344CB8AC3E}">
        <p14:creationId xmlns:p14="http://schemas.microsoft.com/office/powerpoint/2010/main" val="305708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2ADD9A-1CBB-4D52-94B3-B70466855F01}"/>
              </a:ext>
            </a:extLst>
          </p:cNvPr>
          <p:cNvSpPr/>
          <p:nvPr/>
        </p:nvSpPr>
        <p:spPr>
          <a:xfrm>
            <a:off x="648232" y="36003"/>
            <a:ext cx="11128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Unequal mutual inductances between primary and secondary coils with coupled secondary coils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AEBCB0-8509-454A-818D-0DCDA8962F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427729"/>
                  </p:ext>
                </p:extLst>
              </p:nvPr>
            </p:nvGraphicFramePr>
            <p:xfrm>
              <a:off x="3230036" y="1713666"/>
              <a:ext cx="5731928" cy="777451"/>
            </p:xfrm>
            <a:graphic>
              <a:graphicData uri="http://schemas.openxmlformats.org/drawingml/2006/table">
                <a:tbl>
                  <a:tblPr/>
                  <a:tblGrid>
                    <a:gridCol w="1132955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5428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5428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5428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2689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4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AEBCB0-8509-454A-818D-0DCDA8962F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427729"/>
                  </p:ext>
                </p:extLst>
              </p:nvPr>
            </p:nvGraphicFramePr>
            <p:xfrm>
              <a:off x="3230036" y="1713666"/>
              <a:ext cx="5731928" cy="777451"/>
            </p:xfrm>
            <a:graphic>
              <a:graphicData uri="http://schemas.openxmlformats.org/drawingml/2006/table">
                <a:tbl>
                  <a:tblPr/>
                  <a:tblGrid>
                    <a:gridCol w="1132955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5428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5428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5428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2689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8" t="-1471" r="-407527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468" t="-1471" r="-303191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413" t="-1471" r="-201587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471" r="-102660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93717" t="-1471" r="-1047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413" t="-115000" r="-2015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3717" t="-115000" r="-104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576E790-7653-4AC0-9204-0E1EB2DB91E1}"/>
              </a:ext>
            </a:extLst>
          </p:cNvPr>
          <p:cNvSpPr txBox="1"/>
          <p:nvPr/>
        </p:nvSpPr>
        <p:spPr>
          <a:xfrm>
            <a:off x="2721456" y="4770121"/>
            <a:ext cx="7966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aim is that balancing seconder currents , equivalent load resistances. </a:t>
            </a:r>
            <a:endParaRPr lang="tr-TR" dirty="0"/>
          </a:p>
          <a:p>
            <a:r>
              <a:rPr lang="en-US" dirty="0"/>
              <a:t>It is possible by giving a negative coupling between seconder coils.</a:t>
            </a:r>
            <a:endParaRPr lang="tr-TR" dirty="0"/>
          </a:p>
          <a:p>
            <a:r>
              <a:rPr lang="en-US" dirty="0"/>
              <a:t>However, the seconder coupling changes the resonance frequency and quality factor.  They should be analyzed.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1ACA99-4041-41BF-8731-CCBA7DC4AF67}"/>
              </a:ext>
            </a:extLst>
          </p:cNvPr>
          <p:cNvCxnSpPr>
            <a:cxnSpLocks/>
          </p:cNvCxnSpPr>
          <p:nvPr/>
        </p:nvCxnSpPr>
        <p:spPr>
          <a:xfrm>
            <a:off x="6371171" y="2811780"/>
            <a:ext cx="0" cy="617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FD3A6CF-2129-42CA-8D72-74F1BE6F39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1907512"/>
                  </p:ext>
                </p:extLst>
              </p:nvPr>
            </p:nvGraphicFramePr>
            <p:xfrm>
              <a:off x="3306237" y="3638446"/>
              <a:ext cx="5853853" cy="777451"/>
            </p:xfrm>
            <a:graphic>
              <a:graphicData uri="http://schemas.openxmlformats.org/drawingml/2006/table">
                <a:tbl>
                  <a:tblPr/>
                  <a:tblGrid>
                    <a:gridCol w="115705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6979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6979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6979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87420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4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40 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FD3A6CF-2129-42CA-8D72-74F1BE6F39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1907512"/>
                  </p:ext>
                </p:extLst>
              </p:nvPr>
            </p:nvGraphicFramePr>
            <p:xfrm>
              <a:off x="3306237" y="3638446"/>
              <a:ext cx="5853853" cy="777451"/>
            </p:xfrm>
            <a:graphic>
              <a:graphicData uri="http://schemas.openxmlformats.org/drawingml/2006/table">
                <a:tbl>
                  <a:tblPr/>
                  <a:tblGrid>
                    <a:gridCol w="115705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6979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6979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6979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87420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6" t="-1471" r="-406842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479" t="-1471" r="-302604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479" t="-1471" r="-202604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479" t="-1471" r="-102604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93333" t="-1471" r="-1026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479" t="-113115" r="-2026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187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5117078-25E2-447D-9C27-8509D3AB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604" y="2374602"/>
            <a:ext cx="3658265" cy="29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124245-6188-4784-A410-B3F6C5212443}"/>
              </a:ext>
            </a:extLst>
          </p:cNvPr>
          <p:cNvSpPr txBox="1"/>
          <p:nvPr/>
        </p:nvSpPr>
        <p:spPr>
          <a:xfrm>
            <a:off x="5727406" y="5635255"/>
            <a:ext cx="339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4"/>
              </a:rPr>
              <a:t>Source </a:t>
            </a:r>
            <a:r>
              <a:rPr lang="tr-TR" dirty="0" err="1">
                <a:hlinkClick r:id="rId4"/>
              </a:rPr>
              <a:t>Code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439DAC-4FE1-419A-A47C-C474DBF3A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059" y="2531078"/>
            <a:ext cx="3267076" cy="261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22E92-2128-485F-A7DC-52C72A8100DC}"/>
              </a:ext>
            </a:extLst>
          </p:cNvPr>
          <p:cNvSpPr txBox="1"/>
          <p:nvPr/>
        </p:nvSpPr>
        <p:spPr>
          <a:xfrm>
            <a:off x="9349563" y="5443501"/>
            <a:ext cx="18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6"/>
              </a:rPr>
              <a:t>Source </a:t>
            </a:r>
            <a:r>
              <a:rPr lang="tr-TR" dirty="0" err="1">
                <a:hlinkClick r:id="rId6"/>
              </a:rPr>
              <a:t>Code</a:t>
            </a:r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1D72F07-B7C8-4B95-8EAE-8E5ADD15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1" y="2261967"/>
            <a:ext cx="3939853" cy="31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B94385-AD06-49BD-A2DA-B5F0BE715842}"/>
              </a:ext>
            </a:extLst>
          </p:cNvPr>
          <p:cNvSpPr txBox="1"/>
          <p:nvPr/>
        </p:nvSpPr>
        <p:spPr>
          <a:xfrm>
            <a:off x="1566530" y="5628167"/>
            <a:ext cx="260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8"/>
              </a:rPr>
              <a:t>Source </a:t>
            </a:r>
            <a:r>
              <a:rPr lang="tr-TR" dirty="0" err="1">
                <a:hlinkClick r:id="rId8"/>
              </a:rPr>
              <a:t>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BE3A6-48B3-4F50-93D8-DE50CB98D94D}"/>
                  </a:ext>
                </a:extLst>
              </p:cNvPr>
              <p:cNvSpPr txBox="1"/>
              <p:nvPr/>
            </p:nvSpPr>
            <p:spPr>
              <a:xfrm>
                <a:off x="6709466" y="4102412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BE3A6-48B3-4F50-93D8-DE50CB98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466" y="4102412"/>
                <a:ext cx="349857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BD5FAE-DB22-4E8A-A370-C9AA19613CC4}"/>
                  </a:ext>
                </a:extLst>
              </p:cNvPr>
              <p:cNvSpPr txBox="1"/>
              <p:nvPr/>
            </p:nvSpPr>
            <p:spPr>
              <a:xfrm>
                <a:off x="5275530" y="3837908"/>
                <a:ext cx="1041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BD5FAE-DB22-4E8A-A370-C9AA1961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530" y="3837908"/>
                <a:ext cx="104120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4949E-7722-4A3A-B11A-29EAD4B92CA9}"/>
                  </a:ext>
                </a:extLst>
              </p:cNvPr>
              <p:cNvSpPr txBox="1"/>
              <p:nvPr/>
            </p:nvSpPr>
            <p:spPr>
              <a:xfrm>
                <a:off x="5930956" y="3317880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4949E-7722-4A3A-B11A-29EAD4B92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56" y="3317880"/>
                <a:ext cx="34985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B8FF8D-8AE1-465E-AD1B-FD504283D8AF}"/>
                  </a:ext>
                </a:extLst>
              </p:cNvPr>
              <p:cNvSpPr txBox="1"/>
              <p:nvPr/>
            </p:nvSpPr>
            <p:spPr>
              <a:xfrm>
                <a:off x="6219460" y="3151695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B8FF8D-8AE1-465E-AD1B-FD504283D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60" y="3151695"/>
                <a:ext cx="34985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571F3D-8928-4966-88B9-64C3A0C77DCD}"/>
                  </a:ext>
                </a:extLst>
              </p:cNvPr>
              <p:cNvSpPr txBox="1"/>
              <p:nvPr/>
            </p:nvSpPr>
            <p:spPr>
              <a:xfrm>
                <a:off x="2747223" y="3256565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571F3D-8928-4966-88B9-64C3A0C7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223" y="3256565"/>
                <a:ext cx="1041206" cy="2912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9F8DC9-95BD-45CF-83D6-92D9A2E03631}"/>
                  </a:ext>
                </a:extLst>
              </p:cNvPr>
              <p:cNvSpPr txBox="1"/>
              <p:nvPr/>
            </p:nvSpPr>
            <p:spPr>
              <a:xfrm>
                <a:off x="6018117" y="2296966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9F8DC9-95BD-45CF-83D6-92D9A2E03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117" y="2296966"/>
                <a:ext cx="1041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13E2F9-ADF9-4583-BD26-F22AD1B6F16D}"/>
                  </a:ext>
                </a:extLst>
              </p:cNvPr>
              <p:cNvSpPr txBox="1"/>
              <p:nvPr/>
            </p:nvSpPr>
            <p:spPr>
              <a:xfrm>
                <a:off x="6316736" y="2393720"/>
                <a:ext cx="12161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6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13E2F9-ADF9-4583-BD26-F22AD1B6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736" y="2393720"/>
                <a:ext cx="1216134" cy="1846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11EE7-8F7D-47A3-A4ED-ECB3A252C0D3}"/>
                  </a:ext>
                </a:extLst>
              </p:cNvPr>
              <p:cNvSpPr txBox="1"/>
              <p:nvPr/>
            </p:nvSpPr>
            <p:spPr>
              <a:xfrm>
                <a:off x="10276915" y="3837908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11EE7-8F7D-47A3-A4ED-ECB3A252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15" y="3837908"/>
                <a:ext cx="349857" cy="390748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95D221-FD4C-42DB-AB41-5B4EB9FD7C66}"/>
                  </a:ext>
                </a:extLst>
              </p:cNvPr>
              <p:cNvSpPr txBox="1"/>
              <p:nvPr/>
            </p:nvSpPr>
            <p:spPr>
              <a:xfrm>
                <a:off x="10626772" y="3416282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95D221-FD4C-42DB-AB41-5B4EB9FD7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772" y="3416282"/>
                <a:ext cx="349857" cy="369332"/>
              </a:xfrm>
              <a:prstGeom prst="rect">
                <a:avLst/>
              </a:prstGeom>
              <a:blipFill>
                <a:blip r:embed="rId17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A474E7-8347-4C2C-9625-EE9E37E85995}"/>
                  </a:ext>
                </a:extLst>
              </p:cNvPr>
              <p:cNvSpPr txBox="1"/>
              <p:nvPr/>
            </p:nvSpPr>
            <p:spPr>
              <a:xfrm>
                <a:off x="8821949" y="3617027"/>
                <a:ext cx="1041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1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A474E7-8347-4C2C-9625-EE9E37E85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949" y="3617027"/>
                <a:ext cx="1041206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C325E-FCFB-4AF8-8A26-7B32EAEF34CB}"/>
                  </a:ext>
                </a:extLst>
              </p:cNvPr>
              <p:cNvSpPr txBox="1"/>
              <p:nvPr/>
            </p:nvSpPr>
            <p:spPr>
              <a:xfrm>
                <a:off x="9577740" y="3486222"/>
                <a:ext cx="349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C325E-FCFB-4AF8-8A26-7B32EAEF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740" y="3486222"/>
                <a:ext cx="349857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86CF11-FD45-4F8C-AF71-6908B5E14F6C}"/>
                  </a:ext>
                </a:extLst>
              </p:cNvPr>
              <p:cNvSpPr txBox="1"/>
              <p:nvPr/>
            </p:nvSpPr>
            <p:spPr>
              <a:xfrm>
                <a:off x="9849556" y="3324511"/>
                <a:ext cx="349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86CF11-FD45-4F8C-AF71-6908B5E14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556" y="3324511"/>
                <a:ext cx="349857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FBB056-EAE9-4539-A645-4CEF29445D5D}"/>
                  </a:ext>
                </a:extLst>
              </p:cNvPr>
              <p:cNvSpPr txBox="1"/>
              <p:nvPr/>
            </p:nvSpPr>
            <p:spPr>
              <a:xfrm>
                <a:off x="9955273" y="2780253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FBB056-EAE9-4539-A645-4CEF29445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273" y="2780253"/>
                <a:ext cx="1041206" cy="2912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DD247-046C-4212-9912-AB69796BCAD6}"/>
                  </a:ext>
                </a:extLst>
              </p:cNvPr>
              <p:cNvSpPr txBox="1"/>
              <p:nvPr/>
            </p:nvSpPr>
            <p:spPr>
              <a:xfrm>
                <a:off x="8935510" y="2621132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DD247-046C-4212-9912-AB69796BC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10" y="2621132"/>
                <a:ext cx="104120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926E9-C0D8-48DC-B896-035C948E07C4}"/>
                  </a:ext>
                </a:extLst>
              </p:cNvPr>
              <p:cNvSpPr txBox="1"/>
              <p:nvPr/>
            </p:nvSpPr>
            <p:spPr>
              <a:xfrm>
                <a:off x="9536123" y="2950425"/>
                <a:ext cx="104120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6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926E9-C0D8-48DC-B896-035C948E0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123" y="2950425"/>
                <a:ext cx="1041206" cy="18466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2AC559-8EA1-4D1D-B2CC-20B5239E1D57}"/>
                  </a:ext>
                </a:extLst>
              </p:cNvPr>
              <p:cNvSpPr txBox="1"/>
              <p:nvPr/>
            </p:nvSpPr>
            <p:spPr>
              <a:xfrm>
                <a:off x="3749139" y="3424051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2AC559-8EA1-4D1D-B2CC-20B5239E1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139" y="3424051"/>
                <a:ext cx="349857" cy="369332"/>
              </a:xfrm>
              <a:prstGeom prst="rect">
                <a:avLst/>
              </a:prstGeom>
              <a:blipFill>
                <a:blip r:embed="rId24"/>
                <a:stretch>
                  <a:fillRect r="-2807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5A7AC2-9EEB-41CF-A610-20191EC881C1}"/>
                  </a:ext>
                </a:extLst>
              </p:cNvPr>
              <p:cNvSpPr txBox="1"/>
              <p:nvPr/>
            </p:nvSpPr>
            <p:spPr>
              <a:xfrm>
                <a:off x="2019630" y="3277339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5A7AC2-9EEB-41CF-A610-20191EC88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30" y="3277339"/>
                <a:ext cx="349857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36A84D-00F7-4592-A26B-CDAA984C03E2}"/>
                  </a:ext>
                </a:extLst>
              </p:cNvPr>
              <p:cNvSpPr txBox="1"/>
              <p:nvPr/>
            </p:nvSpPr>
            <p:spPr>
              <a:xfrm>
                <a:off x="2438780" y="3033139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36A84D-00F7-4592-A26B-CDAA984C0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780" y="3033139"/>
                <a:ext cx="349857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3E246F-2FC3-4889-BD6B-67DBCC26EDEC}"/>
                  </a:ext>
                </a:extLst>
              </p:cNvPr>
              <p:cNvSpPr txBox="1"/>
              <p:nvPr/>
            </p:nvSpPr>
            <p:spPr>
              <a:xfrm>
                <a:off x="6686910" y="2520649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3E246F-2FC3-4889-BD6B-67DBCC26E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910" y="2520649"/>
                <a:ext cx="1041206" cy="2912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871C-0F7F-4C2F-9084-7F685649B8FC}"/>
                  </a:ext>
                </a:extLst>
              </p:cNvPr>
              <p:cNvSpPr txBox="1"/>
              <p:nvPr/>
            </p:nvSpPr>
            <p:spPr>
              <a:xfrm>
                <a:off x="7477290" y="3424051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871C-0F7F-4C2F-9084-7F685649B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90" y="3424051"/>
                <a:ext cx="349857" cy="369332"/>
              </a:xfrm>
              <a:prstGeom prst="rect">
                <a:avLst/>
              </a:prstGeom>
              <a:blipFill>
                <a:blip r:embed="rId28"/>
                <a:stretch>
                  <a:fillRect r="-2631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204947A-99DD-4FE8-92BC-E64E19864E32}"/>
              </a:ext>
            </a:extLst>
          </p:cNvPr>
          <p:cNvSpPr/>
          <p:nvPr/>
        </p:nvSpPr>
        <p:spPr>
          <a:xfrm>
            <a:off x="3057884" y="3894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dirty="0" err="1"/>
              <a:t>Phasor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Representation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1Tx-2Rx WPT 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5C83FC2-34F9-4E8D-95A3-65F1F19FC34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99561" y="236220"/>
            <a:ext cx="2277775" cy="1727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501A13-9520-40F1-9874-A42CEB151BC5}"/>
                  </a:ext>
                </a:extLst>
              </p:cNvPr>
              <p:cNvSpPr txBox="1"/>
              <p:nvPr/>
            </p:nvSpPr>
            <p:spPr>
              <a:xfrm>
                <a:off x="2420434" y="4188647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501A13-9520-40F1-9874-A42CEB151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34" y="4188647"/>
                <a:ext cx="1041206" cy="2912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32E606-C38D-4BFE-9636-B42E489A9A40}"/>
                  </a:ext>
                </a:extLst>
              </p:cNvPr>
              <p:cNvSpPr txBox="1"/>
              <p:nvPr/>
            </p:nvSpPr>
            <p:spPr>
              <a:xfrm>
                <a:off x="3193956" y="3963060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32E606-C38D-4BFE-9636-B42E489A9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956" y="3963060"/>
                <a:ext cx="1041206" cy="2912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35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AC7E956-9267-417A-B38A-1C476F1A7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5294623"/>
                  </p:ext>
                </p:extLst>
              </p:nvPr>
            </p:nvGraphicFramePr>
            <p:xfrm>
              <a:off x="739140" y="3281831"/>
              <a:ext cx="2076751" cy="3147060"/>
            </p:xfrm>
            <a:graphic>
              <a:graphicData uri="http://schemas.openxmlformats.org/drawingml/2006/table">
                <a:tbl>
                  <a:tblPr/>
                  <a:tblGrid>
                    <a:gridCol w="2076751">
                      <a:extLst>
                        <a:ext uri="{9D8B030D-6E8A-4147-A177-3AD203B41FA5}">
                          <a16:colId xmlns:a16="http://schemas.microsoft.com/office/drawing/2014/main" val="1261694453"/>
                        </a:ext>
                      </a:extLst>
                    </a:gridCol>
                  </a:tblGrid>
                  <a:tr h="4495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8619981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135853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9318942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6785323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8665527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6056025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83334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AC7E956-9267-417A-B38A-1C476F1A7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5294623"/>
                  </p:ext>
                </p:extLst>
              </p:nvPr>
            </p:nvGraphicFramePr>
            <p:xfrm>
              <a:off x="739140" y="3281831"/>
              <a:ext cx="2076751" cy="3147060"/>
            </p:xfrm>
            <a:graphic>
              <a:graphicData uri="http://schemas.openxmlformats.org/drawingml/2006/table">
                <a:tbl>
                  <a:tblPr/>
                  <a:tblGrid>
                    <a:gridCol w="2076751">
                      <a:extLst>
                        <a:ext uri="{9D8B030D-6E8A-4147-A177-3AD203B41FA5}">
                          <a16:colId xmlns:a16="http://schemas.microsoft.com/office/drawing/2014/main" val="1261694453"/>
                        </a:ext>
                      </a:extLst>
                    </a:gridCol>
                  </a:tblGrid>
                  <a:tr h="4495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8619981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3" t="-106757" r="-880" b="-50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35853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3" t="-206757" r="-880" b="-40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9318942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3" t="-310959" r="-880" b="-306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785323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3" t="-405405" r="-880" b="-2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8665527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3" t="-505405" r="-880" b="-1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56025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293" t="-605405" r="-88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83334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90157A-08DD-4AC8-8F43-3E54E1283823}"/>
                  </a:ext>
                </a:extLst>
              </p:cNvPr>
              <p:cNvSpPr txBox="1"/>
              <p:nvPr/>
            </p:nvSpPr>
            <p:spPr>
              <a:xfrm>
                <a:off x="739140" y="296488"/>
                <a:ext cx="11049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Assume, the system operates the resonance frequency of the decoupled system. Thus, secondary inductance and capacitance has a minimum impedance. If the system has a difference between primary to secondary couplings and it has a negative coupling between secondary to secondary, the input current lags (in another words negative coupling led to resonance frequency decreases). Also, we 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r>
                  <a:rPr lang="en-US" dirty="0"/>
                  <a:t> leading secondary currents are split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90157A-08DD-4AC8-8F43-3E54E128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" y="296488"/>
                <a:ext cx="11049000" cy="1477328"/>
              </a:xfrm>
              <a:prstGeom prst="rect">
                <a:avLst/>
              </a:prstGeom>
              <a:blipFill>
                <a:blip r:embed="rId3"/>
                <a:stretch>
                  <a:fillRect l="-441" t="-2479" r="-441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7AF79-736A-446F-B788-ABD0342EEFDA}"/>
                  </a:ext>
                </a:extLst>
              </p:cNvPr>
              <p:cNvSpPr txBox="1"/>
              <p:nvPr/>
            </p:nvSpPr>
            <p:spPr>
              <a:xfrm>
                <a:off x="4168140" y="3523804"/>
                <a:ext cx="5979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7AF79-736A-446F-B788-ABD0342EE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140" y="3523804"/>
                <a:ext cx="5979394" cy="276999"/>
              </a:xfrm>
              <a:prstGeom prst="rect">
                <a:avLst/>
              </a:prstGeom>
              <a:blipFill>
                <a:blip r:embed="rId4"/>
                <a:stretch>
                  <a:fillRect l="-510" t="-2222" r="-10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039E98-8186-46E5-A7F4-866955211F9C}"/>
                  </a:ext>
                </a:extLst>
              </p:cNvPr>
              <p:cNvSpPr txBox="1"/>
              <p:nvPr/>
            </p:nvSpPr>
            <p:spPr>
              <a:xfrm>
                <a:off x="4137619" y="4447074"/>
                <a:ext cx="604043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039E98-8186-46E5-A7F4-866955211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19" y="4447074"/>
                <a:ext cx="6040436" cy="298415"/>
              </a:xfrm>
              <a:prstGeom prst="rect">
                <a:avLst/>
              </a:prstGeom>
              <a:blipFill>
                <a:blip r:embed="rId5"/>
                <a:stretch>
                  <a:fillRect l="-101" t="-2083" r="-908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536655-69AE-44E9-A0C6-EFA2A36845DD}"/>
                  </a:ext>
                </a:extLst>
              </p:cNvPr>
              <p:cNvSpPr txBox="1"/>
              <p:nvPr/>
            </p:nvSpPr>
            <p:spPr>
              <a:xfrm>
                <a:off x="4137619" y="5523289"/>
                <a:ext cx="604575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536655-69AE-44E9-A0C6-EFA2A3684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19" y="5523289"/>
                <a:ext cx="6045758" cy="298415"/>
              </a:xfrm>
              <a:prstGeom prst="rect">
                <a:avLst/>
              </a:prstGeom>
              <a:blipFill>
                <a:blip r:embed="rId6"/>
                <a:stretch>
                  <a:fillRect l="-101" r="-90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A50C67A-6659-4AE0-9421-559EF99EF86F}"/>
              </a:ext>
            </a:extLst>
          </p:cNvPr>
          <p:cNvSpPr txBox="1"/>
          <p:nvPr/>
        </p:nvSpPr>
        <p:spPr>
          <a:xfrm>
            <a:off x="2546291" y="2050755"/>
            <a:ext cx="70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Also, we have three equations for a primary and two secondary coils.</a:t>
            </a:r>
          </a:p>
        </p:txBody>
      </p:sp>
    </p:spTree>
    <p:extLst>
      <p:ext uri="{BB962C8B-B14F-4D97-AF65-F5344CB8AC3E}">
        <p14:creationId xmlns:p14="http://schemas.microsoft.com/office/powerpoint/2010/main" val="166393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4925</TotalTime>
  <Words>1351</Words>
  <Application>Microsoft Office PowerPoint</Application>
  <PresentationFormat>Widescreen</PresentationFormat>
  <Paragraphs>271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1Tx- 1Rx Design</vt:lpstr>
      <vt:lpstr>1Tx- 2Rx Design</vt:lpstr>
      <vt:lpstr>PowerPoint Presentation</vt:lpstr>
      <vt:lpstr>Effect of the rectifier and Equivalent Resistances</vt:lpstr>
      <vt:lpstr>Unequal mutual inductances between primary and secondary coils with decoupled secondary coils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1Tx- 1Rx Design</dc:title>
  <dc:creator>Enes AYAZ</dc:creator>
  <cp:lastModifiedBy>Enes AYAZ</cp:lastModifiedBy>
  <cp:revision>80</cp:revision>
  <dcterms:created xsi:type="dcterms:W3CDTF">2020-04-25T19:39:15Z</dcterms:created>
  <dcterms:modified xsi:type="dcterms:W3CDTF">2020-06-13T16:09:45Z</dcterms:modified>
</cp:coreProperties>
</file>