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4F69-1301-494A-814C-B8833F123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286BA-E69C-4E48-8854-5477D9212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72B6-44D4-4BBE-AECB-18B37C58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87D1D-557D-46F1-8775-2F752D86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608F2-BE29-4543-A28D-55E8CCA2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B97D-025B-41CE-A403-36A34417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4C28B-9824-4299-812E-76CCF90B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CC82-EB67-4BD9-B8D6-C51E0C54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BE41-AC21-4049-B3DC-DD37EACC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E2876-0CFC-484F-937C-A5DA9BD8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1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66C9E-01BC-423C-ADCA-3EAD6C536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F142-4C84-43C4-B29B-641BB04F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FF2F-5F4F-4131-9888-AB74A707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0F22-D510-491A-955B-47CA1773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A953-83BB-4A76-BEF9-EA601D97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A543-B4BF-46A9-9E51-E49E973B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05BD-9242-4E7A-ACF8-E872613B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820F-6342-437E-B26A-9CE728DC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4946-5D92-4D22-A9C4-F506F530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CA731-EA7A-4918-8B08-FFDE6854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E8EE-9F7A-43A3-A7CF-E7CCD6E2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BA702-A3B7-497A-9F95-F0228DB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697F-B778-422F-8B19-C0A8EB62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D119C-0ADC-41CE-B5C2-CF45D813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AAE1C-DC4D-44F7-8FFD-6DD79DD7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9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CF17-D047-4E54-A782-BC1ACB35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8D05-7E76-4889-9776-235255E2A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271BA-D469-4537-9982-74B8BD7A5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7504D-40A8-410C-9F3A-6B8663D7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516D2-7F33-4A29-A1DD-315AB85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752C-2932-4921-8226-AC2738AA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0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5B5B-6A51-480F-B3B9-CCF3D69C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C64D9-51FB-4077-B1A2-4E4C9047C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E3EEF-756C-4837-9CA4-F8CB83C4E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B18AB-BE56-4732-95F5-46B1A62A7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24256-D1D3-4FF3-A7DF-F404D9B27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4A978-E083-459E-96BE-9B449EE2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2AD57-BEE4-47B8-97E1-2A2A53E8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05586-F563-47E9-BF17-03276001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9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460B-33B4-454A-8170-E75F5EAE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71882-E53E-49EB-B14A-371719B0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9B05C-76A3-447D-8D30-A20C496D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369F3-3873-499C-A004-1A7FF7C3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5D2EC-802B-4DD4-AD76-B3060176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5FF81-367E-492B-956C-817B57AD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BCB8C-464B-4A15-B769-8333F164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F051-60A4-4846-8DEE-39A9382A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F4B3-43C7-4A3D-A3AA-D6529ECE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02DF2-6AF0-444D-8C1D-52CECF76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9EA6F-84C7-4738-A018-1791C0EF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5B3C0-AB57-4921-896E-7B220A52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62C27-88D3-4FD4-B475-9B217FDA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473-03F3-4972-B9F8-4F0D9099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2F064-6660-4DDF-90A7-D89E16C45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05EEE-17E5-4FE2-B258-8AB0DEEA1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DE117-8090-451C-8C84-382DB44F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667D-57F5-4D11-9182-92360B2EDE8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63791-B727-4421-BBF9-49E73B4A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86B6C-F81F-48F3-AB9F-8230046C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7215C-5422-40CB-A893-FC5A75EE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E888-B7B4-45E9-BF9A-4735ED47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0A805-1261-4717-82F1-86239AD43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667D-57F5-4D11-9182-92360B2EDE8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8481-1124-4F4A-967A-8A2D8F50A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0202-6E8A-4CA3-A1ED-081D24F08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EDAB-1824-4127-B32B-6488A4F5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Excel_Worksheet3.xlsx"/><Relationship Id="rId7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package" Target="../embeddings/Microsoft_Excel_Worksheet6.xlsx"/><Relationship Id="rId7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7.xlsx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package" Target="../embeddings/Microsoft_Excel_Worksheet9.xlsx"/><Relationship Id="rId7" Type="http://schemas.openxmlformats.org/officeDocument/2006/relationships/package" Target="../embeddings/Microsoft_Excel_Worksheet1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Excel_Worksheet10.xlsx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B13CAC-E7D6-4A58-9EEA-4B4D4B10F150}"/>
              </a:ext>
            </a:extLst>
          </p:cNvPr>
          <p:cNvSpPr txBox="1"/>
          <p:nvPr/>
        </p:nvSpPr>
        <p:spPr>
          <a:xfrm>
            <a:off x="4488287" y="543197"/>
            <a:ext cx="615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BRIEF EXPLANATION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0D78D-FAF7-4DE3-A091-F929B05E544B}"/>
              </a:ext>
            </a:extLst>
          </p:cNvPr>
          <p:cNvSpPr txBox="1"/>
          <p:nvPr/>
        </p:nvSpPr>
        <p:spPr>
          <a:xfrm>
            <a:off x="856445" y="1184856"/>
            <a:ext cx="10309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, 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validate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proposed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share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in </a:t>
            </a:r>
            <a:r>
              <a:rPr lang="tr-TR" dirty="0" err="1"/>
              <a:t>paralled</a:t>
            </a:r>
            <a:r>
              <a:rPr lang="tr-TR" dirty="0"/>
              <a:t> </a:t>
            </a:r>
            <a:r>
              <a:rPr lang="tr-TR" dirty="0" err="1"/>
              <a:t>connected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DC </a:t>
            </a:r>
            <a:r>
              <a:rPr lang="tr-TR" dirty="0" err="1"/>
              <a:t>Bus</a:t>
            </a:r>
            <a:r>
              <a:rPr lang="tr-TR" dirty="0"/>
              <a:t> </a:t>
            </a:r>
            <a:r>
              <a:rPr lang="tr-TR" dirty="0" err="1"/>
              <a:t>series-series</a:t>
            </a:r>
            <a:r>
              <a:rPr lang="tr-TR" dirty="0"/>
              <a:t> WPT </a:t>
            </a:r>
            <a:r>
              <a:rPr lang="tr-TR" dirty="0" err="1"/>
              <a:t>system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test data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LTSpice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.  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6FE0FE-4849-4CB6-AAED-A46E6435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22" y="2767546"/>
            <a:ext cx="3996626" cy="258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3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46B1F-898C-42FD-9C77-F9AAB88D12B5}"/>
              </a:ext>
            </a:extLst>
          </p:cNvPr>
          <p:cNvSpPr txBox="1"/>
          <p:nvPr/>
        </p:nvSpPr>
        <p:spPr>
          <a:xfrm>
            <a:off x="3825026" y="197296"/>
            <a:ext cx="51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FA-Coupled-150kHz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6E169-B333-4F09-8960-C27FA0156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68084"/>
              </p:ext>
            </p:extLst>
          </p:nvPr>
        </p:nvGraphicFramePr>
        <p:xfrm>
          <a:off x="441102" y="5804760"/>
          <a:ext cx="10760295" cy="731520"/>
        </p:xfrm>
        <a:graphic>
          <a:graphicData uri="http://schemas.openxmlformats.org/drawingml/2006/table">
            <a:tbl>
              <a:tblPr/>
              <a:tblGrid>
                <a:gridCol w="1537185">
                  <a:extLst>
                    <a:ext uri="{9D8B030D-6E8A-4147-A177-3AD203B41FA5}">
                      <a16:colId xmlns:a16="http://schemas.microsoft.com/office/drawing/2014/main" val="3339891136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47121542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268356510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4559488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78093847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757650095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61997266"/>
                    </a:ext>
                  </a:extLst>
                </a:gridCol>
              </a:tblGrid>
              <a:tr h="315532">
                <a:tc>
                  <a:txBody>
                    <a:bodyPr/>
                    <a:lstStyle/>
                    <a:p>
                      <a:r>
                        <a:rPr lang="tr-TR" dirty="0" err="1"/>
                        <a:t>Frequency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48771"/>
                  </a:ext>
                </a:extLst>
              </a:tr>
              <a:tr h="315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151.6kHz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7.17A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3.65A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3.09A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22.524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76.68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74.1722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30589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B141237-A084-46E7-871D-B9C7F00B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47" y="650341"/>
            <a:ext cx="8920766" cy="472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6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46B1F-898C-42FD-9C77-F9AAB88D12B5}"/>
              </a:ext>
            </a:extLst>
          </p:cNvPr>
          <p:cNvSpPr txBox="1"/>
          <p:nvPr/>
        </p:nvSpPr>
        <p:spPr>
          <a:xfrm>
            <a:off x="4700790" y="210175"/>
            <a:ext cx="51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MA-Coupled-150kHz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6E169-B333-4F09-8960-C27FA0156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67667"/>
              </p:ext>
            </p:extLst>
          </p:nvPr>
        </p:nvGraphicFramePr>
        <p:xfrm>
          <a:off x="441102" y="5804760"/>
          <a:ext cx="10760295" cy="731520"/>
        </p:xfrm>
        <a:graphic>
          <a:graphicData uri="http://schemas.openxmlformats.org/drawingml/2006/table">
            <a:tbl>
              <a:tblPr/>
              <a:tblGrid>
                <a:gridCol w="1537185">
                  <a:extLst>
                    <a:ext uri="{9D8B030D-6E8A-4147-A177-3AD203B41FA5}">
                      <a16:colId xmlns:a16="http://schemas.microsoft.com/office/drawing/2014/main" val="3339891136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47121542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268356510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4559488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78093847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757650095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61997266"/>
                    </a:ext>
                  </a:extLst>
                </a:gridCol>
              </a:tblGrid>
              <a:tr h="315532">
                <a:tc>
                  <a:txBody>
                    <a:bodyPr/>
                    <a:lstStyle/>
                    <a:p>
                      <a:r>
                        <a:rPr lang="tr-TR" dirty="0" err="1"/>
                        <a:t>Frequency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48771"/>
                  </a:ext>
                </a:extLst>
              </a:tr>
              <a:tr h="315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151.3kHz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7.17A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4.21A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2.37A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22.31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72.18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82.7542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30589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53A66D7-F9D9-40D1-B4FE-145445F6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6" y="630969"/>
            <a:ext cx="9629104" cy="49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38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2388-DCD9-4ECD-8B2A-33D1706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B712-E043-4F88-B5D4-207CBAFC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0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182B-54E1-408D-BDE6-7F535979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959" y="8755"/>
            <a:ext cx="1414630" cy="905077"/>
          </a:xfrm>
        </p:spPr>
        <p:txBody>
          <a:bodyPr/>
          <a:lstStyle/>
          <a:p>
            <a:r>
              <a:rPr lang="tr-TR" dirty="0"/>
              <a:t>Test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24A671-8F9A-4D03-ADD4-3E90B444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2134"/>
              </p:ext>
            </p:extLst>
          </p:nvPr>
        </p:nvGraphicFramePr>
        <p:xfrm>
          <a:off x="1309105" y="913832"/>
          <a:ext cx="9150577" cy="5059680"/>
        </p:xfrm>
        <a:graphic>
          <a:graphicData uri="http://schemas.openxmlformats.org/drawingml/2006/table">
            <a:tbl>
              <a:tblPr/>
              <a:tblGrid>
                <a:gridCol w="1217007">
                  <a:extLst>
                    <a:ext uri="{9D8B030D-6E8A-4147-A177-3AD203B41FA5}">
                      <a16:colId xmlns:a16="http://schemas.microsoft.com/office/drawing/2014/main" val="3731120393"/>
                    </a:ext>
                  </a:extLst>
                </a:gridCol>
                <a:gridCol w="1131488">
                  <a:extLst>
                    <a:ext uri="{9D8B030D-6E8A-4147-A177-3AD203B41FA5}">
                      <a16:colId xmlns:a16="http://schemas.microsoft.com/office/drawing/2014/main" val="4197200246"/>
                    </a:ext>
                  </a:extLst>
                </a:gridCol>
                <a:gridCol w="1072282">
                  <a:extLst>
                    <a:ext uri="{9D8B030D-6E8A-4147-A177-3AD203B41FA5}">
                      <a16:colId xmlns:a16="http://schemas.microsoft.com/office/drawing/2014/main" val="4041098685"/>
                    </a:ext>
                  </a:extLst>
                </a:gridCol>
                <a:gridCol w="1144645">
                  <a:extLst>
                    <a:ext uri="{9D8B030D-6E8A-4147-A177-3AD203B41FA5}">
                      <a16:colId xmlns:a16="http://schemas.microsoft.com/office/drawing/2014/main" val="1140855974"/>
                    </a:ext>
                  </a:extLst>
                </a:gridCol>
                <a:gridCol w="1085438">
                  <a:extLst>
                    <a:ext uri="{9D8B030D-6E8A-4147-A177-3AD203B41FA5}">
                      <a16:colId xmlns:a16="http://schemas.microsoft.com/office/drawing/2014/main" val="3296581994"/>
                    </a:ext>
                  </a:extLst>
                </a:gridCol>
                <a:gridCol w="1190694">
                  <a:extLst>
                    <a:ext uri="{9D8B030D-6E8A-4147-A177-3AD203B41FA5}">
                      <a16:colId xmlns:a16="http://schemas.microsoft.com/office/drawing/2014/main" val="312424487"/>
                    </a:ext>
                  </a:extLst>
                </a:gridCol>
                <a:gridCol w="1170958">
                  <a:extLst>
                    <a:ext uri="{9D8B030D-6E8A-4147-A177-3AD203B41FA5}">
                      <a16:colId xmlns:a16="http://schemas.microsoft.com/office/drawing/2014/main" val="939098239"/>
                    </a:ext>
                  </a:extLst>
                </a:gridCol>
                <a:gridCol w="1138065">
                  <a:extLst>
                    <a:ext uri="{9D8B030D-6E8A-4147-A177-3AD203B41FA5}">
                      <a16:colId xmlns:a16="http://schemas.microsoft.com/office/drawing/2014/main" val="393769126"/>
                    </a:ext>
                  </a:extLst>
                </a:gridCol>
              </a:tblGrid>
              <a:tr h="34865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1" dirty="0" err="1">
                          <a:solidFill>
                            <a:schemeClr val="accent1"/>
                          </a:solidFill>
                        </a:rPr>
                        <a:t>Decoupled</a:t>
                      </a:r>
                      <a:r>
                        <a:rPr lang="tr-TR" sz="2000" b="1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tr-TR" sz="2000" b="1" dirty="0" err="1">
                          <a:solidFill>
                            <a:schemeClr val="accent1"/>
                          </a:solidFill>
                        </a:rPr>
                        <a:t>Receiver</a:t>
                      </a:r>
                      <a:r>
                        <a:rPr lang="tr-TR" sz="2000" b="1" dirty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tr-TR" sz="2000" b="1" dirty="0">
                          <a:solidFill>
                            <a:srgbClr val="FF0000"/>
                          </a:solidFill>
                        </a:rPr>
                        <a:t>Cross-</a:t>
                      </a:r>
                      <a:r>
                        <a:rPr lang="tr-TR" sz="2000" b="1" dirty="0" err="1">
                          <a:solidFill>
                            <a:srgbClr val="FF0000"/>
                          </a:solidFill>
                        </a:rPr>
                        <a:t>coupled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tr-TR" sz="2000" b="1" dirty="0" err="1">
                          <a:solidFill>
                            <a:srgbClr val="FF0000"/>
                          </a:solidFill>
                        </a:rPr>
                        <a:t>receivers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472361"/>
                  </a:ext>
                </a:extLst>
              </a:tr>
              <a:tr h="348656">
                <a:tc gridSpan="2"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chemeClr val="accent2"/>
                          </a:solidFill>
                        </a:rPr>
                        <a:t>Full-</a:t>
                      </a:r>
                      <a:r>
                        <a:rPr lang="tr-TR" b="1" dirty="0" err="1">
                          <a:solidFill>
                            <a:schemeClr val="accent2"/>
                          </a:solidFill>
                        </a:rPr>
                        <a:t>Aligned</a:t>
                      </a:r>
                      <a:r>
                        <a:rPr lang="tr-TR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/>
                      <a:r>
                        <a:rPr lang="tr-TR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b="1" dirty="0" err="1">
                          <a:solidFill>
                            <a:schemeClr val="accent6"/>
                          </a:solidFill>
                        </a:rPr>
                        <a:t>Misaligned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chemeClr val="accent2"/>
                          </a:solidFill>
                        </a:rPr>
                        <a:t>Full-</a:t>
                      </a:r>
                      <a:r>
                        <a:rPr lang="tr-TR" b="1" dirty="0" err="1">
                          <a:solidFill>
                            <a:schemeClr val="accent2"/>
                          </a:solidFill>
                        </a:rPr>
                        <a:t>Aligned</a:t>
                      </a:r>
                      <a:r>
                        <a:rPr lang="tr-TR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/>
                      <a:r>
                        <a:rPr lang="tr-TR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chemeClr val="accent6"/>
                          </a:solidFill>
                        </a:rPr>
                        <a:t>Misaligned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622264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chemeClr val="accent4"/>
                          </a:solidFill>
                        </a:rPr>
                        <a:t>150kHz </a:t>
                      </a:r>
                      <a:r>
                        <a:rPr lang="tr-TR" b="1" dirty="0" err="1">
                          <a:solidFill>
                            <a:schemeClr val="accent4"/>
                          </a:solidFill>
                        </a:rPr>
                        <a:t>Resonant</a:t>
                      </a:r>
                      <a:r>
                        <a:rPr lang="tr-TR" b="1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chemeClr val="accent4"/>
                          </a:solidFill>
                        </a:rPr>
                        <a:t>Cap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>
                          <a:solidFill>
                            <a:srgbClr val="7030A0"/>
                          </a:solidFill>
                        </a:rPr>
                        <a:t>135kHz </a:t>
                      </a:r>
                      <a:r>
                        <a:rPr lang="tr-TR" b="1" dirty="0" err="1">
                          <a:solidFill>
                            <a:srgbClr val="7030A0"/>
                          </a:solidFill>
                        </a:rPr>
                        <a:t>Resonant</a:t>
                      </a:r>
                      <a:r>
                        <a:rPr lang="tr-TR" b="1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rgbClr val="7030A0"/>
                          </a:solidFill>
                        </a:rPr>
                        <a:t>Cap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>
                          <a:solidFill>
                            <a:schemeClr val="accent4"/>
                          </a:solidFill>
                        </a:rPr>
                        <a:t>150kHz </a:t>
                      </a:r>
                      <a:r>
                        <a:rPr lang="tr-TR" b="1" dirty="0" err="1">
                          <a:solidFill>
                            <a:schemeClr val="accent4"/>
                          </a:solidFill>
                        </a:rPr>
                        <a:t>Resonant</a:t>
                      </a:r>
                      <a:r>
                        <a:rPr lang="tr-TR" b="1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chemeClr val="accent4"/>
                          </a:solidFill>
                        </a:rPr>
                        <a:t>Cap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>
                          <a:solidFill>
                            <a:srgbClr val="7030A0"/>
                          </a:solidFill>
                        </a:rPr>
                        <a:t>135kHz </a:t>
                      </a:r>
                      <a:r>
                        <a:rPr lang="tr-TR" b="1" dirty="0" err="1">
                          <a:solidFill>
                            <a:srgbClr val="7030A0"/>
                          </a:solidFill>
                        </a:rPr>
                        <a:t>Resonant</a:t>
                      </a:r>
                      <a:r>
                        <a:rPr lang="tr-TR" b="1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rgbClr val="7030A0"/>
                          </a:solidFill>
                        </a:rPr>
                        <a:t>Cap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>
                          <a:solidFill>
                            <a:schemeClr val="accent4"/>
                          </a:solidFill>
                        </a:rPr>
                        <a:t>150kHz </a:t>
                      </a:r>
                      <a:r>
                        <a:rPr lang="tr-TR" b="1" dirty="0" err="1">
                          <a:solidFill>
                            <a:schemeClr val="accent4"/>
                          </a:solidFill>
                        </a:rPr>
                        <a:t>Resonant</a:t>
                      </a:r>
                      <a:r>
                        <a:rPr lang="tr-TR" b="1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chemeClr val="accent4"/>
                          </a:solidFill>
                        </a:rPr>
                        <a:t>Cap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>
                          <a:solidFill>
                            <a:srgbClr val="7030A0"/>
                          </a:solidFill>
                        </a:rPr>
                        <a:t>135kHz </a:t>
                      </a:r>
                      <a:r>
                        <a:rPr lang="tr-TR" b="1" dirty="0" err="1">
                          <a:solidFill>
                            <a:srgbClr val="7030A0"/>
                          </a:solidFill>
                        </a:rPr>
                        <a:t>Resonant</a:t>
                      </a:r>
                      <a:r>
                        <a:rPr lang="tr-TR" b="1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rgbClr val="7030A0"/>
                          </a:solidFill>
                        </a:rPr>
                        <a:t>Cap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>
                          <a:solidFill>
                            <a:schemeClr val="accent4"/>
                          </a:solidFill>
                        </a:rPr>
                        <a:t>150kHz </a:t>
                      </a:r>
                      <a:r>
                        <a:rPr lang="tr-TR" b="1" dirty="0" err="1">
                          <a:solidFill>
                            <a:schemeClr val="accent4"/>
                          </a:solidFill>
                        </a:rPr>
                        <a:t>Resonant</a:t>
                      </a:r>
                      <a:r>
                        <a:rPr lang="tr-TR" b="1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chemeClr val="accent4"/>
                          </a:solidFill>
                        </a:rPr>
                        <a:t>Cap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>
                          <a:solidFill>
                            <a:srgbClr val="7030A0"/>
                          </a:solidFill>
                        </a:rPr>
                        <a:t>135kHz </a:t>
                      </a:r>
                      <a:r>
                        <a:rPr lang="tr-TR" b="1" dirty="0" err="1">
                          <a:solidFill>
                            <a:srgbClr val="7030A0"/>
                          </a:solidFill>
                        </a:rPr>
                        <a:t>Resonant</a:t>
                      </a:r>
                      <a:r>
                        <a:rPr lang="tr-TR" b="1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tr-TR" b="1" dirty="0" err="1">
                          <a:solidFill>
                            <a:srgbClr val="7030A0"/>
                          </a:solidFill>
                        </a:rPr>
                        <a:t>Cap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992529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algn="ctr"/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algn="ctr"/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Tx</a:t>
                      </a:r>
                      <a:endParaRPr lang="tr-TR" dirty="0"/>
                    </a:p>
                    <a:p>
                      <a:pPr algn="ctr"/>
                      <a:r>
                        <a:rPr lang="tr-TR" dirty="0"/>
                        <a:t>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algn="ctr"/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algn="ctr"/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731837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Rx-1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Rx-1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Rx-1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Rx-1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Rx-1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Rx-1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Rx-1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Rx-1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44759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Rx-2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Rx-2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Rx-2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Rx-2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Rx-2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Rx-2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Rx-2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Rx-2 </a:t>
                      </a:r>
                      <a:r>
                        <a:rPr lang="tr-TR" dirty="0" err="1"/>
                        <a:t>Current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636063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Voltage</a:t>
                      </a:r>
                      <a:endParaRPr lang="tr-T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(</a:t>
                      </a:r>
                      <a:r>
                        <a:rPr lang="tr-TR" dirty="0" err="1"/>
                        <a:t>Square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Voltage</a:t>
                      </a:r>
                      <a:endParaRPr lang="tr-T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(</a:t>
                      </a:r>
                      <a:r>
                        <a:rPr lang="tr-TR" dirty="0" err="1"/>
                        <a:t>Square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Voltage</a:t>
                      </a:r>
                      <a:endParaRPr lang="tr-T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(</a:t>
                      </a:r>
                      <a:r>
                        <a:rPr lang="tr-TR" dirty="0" err="1"/>
                        <a:t>Square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Voltage</a:t>
                      </a:r>
                      <a:endParaRPr lang="tr-T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(</a:t>
                      </a:r>
                      <a:r>
                        <a:rPr lang="tr-TR" dirty="0" err="1"/>
                        <a:t>Square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Voltage</a:t>
                      </a:r>
                      <a:endParaRPr lang="tr-T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(</a:t>
                      </a:r>
                      <a:r>
                        <a:rPr lang="tr-TR" dirty="0" err="1"/>
                        <a:t>Square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Voltage</a:t>
                      </a:r>
                      <a:endParaRPr lang="tr-T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(</a:t>
                      </a:r>
                      <a:r>
                        <a:rPr lang="tr-TR" dirty="0" err="1"/>
                        <a:t>Square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Voltage</a:t>
                      </a:r>
                      <a:endParaRPr lang="tr-T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(</a:t>
                      </a:r>
                      <a:r>
                        <a:rPr lang="tr-TR" dirty="0" err="1"/>
                        <a:t>Square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Tx</a:t>
                      </a:r>
                      <a:r>
                        <a:rPr lang="tr-TR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Voltage</a:t>
                      </a:r>
                      <a:endParaRPr lang="tr-T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(</a:t>
                      </a:r>
                      <a:r>
                        <a:rPr lang="tr-TR" dirty="0" err="1"/>
                        <a:t>Square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57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31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0C17F-3FFB-4989-93AA-30AE91B9EB22}"/>
              </a:ext>
            </a:extLst>
          </p:cNvPr>
          <p:cNvSpPr txBox="1"/>
          <p:nvPr/>
        </p:nvSpPr>
        <p:spPr>
          <a:xfrm>
            <a:off x="651262" y="467067"/>
            <a:ext cx="103083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First </a:t>
            </a:r>
            <a:r>
              <a:rPr lang="tr-TR" b="1" dirty="0" err="1">
                <a:solidFill>
                  <a:srgbClr val="FF0000"/>
                </a:solidFill>
              </a:rPr>
              <a:t>mission</a:t>
            </a:r>
            <a:r>
              <a:rPr lang="tr-TR" dirty="0"/>
              <a:t> : 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investigate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test data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decoupled</a:t>
            </a:r>
            <a:r>
              <a:rPr lang="tr-TR" dirty="0"/>
              <a:t> 150Khz 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cross-coupled</a:t>
            </a:r>
            <a:r>
              <a:rPr lang="tr-TR" dirty="0"/>
              <a:t> 150kHz 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misaligned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b="1" dirty="0">
                <a:solidFill>
                  <a:srgbClr val="FF0000"/>
                </a:solidFill>
              </a:rPr>
              <a:t>Second </a:t>
            </a:r>
            <a:r>
              <a:rPr lang="tr-TR" b="1" dirty="0" err="1">
                <a:solidFill>
                  <a:srgbClr val="FF0000"/>
                </a:solidFill>
              </a:rPr>
              <a:t>mission</a:t>
            </a:r>
            <a:r>
              <a:rPr lang="tr-TR" b="1" dirty="0">
                <a:solidFill>
                  <a:srgbClr val="FF0000"/>
                </a:solidFill>
              </a:rPr>
              <a:t>: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investigate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of </a:t>
            </a:r>
            <a:r>
              <a:rPr lang="tr-TR" dirty="0" err="1"/>
              <a:t>resonance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receeiver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 test data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decoupled</a:t>
            </a:r>
            <a:r>
              <a:rPr lang="tr-TR" dirty="0"/>
              <a:t> 150kHz </a:t>
            </a:r>
            <a:r>
              <a:rPr lang="tr-TR" dirty="0" err="1"/>
              <a:t>and</a:t>
            </a:r>
            <a:r>
              <a:rPr lang="tr-TR" dirty="0"/>
              <a:t> 135kHz 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misaligned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missions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took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</a:t>
            </a:r>
            <a:r>
              <a:rPr lang="tr-TR" dirty="0" err="1"/>
              <a:t>matrice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resistance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establish</a:t>
            </a:r>
            <a:r>
              <a:rPr lang="tr-TR" dirty="0"/>
              <a:t> </a:t>
            </a:r>
            <a:r>
              <a:rPr lang="tr-TR" dirty="0" err="1"/>
              <a:t>Spice</a:t>
            </a:r>
            <a:r>
              <a:rPr lang="tr-TR" dirty="0"/>
              <a:t> model </a:t>
            </a:r>
            <a:r>
              <a:rPr lang="tr-TR" dirty="0" err="1"/>
              <a:t>and</a:t>
            </a:r>
            <a:r>
              <a:rPr lang="tr-TR" dirty="0"/>
              <a:t> it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experiment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. 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DD454-D00D-4E1C-9CA7-08C0091F219A}"/>
              </a:ext>
            </a:extLst>
          </p:cNvPr>
          <p:cNvSpPr/>
          <p:nvPr/>
        </p:nvSpPr>
        <p:spPr>
          <a:xfrm>
            <a:off x="708338" y="3849538"/>
            <a:ext cx="10142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</a:t>
            </a:r>
            <a:r>
              <a:rPr lang="tr-TR" dirty="0" err="1"/>
              <a:t>matrices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Full-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Misaligned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decoupled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coupled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449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68B02E-3467-445C-8F07-BAEC5A934007}"/>
              </a:ext>
            </a:extLst>
          </p:cNvPr>
          <p:cNvSpPr txBox="1"/>
          <p:nvPr/>
        </p:nvSpPr>
        <p:spPr>
          <a:xfrm>
            <a:off x="4301545" y="173865"/>
            <a:ext cx="24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Full-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Coupled</a:t>
            </a:r>
            <a:r>
              <a:rPr lang="tr-TR" dirty="0"/>
              <a:t> </a:t>
            </a:r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FDA67D9-8987-4639-A2E8-3AEFF8283C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755601"/>
              </p:ext>
            </p:extLst>
          </p:nvPr>
        </p:nvGraphicFramePr>
        <p:xfrm>
          <a:off x="3273538" y="976402"/>
          <a:ext cx="40608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Worksheet" r:id="rId3" imgW="4061347" imgH="1257424" progId="Excel.Sheet.12">
                  <p:embed/>
                </p:oleObj>
              </mc:Choice>
              <mc:Fallback>
                <p:oleObj name="Worksheet" r:id="rId3" imgW="4061347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3538" y="976402"/>
                        <a:ext cx="406082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543BC4F-5FDA-4CAF-89C2-CA4E49BD10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12063"/>
              </p:ext>
            </p:extLst>
          </p:nvPr>
        </p:nvGraphicFramePr>
        <p:xfrm>
          <a:off x="3273536" y="2666907"/>
          <a:ext cx="40608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Worksheet" r:id="rId5" imgW="4061347" imgH="1257424" progId="Excel.Sheet.12">
                  <p:embed/>
                </p:oleObj>
              </mc:Choice>
              <mc:Fallback>
                <p:oleObj name="Worksheet" r:id="rId5" imgW="4061347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3536" y="2666907"/>
                        <a:ext cx="406082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7EA01D3-79B8-4ADD-BA61-AC98F21B9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041836"/>
              </p:ext>
            </p:extLst>
          </p:nvPr>
        </p:nvGraphicFramePr>
        <p:xfrm>
          <a:off x="3273535" y="4492336"/>
          <a:ext cx="40608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Worksheet" r:id="rId7" imgW="4061347" imgH="1257424" progId="Excel.Sheet.12">
                  <p:embed/>
                </p:oleObj>
              </mc:Choice>
              <mc:Fallback>
                <p:oleObj name="Worksheet" r:id="rId7" imgW="4061347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3535" y="4492336"/>
                        <a:ext cx="406082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05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68B02E-3467-445C-8F07-BAEC5A934007}"/>
              </a:ext>
            </a:extLst>
          </p:cNvPr>
          <p:cNvSpPr txBox="1"/>
          <p:nvPr/>
        </p:nvSpPr>
        <p:spPr>
          <a:xfrm>
            <a:off x="4146998" y="173865"/>
            <a:ext cx="24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Miss-Aligned</a:t>
            </a:r>
            <a:r>
              <a:rPr lang="tr-TR" dirty="0"/>
              <a:t> </a:t>
            </a:r>
            <a:r>
              <a:rPr lang="tr-TR" dirty="0" err="1"/>
              <a:t>Coupled</a:t>
            </a:r>
            <a:r>
              <a:rPr lang="tr-TR" dirty="0"/>
              <a:t> 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DE22B8D-3DC6-4C3C-8F5E-4FB16455F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900591"/>
              </p:ext>
            </p:extLst>
          </p:nvPr>
        </p:nvGraphicFramePr>
        <p:xfrm>
          <a:off x="3019134" y="879811"/>
          <a:ext cx="46640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Worksheet" r:id="rId3" imgW="4663590" imgH="1257424" progId="Excel.Sheet.12">
                  <p:embed/>
                </p:oleObj>
              </mc:Choice>
              <mc:Fallback>
                <p:oleObj name="Worksheet" r:id="rId3" imgW="4663590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9134" y="879811"/>
                        <a:ext cx="466407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28E6BFB-269B-401B-9866-5C8A5AF11D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651075"/>
              </p:ext>
            </p:extLst>
          </p:nvPr>
        </p:nvGraphicFramePr>
        <p:xfrm>
          <a:off x="3019133" y="2649698"/>
          <a:ext cx="46640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Worksheet" r:id="rId5" imgW="4663590" imgH="1257424" progId="Excel.Sheet.12">
                  <p:embed/>
                </p:oleObj>
              </mc:Choice>
              <mc:Fallback>
                <p:oleObj name="Worksheet" r:id="rId5" imgW="4663590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9133" y="2649698"/>
                        <a:ext cx="466407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0926444-B311-46C5-AB1B-6B2FC106E5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786108"/>
              </p:ext>
            </p:extLst>
          </p:nvPr>
        </p:nvGraphicFramePr>
        <p:xfrm>
          <a:off x="3019132" y="4511653"/>
          <a:ext cx="46640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Worksheet" r:id="rId7" imgW="4663590" imgH="1257424" progId="Excel.Sheet.12">
                  <p:embed/>
                </p:oleObj>
              </mc:Choice>
              <mc:Fallback>
                <p:oleObj name="Worksheet" r:id="rId7" imgW="4663590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9132" y="4511653"/>
                        <a:ext cx="466407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58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68B02E-3467-445C-8F07-BAEC5A934007}"/>
              </a:ext>
            </a:extLst>
          </p:cNvPr>
          <p:cNvSpPr txBox="1"/>
          <p:nvPr/>
        </p:nvSpPr>
        <p:spPr>
          <a:xfrm>
            <a:off x="4146998" y="173865"/>
            <a:ext cx="24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Full-</a:t>
            </a:r>
            <a:r>
              <a:rPr lang="tr-TR" dirty="0" err="1"/>
              <a:t>Aligned</a:t>
            </a:r>
            <a:r>
              <a:rPr lang="tr-TR" dirty="0"/>
              <a:t> </a:t>
            </a:r>
            <a:r>
              <a:rPr lang="tr-TR" dirty="0" err="1"/>
              <a:t>Decoupled</a:t>
            </a:r>
            <a:r>
              <a:rPr lang="tr-TR" dirty="0"/>
              <a:t> 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39076F8-285B-4F1E-AE2C-9AA7B140EA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587797"/>
              </p:ext>
            </p:extLst>
          </p:nvPr>
        </p:nvGraphicFramePr>
        <p:xfrm>
          <a:off x="3139338" y="821856"/>
          <a:ext cx="46640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Worksheet" r:id="rId3" imgW="4663590" imgH="1257424" progId="Excel.Sheet.12">
                  <p:embed/>
                </p:oleObj>
              </mc:Choice>
              <mc:Fallback>
                <p:oleObj name="Worksheet" r:id="rId3" imgW="4663590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9338" y="821856"/>
                        <a:ext cx="466407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041D6AF-531A-4EAC-BFC3-AAC648D79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980540"/>
              </p:ext>
            </p:extLst>
          </p:nvPr>
        </p:nvGraphicFramePr>
        <p:xfrm>
          <a:off x="3139338" y="2592701"/>
          <a:ext cx="46640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Worksheet" r:id="rId5" imgW="4663590" imgH="1257424" progId="Excel.Sheet.12">
                  <p:embed/>
                </p:oleObj>
              </mc:Choice>
              <mc:Fallback>
                <p:oleObj name="Worksheet" r:id="rId5" imgW="4663590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9338" y="2592701"/>
                        <a:ext cx="466407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483C43B-1D16-4C16-886B-C85D4254B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397467"/>
              </p:ext>
            </p:extLst>
          </p:nvPr>
        </p:nvGraphicFramePr>
        <p:xfrm>
          <a:off x="3139337" y="4659760"/>
          <a:ext cx="46640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Worksheet" r:id="rId7" imgW="4663590" imgH="1257424" progId="Excel.Sheet.12">
                  <p:embed/>
                </p:oleObj>
              </mc:Choice>
              <mc:Fallback>
                <p:oleObj name="Worksheet" r:id="rId7" imgW="4663590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9337" y="4659760"/>
                        <a:ext cx="466407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79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68B02E-3467-445C-8F07-BAEC5A934007}"/>
              </a:ext>
            </a:extLst>
          </p:cNvPr>
          <p:cNvSpPr txBox="1"/>
          <p:nvPr/>
        </p:nvSpPr>
        <p:spPr>
          <a:xfrm>
            <a:off x="4146998" y="173865"/>
            <a:ext cx="30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Miss-Aligned</a:t>
            </a:r>
            <a:r>
              <a:rPr lang="tr-TR" dirty="0"/>
              <a:t> </a:t>
            </a:r>
            <a:r>
              <a:rPr lang="tr-TR" dirty="0" err="1"/>
              <a:t>Decoupled</a:t>
            </a:r>
            <a:r>
              <a:rPr lang="tr-TR" dirty="0"/>
              <a:t> 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0676E5C-23A3-4152-B6F8-C4A89E7B13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070170"/>
              </p:ext>
            </p:extLst>
          </p:nvPr>
        </p:nvGraphicFramePr>
        <p:xfrm>
          <a:off x="3261575" y="854054"/>
          <a:ext cx="4419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Worksheet" r:id="rId3" imgW="4419658" imgH="1257424" progId="Excel.Sheet.12">
                  <p:embed/>
                </p:oleObj>
              </mc:Choice>
              <mc:Fallback>
                <p:oleObj name="Worksheet" r:id="rId3" imgW="4419658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1575" y="854054"/>
                        <a:ext cx="4419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12E564-D1E6-47B8-B9DC-C270CCD54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056314"/>
              </p:ext>
            </p:extLst>
          </p:nvPr>
        </p:nvGraphicFramePr>
        <p:xfrm>
          <a:off x="3261575" y="2800350"/>
          <a:ext cx="4419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Worksheet" r:id="rId5" imgW="4419658" imgH="1257424" progId="Excel.Sheet.12">
                  <p:embed/>
                </p:oleObj>
              </mc:Choice>
              <mc:Fallback>
                <p:oleObj name="Worksheet" r:id="rId5" imgW="4419658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1575" y="2800350"/>
                        <a:ext cx="4419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E8FFE5B-1C48-4B27-AECE-E1E97F9EC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572553"/>
              </p:ext>
            </p:extLst>
          </p:nvPr>
        </p:nvGraphicFramePr>
        <p:xfrm>
          <a:off x="3261575" y="4713644"/>
          <a:ext cx="4419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Worksheet" r:id="rId7" imgW="4419658" imgH="1257424" progId="Excel.Sheet.12">
                  <p:embed/>
                </p:oleObj>
              </mc:Choice>
              <mc:Fallback>
                <p:oleObj name="Worksheet" r:id="rId7" imgW="4419658" imgH="12574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61575" y="4713644"/>
                        <a:ext cx="4419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89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46B1F-898C-42FD-9C77-F9AAB88D12B5}"/>
              </a:ext>
            </a:extLst>
          </p:cNvPr>
          <p:cNvSpPr txBox="1"/>
          <p:nvPr/>
        </p:nvSpPr>
        <p:spPr>
          <a:xfrm>
            <a:off x="3825026" y="197296"/>
            <a:ext cx="51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FA-Decoupled-150kHz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3EEBF-41A9-4DB0-9483-E7BB701B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98" y="670028"/>
            <a:ext cx="9247030" cy="484666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6E169-B333-4F09-8960-C27FA0156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31838"/>
              </p:ext>
            </p:extLst>
          </p:nvPr>
        </p:nvGraphicFramePr>
        <p:xfrm>
          <a:off x="441102" y="5804760"/>
          <a:ext cx="10760295" cy="731520"/>
        </p:xfrm>
        <a:graphic>
          <a:graphicData uri="http://schemas.openxmlformats.org/drawingml/2006/table">
            <a:tbl>
              <a:tblPr/>
              <a:tblGrid>
                <a:gridCol w="1537185">
                  <a:extLst>
                    <a:ext uri="{9D8B030D-6E8A-4147-A177-3AD203B41FA5}">
                      <a16:colId xmlns:a16="http://schemas.microsoft.com/office/drawing/2014/main" val="3339891136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47121542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268356510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4559488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78093847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757650095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61997266"/>
                    </a:ext>
                  </a:extLst>
                </a:gridCol>
              </a:tblGrid>
              <a:tr h="315532">
                <a:tc>
                  <a:txBody>
                    <a:bodyPr/>
                    <a:lstStyle/>
                    <a:p>
                      <a:r>
                        <a:rPr lang="tr-TR" dirty="0" err="1"/>
                        <a:t>Frequency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48771"/>
                  </a:ext>
                </a:extLst>
              </a:tr>
              <a:tr h="315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152kHz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7.17A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2.93A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3.57A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19.93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67.5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65.2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30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37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46B1F-898C-42FD-9C77-F9AAB88D12B5}"/>
              </a:ext>
            </a:extLst>
          </p:cNvPr>
          <p:cNvSpPr txBox="1"/>
          <p:nvPr/>
        </p:nvSpPr>
        <p:spPr>
          <a:xfrm>
            <a:off x="3825026" y="197296"/>
            <a:ext cx="51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MA-Decoupled-150kHz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6E169-B333-4F09-8960-C27FA0156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40965"/>
              </p:ext>
            </p:extLst>
          </p:nvPr>
        </p:nvGraphicFramePr>
        <p:xfrm>
          <a:off x="441102" y="5804760"/>
          <a:ext cx="10760295" cy="731520"/>
        </p:xfrm>
        <a:graphic>
          <a:graphicData uri="http://schemas.openxmlformats.org/drawingml/2006/table">
            <a:tbl>
              <a:tblPr/>
              <a:tblGrid>
                <a:gridCol w="1537185">
                  <a:extLst>
                    <a:ext uri="{9D8B030D-6E8A-4147-A177-3AD203B41FA5}">
                      <a16:colId xmlns:a16="http://schemas.microsoft.com/office/drawing/2014/main" val="3339891136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47121542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268356510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4559488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1780938479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757650095"/>
                    </a:ext>
                  </a:extLst>
                </a:gridCol>
                <a:gridCol w="1537185">
                  <a:extLst>
                    <a:ext uri="{9D8B030D-6E8A-4147-A177-3AD203B41FA5}">
                      <a16:colId xmlns:a16="http://schemas.microsoft.com/office/drawing/2014/main" val="4161997266"/>
                    </a:ext>
                  </a:extLst>
                </a:gridCol>
              </a:tblGrid>
              <a:tr h="315532">
                <a:tc>
                  <a:txBody>
                    <a:bodyPr/>
                    <a:lstStyle/>
                    <a:p>
                      <a:r>
                        <a:rPr lang="tr-TR" dirty="0" err="1"/>
                        <a:t>Frequency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peak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Ip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Is1(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Is2(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448771"/>
                  </a:ext>
                </a:extLst>
              </a:tr>
              <a:tr h="315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156.8kHz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7.25A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1.17A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5.09A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22.8711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74.8448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44.1957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30589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B06237B-86EE-4202-B519-3C58FFF46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00" y="759853"/>
            <a:ext cx="8747719" cy="46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0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419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28</cp:revision>
  <dcterms:created xsi:type="dcterms:W3CDTF">2020-07-16T16:05:24Z</dcterms:created>
  <dcterms:modified xsi:type="dcterms:W3CDTF">2020-07-16T17:53:06Z</dcterms:modified>
</cp:coreProperties>
</file>