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3" r:id="rId4"/>
    <p:sldId id="267" r:id="rId5"/>
    <p:sldId id="256" r:id="rId6"/>
    <p:sldId id="257" r:id="rId7"/>
    <p:sldId id="268" r:id="rId8"/>
    <p:sldId id="258" r:id="rId9"/>
    <p:sldId id="259" r:id="rId10"/>
    <p:sldId id="260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035-942A-424A-8ECA-8124A485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72B2-DF6B-4E6A-A596-FFE944AF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CFED-BD6E-489F-9588-8083196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79EF-1AC2-4E97-B13D-E83A097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E54-E788-418A-AD73-4F6F0C5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3C0-AEEC-4A02-8D27-0A3A528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C94F-B0B5-427F-BAB3-25BC63BE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D5C-443E-420D-AC32-FF38DE4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B7F-11A5-49B0-9A85-086E357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6514-BEFC-44AC-B95B-2EEEFFA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3E0E1-8E3A-4198-B3EA-E98C6632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70F0-89A6-4392-9140-343313A8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21C7-C028-4762-A5C6-3BF9B3D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B828-BF30-46DD-A3A0-094FB787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B55D-4D82-4C4A-B384-2DD53A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915-717F-4FC0-B25E-1D81A092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E95A-D880-4F92-8876-A96E2031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6C98-8759-4177-9C63-4F745044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05F-DB3B-45D4-8A05-61DB402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194-4EF7-4313-BA40-9892030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047-EA9D-4301-B9B0-ACDD21A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CC3C-8A74-4312-B05A-FB78883F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13B1-6EA6-45E4-B410-DF7D525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1090-EBB2-40D1-833E-E8E4B96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46A3-793F-4784-9493-D6EF06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CB2-D053-4C25-9FBB-D7EA1560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FD1-4054-4E17-B240-1860F9DC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4370-F297-4012-8756-A1D4D1F4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F271-BDEB-4B8E-AECE-667DD73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F9D4-67E0-4DF7-96BE-1F5524C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2C81-4FAC-430F-B85B-6AE12912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8CD-956E-4972-B4E6-42CDBDB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5845-F8C5-44D9-BBE2-8AF33114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FAFD-6C10-4EA8-A53C-21039491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3667-CF45-4AA5-B07B-D1912305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0DA02-762F-4176-82EB-C2E0FE01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AAAB-ED4F-47B6-8E06-85BD790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34232-8DE6-4634-9A29-D02781C8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07C2-B406-44DB-BE43-2339DFA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3AF-4D30-41EC-8871-3C016BB6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51E3-2B5A-4C2D-B1CA-5637D449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E84CA-AD5E-43D5-9709-E83D351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05968-302A-41B5-B655-97F7015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BCF0-8CE2-46AC-A806-44AD7960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367F7-E8CF-4EBE-8774-3FDF6C9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B521-CB9B-40F0-9544-D5CAB66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9D3-5346-44DF-88DE-8233B8C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91CC-64A0-4F54-83DA-82911C2A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8BD9-7ECE-4CC9-90A9-04D74078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D4D-B0AA-41C8-8462-452B69BB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6FCB-1F1D-4E7F-9C72-56C7B215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CC9-3A32-499F-8391-21FBA7A2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E74-261D-40BB-A8A4-A477841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3480-1367-47C4-B159-59A01A13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F770-12EC-4055-BD86-0816CAD9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1BED-620A-4EE9-BD3A-29240B86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15B0-E5D2-4D17-93AC-D22D678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F1D5-6BEE-4BDC-9E4F-B74CD3F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0DCFA-ACCD-45CD-83D0-2FB7FC3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64BB-CAE3-4955-B4D3-B50E393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B62E-57E4-4A47-9F0A-1EF8DF83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9E15-D2AF-4CC3-BC8F-9685D78B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AA91-5905-495A-AE88-4673B677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7617-A363-49D2-9EBE-7ADB25390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515"/>
            <a:ext cx="9159025" cy="16038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Series-Series Compensated Resonance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FE950-8549-4CEE-A258-16E71A67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8" y="2173310"/>
            <a:ext cx="5263835" cy="2511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A3B17-74F0-4018-909B-8FDE7BD09F4A}"/>
              </a:ext>
            </a:extLst>
          </p:cNvPr>
          <p:cNvSpPr txBox="1"/>
          <p:nvPr/>
        </p:nvSpPr>
        <p:spPr>
          <a:xfrm>
            <a:off x="6794674" y="1990648"/>
            <a:ext cx="3347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Series-Series Compensated System 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Resonance Frequency is independent from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Resonance Frequency is independent of coupling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no-load condition or very low mutual condition is a issue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7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2885-4116-40D3-877C-8D85C8F0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indcutance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78B3-F0DB-4BE9-8022-CAA5755E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decouple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E7D1D7-F743-4373-8FA9-2A291A73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51957"/>
              </p:ext>
            </p:extLst>
          </p:nvPr>
        </p:nvGraphicFramePr>
        <p:xfrm>
          <a:off x="1549043" y="3058159"/>
          <a:ext cx="8128000" cy="311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15945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204459"/>
                    </a:ext>
                  </a:extLst>
                </a:gridCol>
              </a:tblGrid>
              <a:tr h="31188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2934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649B7E-B6A1-490E-B773-B8818B15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87" y="3277673"/>
            <a:ext cx="3844594" cy="215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6A385-E5EF-440B-9BD9-F8ED0C45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43" y="3277673"/>
            <a:ext cx="3892404" cy="21775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3908AB-9F0E-49ED-A67F-DEC6E3FD299E}"/>
              </a:ext>
            </a:extLst>
          </p:cNvPr>
          <p:cNvCxnSpPr/>
          <p:nvPr/>
        </p:nvCxnSpPr>
        <p:spPr>
          <a:xfrm>
            <a:off x="7798158" y="4797380"/>
            <a:ext cx="2228045" cy="11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988416-F3AE-497C-8B5C-7472648C1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67705" y="5376929"/>
            <a:ext cx="1790158" cy="14046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5DAE9-C337-42B5-8A9F-4DCE20637F9A}"/>
              </a:ext>
            </a:extLst>
          </p:cNvPr>
          <p:cNvCxnSpPr/>
          <p:nvPr/>
        </p:nvCxnSpPr>
        <p:spPr>
          <a:xfrm flipV="1">
            <a:off x="11062784" y="4353059"/>
            <a:ext cx="0" cy="146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51ED5F-35BD-4015-A04C-A417DA073D3C}"/>
              </a:ext>
            </a:extLst>
          </p:cNvPr>
          <p:cNvSpPr txBox="1"/>
          <p:nvPr/>
        </p:nvSpPr>
        <p:spPr>
          <a:xfrm>
            <a:off x="10421699" y="2690336"/>
            <a:ext cx="1536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ferrite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Decoupled</a:t>
            </a:r>
            <a:endParaRPr lang="tr-TR" dirty="0"/>
          </a:p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3A57-FF44-4D39-975A-EE8F7734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E661C-BCC0-40CC-A231-CA44B9C7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39" y="1690688"/>
            <a:ext cx="8502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48C-96EC-4B93-A948-51DFE983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Proposed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0F5B5-BE27-4C3D-90B7-9BB8A170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418" y="1789049"/>
            <a:ext cx="8428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D6D-0083-405A-AE7B-EB446C43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Solution: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2789-7CF9-4EFA-A817-10D58E19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175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Airgap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F7965-EE3D-484B-B7F9-D24A7ADE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80" y="3429000"/>
            <a:ext cx="5191760" cy="290441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A2410B8-CB92-4C96-A8D4-992A5262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69" y="4248957"/>
            <a:ext cx="2901547" cy="16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BF26-1EE7-4A50-8D9E-840D8DB1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130" y="579549"/>
            <a:ext cx="9405870" cy="792051"/>
          </a:xfrm>
        </p:spPr>
        <p:txBody>
          <a:bodyPr>
            <a:normAutofit fontScale="90000"/>
          </a:bodyPr>
          <a:lstStyle/>
          <a:p>
            <a:r>
              <a:rPr lang="tr-TR" dirty="0"/>
              <a:t>No load Condition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03F66-A025-472F-AD23-13FA010A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039" y="1642056"/>
            <a:ext cx="4552682" cy="6890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Short-circuited</a:t>
            </a:r>
            <a:r>
              <a:rPr lang="tr-TR" dirty="0"/>
              <a:t> </a:t>
            </a:r>
            <a:r>
              <a:rPr lang="en-US" dirty="0"/>
              <a:t>primary</a:t>
            </a:r>
            <a:r>
              <a:rPr lang="tr-TR" dirty="0"/>
              <a:t>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2E984-07C8-4CB1-AD57-66C08A46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49" y="1751526"/>
            <a:ext cx="4407806" cy="183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DDF3C-08CA-414F-90FB-7D339BBA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56" y="5031203"/>
            <a:ext cx="2288711" cy="1765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80120F-F32E-497D-A43A-D90097227288}"/>
              </a:ext>
            </a:extLst>
          </p:cNvPr>
          <p:cNvSpPr txBox="1"/>
          <p:nvPr/>
        </p:nvSpPr>
        <p:spPr>
          <a:xfrm>
            <a:off x="4288665" y="4701358"/>
            <a:ext cx="26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Actually, primary is not coupled with any load. Thus, the primer current at resonance frequency is restricted with only parasitic resistance and inductor resistance.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6FC6A-6935-454E-8B00-AA3C8B561430}"/>
              </a:ext>
            </a:extLst>
          </p:cNvPr>
          <p:cNvCxnSpPr>
            <a:cxnSpLocks/>
          </p:cNvCxnSpPr>
          <p:nvPr/>
        </p:nvCxnSpPr>
        <p:spPr>
          <a:xfrm>
            <a:off x="8800636" y="3377404"/>
            <a:ext cx="0" cy="153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E607-7B9D-4D25-9198-970D7ABE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096"/>
            <a:ext cx="10318124" cy="1010991"/>
          </a:xfrm>
        </p:spPr>
        <p:txBody>
          <a:bodyPr>
            <a:normAutofit/>
          </a:bodyPr>
          <a:lstStyle/>
          <a:p>
            <a:r>
              <a:rPr lang="tr-TR" dirty="0"/>
              <a:t>Solution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no-load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47452-D6FD-4746-B04D-93D4AEF4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20" y="1877446"/>
            <a:ext cx="2864285" cy="3866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2379D-7F03-447C-A307-724298D8BF08}"/>
              </a:ext>
            </a:extLst>
          </p:cNvPr>
          <p:cNvSpPr txBox="1"/>
          <p:nvPr/>
        </p:nvSpPr>
        <p:spPr>
          <a:xfrm>
            <a:off x="6246254" y="2021983"/>
            <a:ext cx="3561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Modular Design :</a:t>
            </a:r>
          </a:p>
          <a:p>
            <a:endParaRPr lang="tr-TR" dirty="0"/>
          </a:p>
          <a:p>
            <a:r>
              <a:rPr lang="tr-TR" dirty="0"/>
              <a:t>2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4 </a:t>
            </a:r>
            <a:r>
              <a:rPr lang="tr-TR" dirty="0" err="1"/>
              <a:t>Secondary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primary</a:t>
            </a:r>
            <a:r>
              <a:rPr lang="tr-TR" dirty="0"/>
              <a:t> is </a:t>
            </a:r>
            <a:r>
              <a:rPr lang="tr-TR" dirty="0" err="1"/>
              <a:t>coupled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D7127-D0C8-46EA-8C5C-4247E852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19" y="4556169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DD1-3AA8-4E71-B6B8-BA85DC8C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Rotational</a:t>
            </a:r>
            <a:r>
              <a:rPr lang="tr-TR" dirty="0"/>
              <a:t> </a:t>
            </a:r>
            <a:r>
              <a:rPr lang="tr-TR" dirty="0" err="1"/>
              <a:t>Misalignment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EB113-EA3F-4B0A-A603-6E66AE5101C8}"/>
              </a:ext>
            </a:extLst>
          </p:cNvPr>
          <p:cNvSpPr txBox="1"/>
          <p:nvPr/>
        </p:nvSpPr>
        <p:spPr>
          <a:xfrm>
            <a:off x="901520" y="1777285"/>
            <a:ext cx="3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sytem</a:t>
            </a:r>
            <a:r>
              <a:rPr lang="tr-TR" dirty="0"/>
              <a:t>,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rotated</a:t>
            </a:r>
            <a:r>
              <a:rPr lang="tr-TR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45BE-9BA2-4131-9939-91407B2E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72" y="1590178"/>
            <a:ext cx="28194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5BCE5-84D8-4635-82E0-E4275664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80" y="1456828"/>
            <a:ext cx="29432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E5D3A-EAEF-4530-BA0E-D831A75B4722}"/>
              </a:ext>
            </a:extLst>
          </p:cNvPr>
          <p:cNvSpPr txBox="1"/>
          <p:nvPr/>
        </p:nvSpPr>
        <p:spPr>
          <a:xfrm>
            <a:off x="5130622" y="325705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(0°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B16E-E1C3-44FE-85E4-9EC034BD7B44}"/>
              </a:ext>
            </a:extLst>
          </p:cNvPr>
          <p:cNvSpPr txBox="1"/>
          <p:nvPr/>
        </p:nvSpPr>
        <p:spPr>
          <a:xfrm>
            <a:off x="8786076" y="323451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primaries</a:t>
            </a:r>
            <a:r>
              <a:rPr lang="tr-TR" dirty="0"/>
              <a:t>. (45°)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D78E2-F48B-40FB-9177-4B7A73612A97}"/>
              </a:ext>
            </a:extLst>
          </p:cNvPr>
          <p:cNvCxnSpPr>
            <a:cxnSpLocks/>
          </p:cNvCxnSpPr>
          <p:nvPr/>
        </p:nvCxnSpPr>
        <p:spPr>
          <a:xfrm>
            <a:off x="6540322" y="2485623"/>
            <a:ext cx="1409700" cy="109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B86ACB-DF43-4FBD-AD9E-C8B52A435D1E}"/>
              </a:ext>
            </a:extLst>
          </p:cNvPr>
          <p:cNvCxnSpPr>
            <a:cxnSpLocks/>
          </p:cNvCxnSpPr>
          <p:nvPr/>
        </p:nvCxnSpPr>
        <p:spPr>
          <a:xfrm>
            <a:off x="9997292" y="2311326"/>
            <a:ext cx="1831953" cy="11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D9EC44-AC6F-492D-8204-DE180DD7A330}"/>
              </a:ext>
            </a:extLst>
          </p:cNvPr>
          <p:cNvCxnSpPr>
            <a:cxnSpLocks/>
          </p:cNvCxnSpPr>
          <p:nvPr/>
        </p:nvCxnSpPr>
        <p:spPr>
          <a:xfrm>
            <a:off x="9997292" y="2311327"/>
            <a:ext cx="1409700" cy="1173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6265A64-AF85-4D12-82E4-F3D790BD15B1}"/>
              </a:ext>
            </a:extLst>
          </p:cNvPr>
          <p:cNvSpPr/>
          <p:nvPr/>
        </p:nvSpPr>
        <p:spPr>
          <a:xfrm>
            <a:off x="11321304" y="2498454"/>
            <a:ext cx="334582" cy="79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05B69-B77E-4B5A-8819-93EF484D6580}"/>
              </a:ext>
            </a:extLst>
          </p:cNvPr>
          <p:cNvSpPr txBox="1"/>
          <p:nvPr/>
        </p:nvSpPr>
        <p:spPr>
          <a:xfrm>
            <a:off x="11771129" y="2662334"/>
            <a:ext cx="5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45°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84C43-5A53-4038-AAE1-3F4FE80E2653}"/>
              </a:ext>
            </a:extLst>
          </p:cNvPr>
          <p:cNvSpPr txBox="1"/>
          <p:nvPr/>
        </p:nvSpPr>
        <p:spPr>
          <a:xfrm>
            <a:off x="1036749" y="4945487"/>
            <a:ext cx="649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cause</a:t>
            </a:r>
            <a:r>
              <a:rPr lang="tr-TR" dirty="0"/>
              <a:t> a </a:t>
            </a:r>
            <a:r>
              <a:rPr lang="tr-TR" dirty="0" err="1"/>
              <a:t>no-load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FCD2-0DD6-4FAA-846B-0E1707A6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058" y="823421"/>
            <a:ext cx="7892603" cy="1030780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C8DF-F9FA-4D4C-A4FD-E8DF040A7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738" y="2086377"/>
            <a:ext cx="9045262" cy="41727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half circle with a hole for motor shaft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circular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eacuse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 required to mount motor without any mechanical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7675A-49FB-45B6-8D53-F17FE7C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39" y="2099255"/>
            <a:ext cx="4985949" cy="271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3BFBC-A8EF-40FF-89F9-19932CE0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5A1C2-EF61-4E81-9DAC-37412C5F9C34}"/>
              </a:ext>
            </a:extLst>
          </p:cNvPr>
          <p:cNvSpPr txBox="1"/>
          <p:nvPr/>
        </p:nvSpPr>
        <p:spPr>
          <a:xfrm>
            <a:off x="6156101" y="1577662"/>
            <a:ext cx="493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thought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(0.05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FF0CB-46D7-479F-A3E3-A6C9F79DE38B}"/>
              </a:ext>
            </a:extLst>
          </p:cNvPr>
          <p:cNvSpPr/>
          <p:nvPr/>
        </p:nvSpPr>
        <p:spPr>
          <a:xfrm>
            <a:off x="6156101" y="3543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8D611-87AE-477F-A91C-2C34F7598204}"/>
              </a:ext>
            </a:extLst>
          </p:cNvPr>
          <p:cNvCxnSpPr/>
          <p:nvPr/>
        </p:nvCxnSpPr>
        <p:spPr>
          <a:xfrm flipH="1" flipV="1">
            <a:off x="1596980" y="1410237"/>
            <a:ext cx="534474" cy="86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E0D9B2-2989-4669-9EEF-D608AD74794E}"/>
              </a:ext>
            </a:extLst>
          </p:cNvPr>
          <p:cNvSpPr txBox="1"/>
          <p:nvPr/>
        </p:nvSpPr>
        <p:spPr>
          <a:xfrm>
            <a:off x="515155" y="779172"/>
            <a:ext cx="168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 </a:t>
            </a:r>
            <a:r>
              <a:rPr lang="tr-TR" dirty="0" err="1"/>
              <a:t>view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081CA4-1284-46D5-9670-8881F2E84157}"/>
              </a:ext>
            </a:extLst>
          </p:cNvPr>
          <p:cNvSpPr/>
          <p:nvPr/>
        </p:nvSpPr>
        <p:spPr>
          <a:xfrm>
            <a:off x="1574443" y="2364440"/>
            <a:ext cx="1017431" cy="21753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50594-5089-4069-8099-74F915205DF0}"/>
              </a:ext>
            </a:extLst>
          </p:cNvPr>
          <p:cNvCxnSpPr/>
          <p:nvPr/>
        </p:nvCxnSpPr>
        <p:spPr>
          <a:xfrm>
            <a:off x="4095482" y="3429000"/>
            <a:ext cx="972355" cy="12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6BB79E-B7F3-49C1-A7D6-3C5AE2CC4925}"/>
              </a:ext>
            </a:extLst>
          </p:cNvPr>
          <p:cNvSpPr txBox="1"/>
          <p:nvPr/>
        </p:nvSpPr>
        <p:spPr>
          <a:xfrm>
            <a:off x="5112913" y="4539803"/>
            <a:ext cx="146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regions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88096A-C6FB-484F-84A1-9C956665BD81}"/>
              </a:ext>
            </a:extLst>
          </p:cNvPr>
          <p:cNvSpPr/>
          <p:nvPr/>
        </p:nvSpPr>
        <p:spPr>
          <a:xfrm>
            <a:off x="3565301" y="2368517"/>
            <a:ext cx="1017431" cy="21753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1F7868-26A4-4E0D-A79D-7F31272A4BD8}"/>
              </a:ext>
            </a:extLst>
          </p:cNvPr>
          <p:cNvCxnSpPr>
            <a:cxnSpLocks/>
          </p:cNvCxnSpPr>
          <p:nvPr/>
        </p:nvCxnSpPr>
        <p:spPr>
          <a:xfrm>
            <a:off x="2012162" y="3866830"/>
            <a:ext cx="2984841" cy="99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2068B48-92A7-4EE9-955B-8879DBA9FD79}"/>
              </a:ext>
            </a:extLst>
          </p:cNvPr>
          <p:cNvSpPr/>
          <p:nvPr/>
        </p:nvSpPr>
        <p:spPr>
          <a:xfrm>
            <a:off x="2661636" y="1983347"/>
            <a:ext cx="832832" cy="288319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9DFD3E-1860-49ED-8BA7-2B37350D9199}"/>
              </a:ext>
            </a:extLst>
          </p:cNvPr>
          <p:cNvCxnSpPr/>
          <p:nvPr/>
        </p:nvCxnSpPr>
        <p:spPr>
          <a:xfrm>
            <a:off x="3058732" y="4681470"/>
            <a:ext cx="193183" cy="11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DC6949-8B77-49CC-A0B5-FFC8E264C808}"/>
              </a:ext>
            </a:extLst>
          </p:cNvPr>
          <p:cNvSpPr txBox="1"/>
          <p:nvPr/>
        </p:nvSpPr>
        <p:spPr>
          <a:xfrm>
            <a:off x="1931832" y="5679583"/>
            <a:ext cx="27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distortion</a:t>
            </a:r>
            <a:r>
              <a:rPr lang="tr-TR" dirty="0"/>
              <a:t> </a:t>
            </a:r>
            <a:r>
              <a:rPr lang="tr-TR" dirty="0" err="1"/>
              <a:t>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9EE26-E22F-49E9-B07F-4ABEA14C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509" y="2522052"/>
            <a:ext cx="7235459" cy="4047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DAD56-8E97-46FC-AB14-9D00431F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7" y="179293"/>
            <a:ext cx="4187780" cy="23427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B19AE-8C4E-4134-94A0-4644BB6A0F2D}"/>
              </a:ext>
            </a:extLst>
          </p:cNvPr>
          <p:cNvCxnSpPr/>
          <p:nvPr/>
        </p:nvCxnSpPr>
        <p:spPr>
          <a:xfrm flipV="1">
            <a:off x="3271234" y="804930"/>
            <a:ext cx="1064653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EFC1A-69F7-41B5-9E49-411242F9AB8E}"/>
              </a:ext>
            </a:extLst>
          </p:cNvPr>
          <p:cNvCxnSpPr/>
          <p:nvPr/>
        </p:nvCxnSpPr>
        <p:spPr>
          <a:xfrm>
            <a:off x="2839792" y="1397358"/>
            <a:ext cx="1629177" cy="37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0E1044-8B43-4605-B96A-2C565160A0F8}"/>
              </a:ext>
            </a:extLst>
          </p:cNvPr>
          <p:cNvSpPr txBox="1"/>
          <p:nvPr/>
        </p:nvSpPr>
        <p:spPr>
          <a:xfrm>
            <a:off x="4468969" y="643944"/>
            <a:ext cx="19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Winding</a:t>
            </a:r>
            <a:r>
              <a:rPr lang="tr-TR" dirty="0"/>
              <a:t>(</a:t>
            </a:r>
            <a:r>
              <a:rPr lang="tr-TR" dirty="0" err="1"/>
              <a:t>Red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B3172-3789-49D1-B42B-F0CB0EE14969}"/>
              </a:ext>
            </a:extLst>
          </p:cNvPr>
          <p:cNvSpPr txBox="1"/>
          <p:nvPr/>
        </p:nvSpPr>
        <p:spPr>
          <a:xfrm>
            <a:off x="4533363" y="1635617"/>
            <a:ext cx="19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Ferrite</a:t>
            </a:r>
            <a:r>
              <a:rPr lang="tr-TR" dirty="0"/>
              <a:t>(</a:t>
            </a:r>
            <a:r>
              <a:rPr lang="tr-TR" dirty="0" err="1"/>
              <a:t>Purple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8CDF6-4994-4FAF-9977-D00E324AFCB3}"/>
              </a:ext>
            </a:extLst>
          </p:cNvPr>
          <p:cNvCxnSpPr/>
          <p:nvPr/>
        </p:nvCxnSpPr>
        <p:spPr>
          <a:xfrm flipV="1">
            <a:off x="7997780" y="2607972"/>
            <a:ext cx="1223493" cy="15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3EFA6C-BA42-4450-9984-24078923DCB5}"/>
              </a:ext>
            </a:extLst>
          </p:cNvPr>
          <p:cNvSpPr txBox="1"/>
          <p:nvPr/>
        </p:nvSpPr>
        <p:spPr>
          <a:xfrm>
            <a:off x="8957256" y="2109760"/>
            <a:ext cx="179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Sideview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9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9169B-74A7-4D40-969A-C8FBD9A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60" y="3707322"/>
            <a:ext cx="4331684" cy="2423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74B6DF-72F6-4E1A-BAE8-7108BADF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94" y="3760630"/>
            <a:ext cx="4331685" cy="2423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71E50-5035-4461-98E9-529327C2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724" y="342055"/>
            <a:ext cx="455224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BAA-36B5-44A4-B59E-78A9C2E0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9439" cy="1020606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endwindings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3C02B8-AD45-4F71-9828-9F99E61AF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7882"/>
              </p:ext>
            </p:extLst>
          </p:nvPr>
        </p:nvGraphicFramePr>
        <p:xfrm>
          <a:off x="1272144" y="3553018"/>
          <a:ext cx="9133986" cy="2731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6993">
                  <a:extLst>
                    <a:ext uri="{9D8B030D-6E8A-4147-A177-3AD203B41FA5}">
                      <a16:colId xmlns:a16="http://schemas.microsoft.com/office/drawing/2014/main" val="2274165999"/>
                    </a:ext>
                  </a:extLst>
                </a:gridCol>
                <a:gridCol w="4566993">
                  <a:extLst>
                    <a:ext uri="{9D8B030D-6E8A-4147-A177-3AD203B41FA5}">
                      <a16:colId xmlns:a16="http://schemas.microsoft.com/office/drawing/2014/main" val="539233907"/>
                    </a:ext>
                  </a:extLst>
                </a:gridCol>
              </a:tblGrid>
              <a:tr h="27318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13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9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181AAE0-22F3-4AEC-B204-0B3793F6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931" y="4673773"/>
            <a:ext cx="2779779" cy="1555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BC8B0-AFCA-44DC-A259-58D18CF0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BAED-3ED6-47E5-8125-3C22F5CB9EB8}"/>
              </a:ext>
            </a:extLst>
          </p:cNvPr>
          <p:cNvSpPr txBox="1"/>
          <p:nvPr/>
        </p:nvSpPr>
        <p:spPr>
          <a:xfrm>
            <a:off x="1114023" y="1745088"/>
            <a:ext cx="402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43181-EFAA-4DAD-A0AE-4DE6CA4F260A}"/>
              </a:ext>
            </a:extLst>
          </p:cNvPr>
          <p:cNvSpPr txBox="1"/>
          <p:nvPr/>
        </p:nvSpPr>
        <p:spPr>
          <a:xfrm>
            <a:off x="6922870" y="1601032"/>
            <a:ext cx="46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410CB-16DF-4484-B45C-E1E63228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2" y="3490174"/>
            <a:ext cx="4849468" cy="27129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CB4367-D4B0-4612-982D-65424F2CC976}"/>
              </a:ext>
            </a:extLst>
          </p:cNvPr>
          <p:cNvSpPr/>
          <p:nvPr/>
        </p:nvSpPr>
        <p:spPr>
          <a:xfrm>
            <a:off x="1613079" y="3726755"/>
            <a:ext cx="1017431" cy="21753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045D9D-A2BD-4099-BB9C-8F12E8CA282C}"/>
              </a:ext>
            </a:extLst>
          </p:cNvPr>
          <p:cNvSpPr/>
          <p:nvPr/>
        </p:nvSpPr>
        <p:spPr>
          <a:xfrm>
            <a:off x="3603937" y="3730832"/>
            <a:ext cx="1017431" cy="21753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A5819C-AD67-4F05-A4EF-8936F99C4738}"/>
              </a:ext>
            </a:extLst>
          </p:cNvPr>
          <p:cNvSpPr/>
          <p:nvPr/>
        </p:nvSpPr>
        <p:spPr>
          <a:xfrm>
            <a:off x="2700272" y="3345662"/>
            <a:ext cx="832832" cy="288319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1A3D0-FBF7-4D14-9851-5F7F09D49AA7}"/>
              </a:ext>
            </a:extLst>
          </p:cNvPr>
          <p:cNvCxnSpPr>
            <a:cxnSpLocks/>
          </p:cNvCxnSpPr>
          <p:nvPr/>
        </p:nvCxnSpPr>
        <p:spPr>
          <a:xfrm>
            <a:off x="4011264" y="4846637"/>
            <a:ext cx="1524789" cy="141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49307-FE24-4181-839D-31FE89AD576C}"/>
              </a:ext>
            </a:extLst>
          </p:cNvPr>
          <p:cNvCxnSpPr>
            <a:cxnSpLocks/>
          </p:cNvCxnSpPr>
          <p:nvPr/>
        </p:nvCxnSpPr>
        <p:spPr>
          <a:xfrm>
            <a:off x="2140040" y="5074621"/>
            <a:ext cx="3185374" cy="136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A25D25-FF99-4121-BB75-03B5D117FF2C}"/>
              </a:ext>
            </a:extLst>
          </p:cNvPr>
          <p:cNvSpPr txBox="1"/>
          <p:nvPr/>
        </p:nvSpPr>
        <p:spPr>
          <a:xfrm>
            <a:off x="5731098" y="6014434"/>
            <a:ext cx="16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Flux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08F9F-5AD2-45C8-B294-D77C09D5DA65}"/>
              </a:ext>
            </a:extLst>
          </p:cNvPr>
          <p:cNvCxnSpPr>
            <a:cxnSpLocks/>
          </p:cNvCxnSpPr>
          <p:nvPr/>
        </p:nvCxnSpPr>
        <p:spPr>
          <a:xfrm flipV="1">
            <a:off x="3136006" y="3940935"/>
            <a:ext cx="1938270" cy="4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C917A4-652A-4E40-BA82-0F19577AD472}"/>
              </a:ext>
            </a:extLst>
          </p:cNvPr>
          <p:cNvSpPr txBox="1"/>
          <p:nvPr/>
        </p:nvSpPr>
        <p:spPr>
          <a:xfrm>
            <a:off x="5138670" y="3592749"/>
            <a:ext cx="13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on </a:t>
            </a:r>
            <a:r>
              <a:rPr lang="tr-TR" dirty="0" err="1"/>
              <a:t>flux</a:t>
            </a:r>
            <a:r>
              <a:rPr lang="tr-TR" dirty="0"/>
              <a:t> is 10 </a:t>
            </a:r>
            <a:r>
              <a:rPr lang="tr-TR" dirty="0" err="1"/>
              <a:t>percent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B77B07-7CBF-472D-AA14-C530E161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48" y="2352173"/>
            <a:ext cx="3713520" cy="20774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12CC2-A703-425B-BDFB-43FD57D30C3E}"/>
              </a:ext>
            </a:extLst>
          </p:cNvPr>
          <p:cNvCxnSpPr>
            <a:cxnSpLocks/>
          </p:cNvCxnSpPr>
          <p:nvPr/>
        </p:nvCxnSpPr>
        <p:spPr>
          <a:xfrm flipH="1">
            <a:off x="9248582" y="394540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BB4F49-4687-4624-A7A5-B508979C4E22}"/>
              </a:ext>
            </a:extLst>
          </p:cNvPr>
          <p:cNvCxnSpPr>
            <a:cxnSpLocks/>
          </p:cNvCxnSpPr>
          <p:nvPr/>
        </p:nvCxnSpPr>
        <p:spPr>
          <a:xfrm flipH="1">
            <a:off x="9248582" y="4033414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A1E31A-E0B6-4A83-B1FF-A4D349652C4F}"/>
              </a:ext>
            </a:extLst>
          </p:cNvPr>
          <p:cNvCxnSpPr>
            <a:cxnSpLocks/>
          </p:cNvCxnSpPr>
          <p:nvPr/>
        </p:nvCxnSpPr>
        <p:spPr>
          <a:xfrm flipH="1">
            <a:off x="9248581" y="4110687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822F98-D0B1-49EE-9B27-F1BF018124E1}"/>
              </a:ext>
            </a:extLst>
          </p:cNvPr>
          <p:cNvCxnSpPr>
            <a:cxnSpLocks/>
          </p:cNvCxnSpPr>
          <p:nvPr/>
        </p:nvCxnSpPr>
        <p:spPr>
          <a:xfrm flipH="1">
            <a:off x="9248580" y="387242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2F100-5421-4B26-957E-90FA2A1DCCCF}"/>
              </a:ext>
            </a:extLst>
          </p:cNvPr>
          <p:cNvCxnSpPr/>
          <p:nvPr/>
        </p:nvCxnSpPr>
        <p:spPr>
          <a:xfrm>
            <a:off x="9448198" y="5496602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794568-AD2A-4CCA-952C-76CA09B2B148}"/>
              </a:ext>
            </a:extLst>
          </p:cNvPr>
          <p:cNvCxnSpPr/>
          <p:nvPr/>
        </p:nvCxnSpPr>
        <p:spPr>
          <a:xfrm>
            <a:off x="9448198" y="558460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7D5F22-4C2A-433A-9CA3-4EE5728F033F}"/>
              </a:ext>
            </a:extLst>
          </p:cNvPr>
          <p:cNvCxnSpPr/>
          <p:nvPr/>
        </p:nvCxnSpPr>
        <p:spPr>
          <a:xfrm>
            <a:off x="9448197" y="5661881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DA737-5DBA-4A3A-B1B8-EBF5AD1F2F93}"/>
              </a:ext>
            </a:extLst>
          </p:cNvPr>
          <p:cNvCxnSpPr/>
          <p:nvPr/>
        </p:nvCxnSpPr>
        <p:spPr>
          <a:xfrm>
            <a:off x="9448196" y="5423622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047385-3B9E-4AE0-B3FF-94A2869FB2CC}"/>
              </a:ext>
            </a:extLst>
          </p:cNvPr>
          <p:cNvCxnSpPr/>
          <p:nvPr/>
        </p:nvCxnSpPr>
        <p:spPr>
          <a:xfrm>
            <a:off x="9248580" y="272549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4265B1-795D-439A-9383-960299AB19B1}"/>
              </a:ext>
            </a:extLst>
          </p:cNvPr>
          <p:cNvCxnSpPr/>
          <p:nvPr/>
        </p:nvCxnSpPr>
        <p:spPr>
          <a:xfrm>
            <a:off x="9248580" y="2813504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945A84-97BF-4C7C-9619-2FDD0DAACF9D}"/>
              </a:ext>
            </a:extLst>
          </p:cNvPr>
          <p:cNvCxnSpPr/>
          <p:nvPr/>
        </p:nvCxnSpPr>
        <p:spPr>
          <a:xfrm>
            <a:off x="9248579" y="2890777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C7BD58-DA41-49A3-ACFB-6A76FE491AA0}"/>
              </a:ext>
            </a:extLst>
          </p:cNvPr>
          <p:cNvCxnSpPr/>
          <p:nvPr/>
        </p:nvCxnSpPr>
        <p:spPr>
          <a:xfrm>
            <a:off x="9248578" y="265251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5D419-4D2C-4704-A4E8-B331032B2A1B}"/>
              </a:ext>
            </a:extLst>
          </p:cNvPr>
          <p:cNvCxnSpPr/>
          <p:nvPr/>
        </p:nvCxnSpPr>
        <p:spPr>
          <a:xfrm flipV="1">
            <a:off x="9717110" y="2453425"/>
            <a:ext cx="1706451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6696B3-129A-4B75-A990-CC631448FDE5}"/>
              </a:ext>
            </a:extLst>
          </p:cNvPr>
          <p:cNvCxnSpPr>
            <a:cxnSpLocks/>
          </p:cNvCxnSpPr>
          <p:nvPr/>
        </p:nvCxnSpPr>
        <p:spPr>
          <a:xfrm flipV="1">
            <a:off x="9670313" y="2652518"/>
            <a:ext cx="1753248" cy="12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57C39A-AABF-4D0B-884B-1E7DDAA0DD59}"/>
              </a:ext>
            </a:extLst>
          </p:cNvPr>
          <p:cNvCxnSpPr>
            <a:cxnSpLocks/>
          </p:cNvCxnSpPr>
          <p:nvPr/>
        </p:nvCxnSpPr>
        <p:spPr>
          <a:xfrm>
            <a:off x="9783937" y="5623246"/>
            <a:ext cx="1150226" cy="39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224514-C95D-444B-9C66-1F0E4C2A7527}"/>
              </a:ext>
            </a:extLst>
          </p:cNvPr>
          <p:cNvSpPr txBox="1"/>
          <p:nvPr/>
        </p:nvSpPr>
        <p:spPr>
          <a:xfrm>
            <a:off x="11423561" y="2413394"/>
            <a:ext cx="89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/>
              <a:t>Primary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primary</a:t>
            </a:r>
            <a:r>
              <a:rPr lang="tr-TR" sz="1000" dirty="0"/>
              <a:t> </a:t>
            </a:r>
            <a:r>
              <a:rPr lang="tr-TR" sz="1000" dirty="0" err="1"/>
              <a:t>flux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BD748-8350-463C-A5C1-1E51182AA512}"/>
              </a:ext>
            </a:extLst>
          </p:cNvPr>
          <p:cNvSpPr txBox="1"/>
          <p:nvPr/>
        </p:nvSpPr>
        <p:spPr>
          <a:xfrm>
            <a:off x="10976020" y="5862367"/>
            <a:ext cx="89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/>
              <a:t>Primary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primary</a:t>
            </a:r>
            <a:r>
              <a:rPr lang="tr-TR" sz="1000" dirty="0"/>
              <a:t> </a:t>
            </a:r>
            <a:r>
              <a:rPr lang="tr-TR" sz="1000" dirty="0" err="1"/>
              <a:t>flux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742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Series-Series Compensated Resonance Converter</vt:lpstr>
      <vt:lpstr>No load Condition </vt:lpstr>
      <vt:lpstr>Solution for no-load condition</vt:lpstr>
      <vt:lpstr>Rotational Misalignment </vt:lpstr>
      <vt:lpstr>Primary Winding</vt:lpstr>
      <vt:lpstr>Formerly Proposed Design</vt:lpstr>
      <vt:lpstr>PowerPoint Presentation</vt:lpstr>
      <vt:lpstr>Proposed Design</vt:lpstr>
      <vt:lpstr>Pros and Cons</vt:lpstr>
      <vt:lpstr>How can we decrease mutual indcutance between two primary windings?</vt:lpstr>
      <vt:lpstr>Results for Previous </vt:lpstr>
      <vt:lpstr>Results for Proposed</vt:lpstr>
      <vt:lpstr>Bonus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Winding</dc:title>
  <dc:creator>Enes AYAZ</dc:creator>
  <cp:lastModifiedBy>Enes AYAZ</cp:lastModifiedBy>
  <cp:revision>20</cp:revision>
  <dcterms:created xsi:type="dcterms:W3CDTF">2020-03-23T09:20:25Z</dcterms:created>
  <dcterms:modified xsi:type="dcterms:W3CDTF">2020-03-27T11:27:01Z</dcterms:modified>
</cp:coreProperties>
</file>