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6" r:id="rId17"/>
    <p:sldId id="272" r:id="rId18"/>
    <p:sldId id="273" r:id="rId19"/>
    <p:sldId id="275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E035-942A-424A-8ECA-8124A4858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E72B2-DF6B-4E6A-A596-FFE944AF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CFED-BD6E-489F-9588-80831965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79EF-1AC2-4E97-B13D-E83A097B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6E54-E788-418A-AD73-4F6F0C55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73C0-AEEC-4A02-8D27-0A3A5282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C94F-B0B5-427F-BAB3-25BC63BE0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8D5C-443E-420D-AC32-FF38DE4D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DB7F-11A5-49B0-9A85-086E3572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6514-BEFC-44AC-B95B-2EEEFFA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1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3E0E1-8E3A-4198-B3EA-E98C6632B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670F0-89A6-4392-9140-343313A8A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21C7-C028-4762-A5C6-3BF9B3D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B828-BF30-46DD-A3A0-094FB787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B55D-4D82-4C4A-B384-2DD53A32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45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8915-717F-4FC0-B25E-1D81A092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E95A-D880-4F92-8876-A96E2031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6C98-8759-4177-9C63-4F745044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405F-DB3B-45D4-8A05-61DB4024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C194-4EF7-4313-BA40-9892030C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6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2047-EA9D-4301-B9B0-ACDD21A5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1CC3C-8A74-4312-B05A-FB78883F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13B1-6EA6-45E4-B410-DF7D5256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1090-EBB2-40D1-833E-E8E4B96E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46A3-793F-4784-9493-D6EF0665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FCB2-D053-4C25-9FBB-D7EA1560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8FD1-4054-4E17-B240-1860F9DC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04370-F297-4012-8756-A1D4D1F40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F271-BDEB-4B8E-AECE-667DD731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5F9D4-67E0-4DF7-96BE-1F5524CA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2C81-4FAC-430F-B85B-6AE12912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A8CD-956E-4972-B4E6-42CDBDB2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5845-F8C5-44D9-BBE2-8AF33114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1FAFD-6C10-4EA8-A53C-21039491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93667-CF45-4AA5-B07B-D1912305E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0DA02-762F-4176-82EB-C2E0FE01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DAAAB-ED4F-47B6-8E06-85BD7900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34232-8DE6-4634-9A29-D02781C8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007C2-B406-44DB-BE43-2339DFAE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7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93AF-4D30-41EC-8871-3C016BB6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951E3-2B5A-4C2D-B1CA-5637D449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E84CA-AD5E-43D5-9709-E83D351B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05968-302A-41B5-B655-97F70159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CBCF0-8CE2-46AC-A806-44AD7960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367F7-E8CF-4EBE-8774-3FDF6C9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B521-CB9B-40F0-9544-D5CAB66B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69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19D3-5346-44DF-88DE-8233B8C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91CC-64A0-4F54-83DA-82911C2A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58BD9-7ECE-4CC9-90A9-04D74078E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18D4D-B0AA-41C8-8462-452B69BB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96FCB-1F1D-4E7F-9C72-56C7B215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DCC9-3A32-499F-8391-21FBA7A2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5E74-261D-40BB-A8A4-A4778413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A3480-1367-47C4-B159-59A01A137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1F770-12EC-4055-BD86-0816CAD9D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71BED-620A-4EE9-BD3A-29240B86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15B0-E5D2-4D17-93AC-D22D678E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BF1D5-6BEE-4BDC-9E4F-B74CD3F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0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0DCFA-ACCD-45CD-83D0-2FB7FC30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64BB-CAE3-4955-B4D3-B50E3930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B62E-57E4-4A47-9F0A-1EF8DF83F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BA21-1260-426D-B997-4264E4B226E9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9E15-D2AF-4CC3-BC8F-9685D78BF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0AA91-5905-495A-AE88-4673B6779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2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viewer/?fileId=265d722a-ca58-40e1-5d05-1991bf67420a&amp;documentId=72451c4f-ad0d-3fb0-8946-b1017e8bee9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viewer/?fileId=06d0be36-5ad2-3ca3-3493-d5ec85874462&amp;documentId=c290cc60-3b78-3d5d-93eb-b0693548e54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viewer/?fileId=6206db96-85cc-b647-77e9-f074aeb747e6&amp;documentId=b3c953ce-ea4b-35ca-b8be-b3b72682310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mendeley.com/viewer/?fileId=09671fde-35e9-90a7-3b40-0afcd7e74b6a&amp;documentId=f7b0dc59-bdf4-3360-bc56-feaf11e2f2e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viewer/?fileId=70adc5b5-bea0-2a07-0542-5a95537755f6&amp;documentId=e40f2bb0-d112-344e-b463-c04db88d1a58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51D9-6855-486A-826A-D4E0FB98E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456" y="251137"/>
            <a:ext cx="9144000" cy="1243281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Analysis and Calculation of DC-Link Current and Voltage Ripples for Three-Phase Inverter With Unbalanced Load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74334-16B2-49FA-9749-5C7F6E852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389" y="1893194"/>
            <a:ext cx="8922912" cy="39505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paper</a:t>
            </a:r>
            <a:r>
              <a:rPr lang="tr-TR" dirty="0"/>
              <a:t> </a:t>
            </a:r>
            <a:r>
              <a:rPr lang="tr-TR" dirty="0" err="1"/>
              <a:t>invesitages</a:t>
            </a:r>
            <a:r>
              <a:rPr lang="tr-TR" dirty="0"/>
              <a:t> RMS DC link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considering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ignoring</a:t>
            </a:r>
            <a:r>
              <a:rPr lang="tr-TR" dirty="0">
                <a:solidFill>
                  <a:srgbClr val="FF0000"/>
                </a:solidFill>
              </a:rPr>
              <a:t>  </a:t>
            </a:r>
            <a:r>
              <a:rPr lang="tr-TR" dirty="0" err="1">
                <a:solidFill>
                  <a:srgbClr val="FF0000"/>
                </a:solidFill>
              </a:rPr>
              <a:t>high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frequency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component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of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Also</a:t>
            </a:r>
            <a:r>
              <a:rPr lang="tr-TR" dirty="0"/>
              <a:t>, it </a:t>
            </a:r>
            <a:r>
              <a:rPr lang="tr-TR" dirty="0" err="1"/>
              <a:t>invesitagates</a:t>
            </a:r>
            <a:r>
              <a:rPr lang="tr-TR" dirty="0"/>
              <a:t> dc-link </a:t>
            </a:r>
            <a:r>
              <a:rPr lang="tr-TR" dirty="0" err="1"/>
              <a:t>current</a:t>
            </a:r>
            <a:r>
              <a:rPr lang="tr-TR" dirty="0"/>
              <a:t> at </a:t>
            </a:r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unbalanced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/>
              <a:t>load</a:t>
            </a:r>
            <a:r>
              <a:rPr lang="tr-T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observes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unbalance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has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is </a:t>
            </a:r>
            <a:r>
              <a:rPr lang="tr-TR" dirty="0" err="1"/>
              <a:t>actually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negative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sequence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current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reference</a:t>
            </a:r>
            <a:r>
              <a:rPr lang="tr-TR" dirty="0"/>
              <a:t> 5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Fourier</a:t>
            </a:r>
            <a:r>
              <a:rPr lang="tr-TR" dirty="0"/>
              <a:t>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analytical</a:t>
            </a:r>
            <a:r>
              <a:rPr lang="tr-TR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124829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5C7B9D4-9DB0-4CE6-BC9D-95026C022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544"/>
          <a:stretch/>
        </p:blipFill>
        <p:spPr>
          <a:xfrm>
            <a:off x="738187" y="752475"/>
            <a:ext cx="2305050" cy="75009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D4D6E01-9E22-42DA-998F-7BEC116DAB21}"/>
              </a:ext>
            </a:extLst>
          </p:cNvPr>
          <p:cNvSpPr/>
          <p:nvPr/>
        </p:nvSpPr>
        <p:spPr>
          <a:xfrm>
            <a:off x="4076700" y="733425"/>
            <a:ext cx="282892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CDAF3-87F7-462D-8ED9-5B350C850BD7}"/>
              </a:ext>
            </a:extLst>
          </p:cNvPr>
          <p:cNvSpPr txBox="1"/>
          <p:nvPr/>
        </p:nvSpPr>
        <p:spPr>
          <a:xfrm>
            <a:off x="7019925" y="447675"/>
            <a:ext cx="3876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,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DC </a:t>
            </a:r>
            <a:r>
              <a:rPr lang="tr-TR" dirty="0" err="1"/>
              <a:t>part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condition</a:t>
            </a:r>
            <a:endParaRPr lang="tr-TR" dirty="0"/>
          </a:p>
          <a:p>
            <a:r>
              <a:rPr lang="tr-TR" dirty="0" err="1"/>
              <a:t>Phi</a:t>
            </a:r>
            <a:r>
              <a:rPr lang="tr-TR" dirty="0"/>
              <a:t> is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-90 (</a:t>
            </a:r>
            <a:r>
              <a:rPr lang="tr-TR" dirty="0" err="1"/>
              <a:t>capacitor</a:t>
            </a:r>
            <a:r>
              <a:rPr lang="tr-TR" dirty="0"/>
              <a:t> 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D67EA-5DD3-4180-B2CF-D2D2BB56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2590800"/>
            <a:ext cx="5305425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CF2C22-DD98-41F2-B4E4-D3AF624FAED3}"/>
              </a:ext>
            </a:extLst>
          </p:cNvPr>
          <p:cNvSpPr txBox="1"/>
          <p:nvPr/>
        </p:nvSpPr>
        <p:spPr>
          <a:xfrm>
            <a:off x="7019925" y="2486025"/>
            <a:ext cx="3009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modulation index, positive-sequence component, negative-sequence com-</a:t>
            </a:r>
            <a:r>
              <a:rPr lang="en-US" dirty="0" err="1"/>
              <a:t>ponent</a:t>
            </a:r>
            <a:r>
              <a:rPr lang="en-US" dirty="0"/>
              <a:t>, and power factor. </a:t>
            </a:r>
            <a:endParaRPr lang="tr-TR" dirty="0"/>
          </a:p>
          <a:p>
            <a:endParaRPr lang="tr-TR" dirty="0"/>
          </a:p>
          <a:p>
            <a:r>
              <a:rPr lang="en-US" dirty="0"/>
              <a:t>double fundamental frequency harmonic and high frequency harmonic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A27CE-358D-40D9-8E70-D8D0DEE5E3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000"/>
          <a:stretch/>
        </p:blipFill>
        <p:spPr>
          <a:xfrm>
            <a:off x="1281112" y="5507831"/>
            <a:ext cx="1762125" cy="402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B74A6B-71B9-4FB7-83B1-3A1880C3CFB9}"/>
              </a:ext>
            </a:extLst>
          </p:cNvPr>
          <p:cNvSpPr txBox="1"/>
          <p:nvPr/>
        </p:nvSpPr>
        <p:spPr>
          <a:xfrm>
            <a:off x="4076700" y="5295900"/>
            <a:ext cx="5838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component </a:t>
            </a:r>
            <a:r>
              <a:rPr lang="en-US" dirty="0" err="1"/>
              <a:t>ofiC</a:t>
            </a:r>
            <a:r>
              <a:rPr lang="en-US" dirty="0"/>
              <a:t> is zero because the impedance of the capacitor is infinity for the dc frequency.</a:t>
            </a:r>
            <a:endParaRPr lang="tr-TR" dirty="0"/>
          </a:p>
          <a:p>
            <a:r>
              <a:rPr lang="tr-TR" dirty="0"/>
              <a:t>T</a:t>
            </a:r>
            <a:r>
              <a:rPr lang="en-US" dirty="0"/>
              <a:t>he dc-link capacitor almost carries all harmonics of the dc-link current, including the double fun-</a:t>
            </a:r>
            <a:r>
              <a:rPr lang="en-US" dirty="0" err="1"/>
              <a:t>damental</a:t>
            </a:r>
            <a:r>
              <a:rPr lang="en-US" dirty="0"/>
              <a:t> frequency harmonic.</a:t>
            </a:r>
          </a:p>
        </p:txBody>
      </p:sp>
    </p:spTree>
    <p:extLst>
      <p:ext uri="{BB962C8B-B14F-4D97-AF65-F5344CB8AC3E}">
        <p14:creationId xmlns:p14="http://schemas.microsoft.com/office/powerpoint/2010/main" val="232132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CE738BC-4E44-4969-8E77-C2E9CBE86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616744"/>
            <a:ext cx="5781675" cy="1114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A55120-2419-4629-A4B8-8C02138C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2212181"/>
            <a:ext cx="5400675" cy="40290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43A1E79-8841-4E52-AC12-37F79C141600}"/>
              </a:ext>
            </a:extLst>
          </p:cNvPr>
          <p:cNvSpPr/>
          <p:nvPr/>
        </p:nvSpPr>
        <p:spPr>
          <a:xfrm>
            <a:off x="7391400" y="3286125"/>
            <a:ext cx="8382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58FFF-6BC6-4639-A22A-8338CDA1EE6E}"/>
              </a:ext>
            </a:extLst>
          </p:cNvPr>
          <p:cNvSpPr txBox="1"/>
          <p:nvPr/>
        </p:nvSpPr>
        <p:spPr>
          <a:xfrm>
            <a:off x="9367837" y="4814887"/>
            <a:ext cx="235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Unbalanced</a:t>
            </a:r>
            <a:r>
              <a:rPr lang="tr-TR" dirty="0"/>
              <a:t> </a:t>
            </a:r>
            <a:r>
              <a:rPr lang="tr-TR" dirty="0" err="1"/>
              <a:t>load</a:t>
            </a:r>
            <a:endParaRPr lang="tr-TR" dirty="0"/>
          </a:p>
          <a:p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82484-06D5-4601-9EEB-0626769C5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362" y="4814887"/>
            <a:ext cx="1895475" cy="65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4C3CC2-610E-4ED4-BEEA-B7FE261833A4}"/>
              </a:ext>
            </a:extLst>
          </p:cNvPr>
          <p:cNvSpPr txBox="1"/>
          <p:nvPr/>
        </p:nvSpPr>
        <p:spPr>
          <a:xfrm>
            <a:off x="9020175" y="2364581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,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 is </a:t>
            </a:r>
            <a:r>
              <a:rPr lang="tr-TR" dirty="0" err="1"/>
              <a:t>zero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C3B10-E21C-4ABD-AFD5-BC8B8D4108E4}"/>
              </a:ext>
            </a:extLst>
          </p:cNvPr>
          <p:cNvSpPr/>
          <p:nvPr/>
        </p:nvSpPr>
        <p:spPr>
          <a:xfrm>
            <a:off x="6972301" y="5591769"/>
            <a:ext cx="4972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dc-link capacitor is in inverse proportion to the dc-link volt-age ripple. It means that the larger the dc-link capacitance is, the smaller the dc-link voltage ripple is, and vice versa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20B2A-51E5-4979-A96F-D24473A9BFAF}"/>
              </a:ext>
            </a:extLst>
          </p:cNvPr>
          <p:cNvSpPr/>
          <p:nvPr/>
        </p:nvSpPr>
        <p:spPr>
          <a:xfrm>
            <a:off x="6972301" y="4485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maximum modulation index is used to design the dc-link capacitor.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D40652-0930-4980-B9A2-A1FF40968A03}"/>
              </a:ext>
            </a:extLst>
          </p:cNvPr>
          <p:cNvCxnSpPr/>
          <p:nvPr/>
        </p:nvCxnSpPr>
        <p:spPr>
          <a:xfrm flipV="1">
            <a:off x="11720512" y="1247775"/>
            <a:ext cx="0" cy="422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7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C8E0-954C-499C-9DEA-8C1C4304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571500"/>
            <a:ext cx="10601325" cy="5605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Moreover, it is shown that the dc-link harmonic rms current decreases with the increase of the modulation index, and however, the dc-link average current is directly proportional to the modulation index. In addition, it can also be found that the dc-link harmonic rms and average currents reduce with the drop of the output power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Output</a:t>
            </a:r>
            <a:r>
              <a:rPr lang="tr-TR" dirty="0"/>
              <a:t> can be </a:t>
            </a:r>
            <a:r>
              <a:rPr lang="tr-TR" dirty="0" err="1"/>
              <a:t>taken</a:t>
            </a:r>
            <a:r>
              <a:rPr lang="tr-TR" dirty="0"/>
              <a:t> as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. Not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. </a:t>
            </a:r>
          </a:p>
          <a:p>
            <a:pPr marL="0" indent="0">
              <a:buNone/>
            </a:pPr>
            <a:r>
              <a:rPr lang="tr-TR" dirty="0" err="1"/>
              <a:t>Unbalanced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has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harmonic</a:t>
            </a:r>
            <a:r>
              <a:rPr lang="tr-TR" dirty="0"/>
              <a:t>, apart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2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C8E0-954C-499C-9DEA-8C1C4304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571500"/>
            <a:ext cx="10601325" cy="5605463"/>
          </a:xfrm>
        </p:spPr>
        <p:txBody>
          <a:bodyPr/>
          <a:lstStyle/>
          <a:p>
            <a:r>
              <a:rPr lang="tr-TR" dirty="0" err="1"/>
              <a:t>Deduction</a:t>
            </a:r>
            <a:r>
              <a:rPr lang="tr-TR" dirty="0"/>
              <a:t>: 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 	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analytical</a:t>
            </a:r>
            <a:r>
              <a:rPr lang="tr-TR" dirty="0"/>
              <a:t> </a:t>
            </a:r>
            <a:r>
              <a:rPr lang="tr-TR" dirty="0" err="1"/>
              <a:t>calculation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can be </a:t>
            </a:r>
            <a:r>
              <a:rPr lang="tr-TR" dirty="0" err="1"/>
              <a:t>divided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.  </a:t>
            </a:r>
            <a:r>
              <a:rPr lang="tr-TR" dirty="0" err="1"/>
              <a:t>Thus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of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can be </a:t>
            </a:r>
            <a:r>
              <a:rPr lang="tr-TR" dirty="0" err="1"/>
              <a:t>found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5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C8E0-954C-499C-9DEA-8C1C4304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571500"/>
            <a:ext cx="10601325" cy="560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51D9-6855-486A-826A-D4E0FB98E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456" y="251137"/>
            <a:ext cx="9144000" cy="1243281"/>
          </a:xfrm>
        </p:spPr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Analysis of dc-Link Voltage Switching Ripple in Three-Phase PWM Inverters</a:t>
            </a:r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74334-16B2-49FA-9749-5C7F6E852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389" y="1893194"/>
            <a:ext cx="8922912" cy="39505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D</a:t>
            </a:r>
            <a:r>
              <a:rPr lang="en-GB" dirty="0"/>
              <a:t>c-link capacitor as a function</a:t>
            </a:r>
            <a:r>
              <a:rPr lang="tr-TR" dirty="0"/>
              <a:t> : </a:t>
            </a:r>
            <a:r>
              <a:rPr lang="en-US" dirty="0"/>
              <a:t>operating conditions such as the modulation index and the output current amplitude. </a:t>
            </a: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Nonideal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(dc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)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load</a:t>
            </a: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159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BAF6E-CA1E-473F-9D28-9351B03C1288}"/>
              </a:ext>
            </a:extLst>
          </p:cNvPr>
          <p:cNvSpPr/>
          <p:nvPr/>
        </p:nvSpPr>
        <p:spPr>
          <a:xfrm>
            <a:off x="809625" y="5757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In a non-ideal or practical dc voltage supply, such as a battery, photovoltaic module, fuel cell, or even the dc-DC converter or PWM rectifier, due to the presence of a series dc impedance, a voltage ripple appears on the dc-link if a switching current ripple circulates through the capacitor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F8F6A-EDDA-48BA-A181-587600F72DB0}"/>
              </a:ext>
            </a:extLst>
          </p:cNvPr>
          <p:cNvSpPr/>
          <p:nvPr/>
        </p:nvSpPr>
        <p:spPr>
          <a:xfrm>
            <a:off x="809625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Fourier analysis and corresponding root mean square (RMS) calculations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199A-C5AA-4AB1-A914-DED1E7082EF1}"/>
              </a:ext>
            </a:extLst>
          </p:cNvPr>
          <p:cNvSpPr txBox="1"/>
          <p:nvPr/>
        </p:nvSpPr>
        <p:spPr>
          <a:xfrm>
            <a:off x="1104900" y="413385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ref</a:t>
            </a:r>
            <a:r>
              <a:rPr lang="tr-TR" dirty="0"/>
              <a:t> 13-14-15-16-17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82B49-A5B1-4DB9-B7ED-FCA95B487FE0}"/>
              </a:ext>
            </a:extLst>
          </p:cNvPr>
          <p:cNvSpPr/>
          <p:nvPr/>
        </p:nvSpPr>
        <p:spPr>
          <a:xfrm>
            <a:off x="723900" y="5081885"/>
            <a:ext cx="1013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peak-to-peak dc voltage ripple envelope is analytically defined as a function of the output current amplitude, its phase angle, and the modulation index over the fundamental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5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197B4A-6FF2-46F9-84E7-4CF72EAC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428625"/>
            <a:ext cx="3667125" cy="1333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876C70-8BA7-446B-9CF6-5480C9FAE0F9}"/>
              </a:ext>
            </a:extLst>
          </p:cNvPr>
          <p:cNvCxnSpPr>
            <a:cxnSpLocks/>
          </p:cNvCxnSpPr>
          <p:nvPr/>
        </p:nvCxnSpPr>
        <p:spPr>
          <a:xfrm flipV="1">
            <a:off x="4648200" y="1085850"/>
            <a:ext cx="144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25F2BF9-7F51-4F65-B191-E8E936209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2" y="428625"/>
            <a:ext cx="3800475" cy="1428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6FF6BA-EB51-4141-9E2F-008BDD45FDAA}"/>
              </a:ext>
            </a:extLst>
          </p:cNvPr>
          <p:cNvSpPr txBox="1"/>
          <p:nvPr/>
        </p:nvSpPr>
        <p:spPr>
          <a:xfrm>
            <a:off x="7210424" y="18573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neglecting</a:t>
            </a:r>
            <a:r>
              <a:rPr lang="tr-TR" dirty="0"/>
              <a:t> </a:t>
            </a:r>
            <a:r>
              <a:rPr lang="tr-TR" dirty="0" err="1"/>
              <a:t>ripples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C4A5E-0996-45A0-9220-DAE32965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3281362"/>
            <a:ext cx="2552700" cy="8667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F1FEC0-F6A6-48F6-A1F8-2E0C6E41B56D}"/>
              </a:ext>
            </a:extLst>
          </p:cNvPr>
          <p:cNvCxnSpPr/>
          <p:nvPr/>
        </p:nvCxnSpPr>
        <p:spPr>
          <a:xfrm>
            <a:off x="4095750" y="3724275"/>
            <a:ext cx="207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907397-5F37-4CC1-8375-5345D69AD897}"/>
              </a:ext>
            </a:extLst>
          </p:cNvPr>
          <p:cNvSpPr txBox="1"/>
          <p:nvPr/>
        </p:nvSpPr>
        <p:spPr>
          <a:xfrm>
            <a:off x="6572249" y="3105834"/>
            <a:ext cx="399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Ripple</a:t>
            </a:r>
            <a:r>
              <a:rPr lang="tr-TR" dirty="0"/>
              <a:t> has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load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1F47F6-5578-4635-BB6F-D281CB777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37" y="4943475"/>
            <a:ext cx="2714625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6A20B7-8383-4DC7-B965-A36D25FEB9AD}"/>
              </a:ext>
            </a:extLst>
          </p:cNvPr>
          <p:cNvCxnSpPr/>
          <p:nvPr/>
        </p:nvCxnSpPr>
        <p:spPr>
          <a:xfrm>
            <a:off x="3905250" y="5286375"/>
            <a:ext cx="2443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7B68E4-43AE-4BCE-A928-32398CFCC2EB}"/>
              </a:ext>
            </a:extLst>
          </p:cNvPr>
          <p:cNvSpPr txBox="1"/>
          <p:nvPr/>
        </p:nvSpPr>
        <p:spPr>
          <a:xfrm>
            <a:off x="6848475" y="5048250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Neglecting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, ideal </a:t>
            </a:r>
            <a:r>
              <a:rPr lang="tr-TR" dirty="0" err="1"/>
              <a:t>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2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238148-3656-4119-ABB8-3F882FFA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95287"/>
            <a:ext cx="7105650" cy="105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F71484-F3B3-4FED-BDC2-5AD5DA44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7" y="2381250"/>
            <a:ext cx="2638425" cy="6667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950A18-7921-488C-A866-5BFA31664049}"/>
              </a:ext>
            </a:extLst>
          </p:cNvPr>
          <p:cNvCxnSpPr/>
          <p:nvPr/>
        </p:nvCxnSpPr>
        <p:spPr>
          <a:xfrm>
            <a:off x="5895975" y="1371600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A1583E-8727-4F28-A595-4E7D1125BC53}"/>
              </a:ext>
            </a:extLst>
          </p:cNvPr>
          <p:cNvSpPr/>
          <p:nvPr/>
        </p:nvSpPr>
        <p:spPr>
          <a:xfrm>
            <a:off x="400050" y="35150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</a:rPr>
              <a:t>ue</a:t>
            </a:r>
            <a:r>
              <a:rPr lang="en-US" dirty="0">
                <a:latin typeface="Arial" panose="020B0604020202020204" pitchFamily="34" charset="0"/>
              </a:rPr>
              <a:t> to the symmetry of the inverter input current, the analysis can be limited to one-sixth of the fundament period (T/6 or 60)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31840-97EE-4A8C-9242-C0391F4D6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05213"/>
            <a:ext cx="5391150" cy="742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D787CD-C9A8-4A98-B10F-3B1F4AE01327}"/>
              </a:ext>
            </a:extLst>
          </p:cNvPr>
          <p:cNvSpPr/>
          <p:nvPr/>
        </p:nvSpPr>
        <p:spPr>
          <a:xfrm>
            <a:off x="485775" y="52625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which corresponds to carrier-based PWM with a min/max common-mode signal injection, is considered as a nearly optimal modulation for the output current THD.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9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02E451-CF83-4294-8E6E-9A29040FF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62" y="504825"/>
            <a:ext cx="2314575" cy="504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2BC978-FF74-47EA-B549-B720978C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442912"/>
            <a:ext cx="2581275" cy="67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C974E-A629-4E90-A713-E9022421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337" y="1404937"/>
            <a:ext cx="456247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F2496F-AFFB-4A82-958E-423E428AD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7" y="2509836"/>
            <a:ext cx="68675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6D98-D7E6-46B8-91B2-845CBFB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533400"/>
            <a:ext cx="10496550" cy="5643563"/>
          </a:xfrm>
        </p:spPr>
        <p:txBody>
          <a:bodyPr/>
          <a:lstStyle/>
          <a:p>
            <a:r>
              <a:rPr lang="tr-TR" dirty="0"/>
              <a:t>DC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comes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attenuated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It</a:t>
            </a:r>
            <a:r>
              <a:rPr lang="tr-TR" dirty="0"/>
              <a:t> say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bigger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brings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bigger</a:t>
            </a:r>
            <a:r>
              <a:rPr lang="tr-TR" dirty="0"/>
              <a:t> volüme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PWM </a:t>
            </a:r>
            <a:r>
              <a:rPr lang="tr-TR" dirty="0" err="1"/>
              <a:t>process</a:t>
            </a:r>
            <a:r>
              <a:rPr lang="tr-TR" dirty="0"/>
              <a:t> is </a:t>
            </a:r>
            <a:r>
              <a:rPr lang="tr-TR" dirty="0" err="1"/>
              <a:t>disturbed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is </a:t>
            </a:r>
            <a:r>
              <a:rPr lang="tr-TR" dirty="0" err="1"/>
              <a:t>there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DC-link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/>
              <a:t>			RMS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Fourier</a:t>
            </a:r>
            <a:r>
              <a:rPr lang="tr-TR" dirty="0"/>
              <a:t> </a:t>
            </a:r>
            <a:r>
              <a:rPr lang="tr-TR" dirty="0" err="1"/>
              <a:t>series</a:t>
            </a:r>
            <a:r>
              <a:rPr lang="tr-TR" dirty="0"/>
              <a:t> (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references</a:t>
            </a:r>
            <a:r>
              <a:rPr lang="tr-TR" dirty="0"/>
              <a:t> [11]-[18])</a:t>
            </a:r>
          </a:p>
          <a:p>
            <a:pPr marL="0" indent="0">
              <a:buNone/>
            </a:pPr>
            <a:r>
              <a:rPr lang="tr-TR" dirty="0" err="1"/>
              <a:t>Fourier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 </a:t>
            </a:r>
            <a:r>
              <a:rPr lang="tr-TR" dirty="0" err="1">
                <a:sym typeface="Wingdings" panose="05000000000000000000" pitchFamily="2" charset="2"/>
              </a:rPr>
              <a:t>switching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functions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and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load</a:t>
            </a:r>
            <a:r>
              <a:rPr lang="tr-T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	 </a:t>
            </a:r>
            <a:r>
              <a:rPr lang="tr-TR" dirty="0" err="1">
                <a:sym typeface="Wingdings" panose="05000000000000000000" pitchFamily="2" charset="2"/>
              </a:rPr>
              <a:t>Also</a:t>
            </a:r>
            <a:r>
              <a:rPr lang="tr-TR" dirty="0">
                <a:sym typeface="Wingdings" panose="05000000000000000000" pitchFamily="2" charset="2"/>
              </a:rPr>
              <a:t>, </a:t>
            </a:r>
            <a:r>
              <a:rPr lang="tr-TR" dirty="0" err="1">
                <a:sym typeface="Wingdings" panose="05000000000000000000" pitchFamily="2" charset="2"/>
              </a:rPr>
              <a:t>convolution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2D8569-1760-48D9-A099-B3CD9D8F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504825"/>
            <a:ext cx="3667125" cy="74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AADB99-05A5-4D74-B3A0-41B6993FB7CD}"/>
              </a:ext>
            </a:extLst>
          </p:cNvPr>
          <p:cNvSpPr txBox="1"/>
          <p:nvPr/>
        </p:nvSpPr>
        <p:spPr>
          <a:xfrm>
            <a:off x="4867275" y="504825"/>
            <a:ext cx="23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i1&gt;</a:t>
            </a:r>
            <a:r>
              <a:rPr lang="tr-TR" dirty="0" err="1"/>
              <a:t>idc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92B5B-D1FE-48A5-95B2-FCB44A02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559956"/>
            <a:ext cx="5048250" cy="149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378E14-F92F-4B43-9408-530E522FEF06}"/>
              </a:ext>
            </a:extLst>
          </p:cNvPr>
          <p:cNvSpPr txBox="1"/>
          <p:nvPr/>
        </p:nvSpPr>
        <p:spPr>
          <a:xfrm>
            <a:off x="5324475" y="1980127"/>
            <a:ext cx="23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i1&lt;</a:t>
            </a:r>
            <a:r>
              <a:rPr lang="tr-TR" dirty="0" err="1"/>
              <a:t>idc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1F1B1-57DA-49A9-9AAC-19B5E85F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847975"/>
            <a:ext cx="4667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5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F09D8-1126-4FAC-AB2F-CCEBD304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00" y="449240"/>
            <a:ext cx="5290276" cy="5799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00A955-4EDE-4730-BE12-C23D858F2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13"/>
          <a:stretch/>
        </p:blipFill>
        <p:spPr>
          <a:xfrm>
            <a:off x="895351" y="5886450"/>
            <a:ext cx="7734299" cy="971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379AE3-33FC-4FBE-B8C1-E292A7B50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6" y="714374"/>
            <a:ext cx="4718043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1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E8368-5BD4-4D5D-AD5D-A88F1D4952E0}"/>
              </a:ext>
            </a:extLst>
          </p:cNvPr>
          <p:cNvSpPr/>
          <p:nvPr/>
        </p:nvSpPr>
        <p:spPr>
          <a:xfrm>
            <a:off x="895350" y="5142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Specifically, the peak-to-peak dc voltage ripple is analytically defined as a function of the output current amplitude, its phase angle, and the modulation index over the fundamental period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8E5A7-3FBC-46B5-BAEF-5736F5EE43BA}"/>
              </a:ext>
            </a:extLst>
          </p:cNvPr>
          <p:cNvSpPr txBox="1"/>
          <p:nvPr/>
        </p:nvSpPr>
        <p:spPr>
          <a:xfrm>
            <a:off x="1000125" y="2324100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Space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modulation</a:t>
            </a:r>
            <a:r>
              <a:rPr lang="tr-TR" dirty="0"/>
              <a:t> </a:t>
            </a:r>
            <a:r>
              <a:rPr lang="tr-TR" dirty="0" err="1"/>
              <a:t>analytical</a:t>
            </a:r>
            <a:r>
              <a:rPr lang="tr-TR" dirty="0"/>
              <a:t> </a:t>
            </a:r>
            <a:r>
              <a:rPr lang="tr-TR" dirty="0" err="1"/>
              <a:t>calculation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69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61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25B15-E432-460F-8506-B1B9431F4161}"/>
              </a:ext>
            </a:extLst>
          </p:cNvPr>
          <p:cNvSpPr txBox="1"/>
          <p:nvPr/>
        </p:nvSpPr>
        <p:spPr>
          <a:xfrm>
            <a:off x="2486025" y="485775"/>
            <a:ext cx="8543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hlinkClick r:id="rId2"/>
              </a:rPr>
              <a:t>Analysis of the DC-Link Current Spectrum in Voltage Source Inverters</a:t>
            </a: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0B146-7223-4C13-A038-9DBF69980F21}"/>
              </a:ext>
            </a:extLst>
          </p:cNvPr>
          <p:cNvSpPr txBox="1"/>
          <p:nvPr/>
        </p:nvSpPr>
        <p:spPr>
          <a:xfrm>
            <a:off x="790575" y="1657350"/>
            <a:ext cx="696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dc-link current of single- and three-phase voltage source inverters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20B86-23BA-4A3E-AAB5-E10921E9B64B}"/>
              </a:ext>
            </a:extLst>
          </p:cNvPr>
          <p:cNvSpPr/>
          <p:nvPr/>
        </p:nvSpPr>
        <p:spPr>
          <a:xfrm>
            <a:off x="790575" y="2496235"/>
            <a:ext cx="714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harmonic components produced by balanced and unbalanced loads, defining positive, negative and zero sequence 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C4B84-6AFA-4DB3-B5BD-682EF2497AEB}"/>
              </a:ext>
            </a:extLst>
          </p:cNvPr>
          <p:cNvSpPr/>
          <p:nvPr/>
        </p:nvSpPr>
        <p:spPr>
          <a:xfrm>
            <a:off x="438150" y="3968086"/>
            <a:ext cx="714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motoring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, </a:t>
            </a:r>
            <a:r>
              <a:rPr lang="tr-TR" dirty="0" err="1"/>
              <a:t>unbalance</a:t>
            </a:r>
            <a:r>
              <a:rPr lang="tr-TR" dirty="0"/>
              <a:t> is </a:t>
            </a:r>
            <a:r>
              <a:rPr lang="tr-TR" dirty="0" err="1"/>
              <a:t>typically</a:t>
            </a:r>
            <a:r>
              <a:rPr lang="tr-TR" dirty="0"/>
              <a:t>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percent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UPS </a:t>
            </a:r>
            <a:r>
              <a:rPr lang="tr-TR" dirty="0" err="1"/>
              <a:t>system</a:t>
            </a:r>
            <a:r>
              <a:rPr lang="tr-TR" dirty="0"/>
              <a:t> it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higher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34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94340-27A9-4B8E-80ED-153D1B37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681037"/>
            <a:ext cx="3714750" cy="619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F1328F-4368-4638-B4BA-9428E9DEA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1486"/>
            <a:ext cx="3638550" cy="1038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985B64-093E-4843-97D4-DECB7315F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2038350"/>
            <a:ext cx="5085422" cy="392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19F4D-F633-4745-BEA2-0E4358010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095625"/>
            <a:ext cx="5076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0EC427-3BAD-4E57-B8C8-8A742D32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490537"/>
            <a:ext cx="7400925" cy="657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988306-DFBE-4177-90C6-0BE08820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547812"/>
            <a:ext cx="4314825" cy="2981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413088-8E60-43D7-82B2-5DB67CD0B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087" y="1952624"/>
            <a:ext cx="3971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4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B6A9C5-21AD-4BFE-AD96-3770E83C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523875"/>
            <a:ext cx="7143750" cy="2781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E8B2EC-05BE-447B-BFBE-569D7736FF6A}"/>
              </a:ext>
            </a:extLst>
          </p:cNvPr>
          <p:cNvSpPr/>
          <p:nvPr/>
        </p:nvSpPr>
        <p:spPr>
          <a:xfrm>
            <a:off x="1066800" y="36428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It may be noticed from (17) and (19) that low-order harmonics appear in the dc-link current spectrum when the load is unbalanced, as a result of intermodulation between the output voltage waveform and the non null negative and zero sequence compo-</a:t>
            </a:r>
            <a:r>
              <a:rPr lang="en-US" dirty="0" err="1">
                <a:latin typeface="Times New Roman" panose="02020603050405020304" pitchFamily="18" charset="0"/>
              </a:rPr>
              <a:t>nents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FD46E-FB14-4C7E-89EB-96697E63275A}"/>
              </a:ext>
            </a:extLst>
          </p:cNvPr>
          <p:cNvSpPr/>
          <p:nvPr/>
        </p:nvSpPr>
        <p:spPr>
          <a:xfrm>
            <a:off x="5276850" y="52731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fundamental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zero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magnitude</a:t>
            </a:r>
            <a:r>
              <a:rPr lang="tr-TR" dirty="0"/>
              <a:t> is </a:t>
            </a:r>
            <a:r>
              <a:rPr lang="tr-TR" dirty="0" err="1"/>
              <a:t>reduced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89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19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F0B8E3-6F8F-4BC9-B296-70D1A51C39A6}"/>
              </a:ext>
            </a:extLst>
          </p:cNvPr>
          <p:cNvSpPr/>
          <p:nvPr/>
        </p:nvSpPr>
        <p:spPr>
          <a:xfrm>
            <a:off x="1104901" y="619810"/>
            <a:ext cx="10696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hlinkClick r:id="rId2"/>
              </a:rPr>
              <a:t>Analytical method to calculate the DC link current stress in voltage source converters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ECD2D-11B8-4EB8-992B-74CFAD6C80FD}"/>
              </a:ext>
            </a:extLst>
          </p:cNvPr>
          <p:cNvSpPr txBox="1"/>
          <p:nvPr/>
        </p:nvSpPr>
        <p:spPr>
          <a:xfrm>
            <a:off x="962025" y="1228725"/>
            <a:ext cx="698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RMS </a:t>
            </a:r>
            <a:r>
              <a:rPr lang="tr-TR" dirty="0" err="1"/>
              <a:t>value</a:t>
            </a:r>
            <a:r>
              <a:rPr lang="tr-TR" dirty="0"/>
              <a:t> of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 </a:t>
            </a:r>
            <a:r>
              <a:rPr lang="tr-TR" dirty="0" err="1">
                <a:sym typeface="Wingdings" panose="05000000000000000000" pitchFamily="2" charset="2"/>
              </a:rPr>
              <a:t>temperature</a:t>
            </a:r>
            <a:r>
              <a:rPr lang="tr-TR" dirty="0">
                <a:sym typeface="Wingdings" panose="05000000000000000000" pitchFamily="2" charset="2"/>
              </a:rPr>
              <a:t> of </a:t>
            </a:r>
            <a:r>
              <a:rPr lang="tr-TR" dirty="0" err="1">
                <a:sym typeface="Wingdings" panose="05000000000000000000" pitchFamily="2" charset="2"/>
              </a:rPr>
              <a:t>capacitor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A </a:t>
            </a:r>
            <a:r>
              <a:rPr lang="tr-TR" dirty="0" err="1">
                <a:sym typeface="Wingdings" panose="05000000000000000000" pitchFamily="2" charset="2"/>
              </a:rPr>
              <a:t>simplified</a:t>
            </a:r>
            <a:r>
              <a:rPr lang="tr-TR" dirty="0">
                <a:sym typeface="Wingdings" panose="05000000000000000000" pitchFamily="2" charset="2"/>
              </a:rPr>
              <a:t> life time  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5D785-824F-4CB5-84F5-BC1BD3038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60" b="18595"/>
          <a:stretch/>
        </p:blipFill>
        <p:spPr>
          <a:xfrm>
            <a:off x="3414712" y="1971675"/>
            <a:ext cx="3267075" cy="628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517C8B-4F5D-4497-9A23-1E5671F0EDEA}"/>
              </a:ext>
            </a:extLst>
          </p:cNvPr>
          <p:cNvSpPr txBox="1"/>
          <p:nvPr/>
        </p:nvSpPr>
        <p:spPr>
          <a:xfrm>
            <a:off x="1381125" y="3495675"/>
            <a:ext cx="674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Time domain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 </a:t>
            </a:r>
            <a:r>
              <a:rPr lang="tr-TR" dirty="0" err="1">
                <a:sym typeface="Wingdings" panose="05000000000000000000" pitchFamily="2" charset="2"/>
              </a:rPr>
              <a:t>give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error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 err="1">
                <a:sym typeface="Wingdings" panose="05000000000000000000" pitchFamily="2" charset="2"/>
              </a:rPr>
              <a:t>Frequency</a:t>
            </a:r>
            <a:r>
              <a:rPr lang="tr-TR" dirty="0">
                <a:sym typeface="Wingdings" panose="05000000000000000000" pitchFamily="2" charset="2"/>
              </a:rPr>
              <a:t> domain </a:t>
            </a:r>
            <a:r>
              <a:rPr lang="tr-TR" dirty="0" err="1">
                <a:sym typeface="Wingdings" panose="05000000000000000000" pitchFamily="2" charset="2"/>
              </a:rPr>
              <a:t>Double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Fourier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series</a:t>
            </a:r>
            <a:r>
              <a:rPr lang="tr-TR" dirty="0">
                <a:sym typeface="Wingdings" panose="05000000000000000000" pitchFamily="2" charset="2"/>
              </a:rPr>
              <a:t>  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2979F-096F-4679-80C8-96B60EB09D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08"/>
          <a:stretch/>
        </p:blipFill>
        <p:spPr>
          <a:xfrm>
            <a:off x="1857374" y="5388769"/>
            <a:ext cx="2457450" cy="48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30555-5BD5-4787-AB50-535D952CA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975" y="4964162"/>
            <a:ext cx="1876425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0B804D-D9B9-4775-9BE6-663F10749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5098256"/>
            <a:ext cx="1800225" cy="74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E44E94-8241-4485-9798-9CB6281A9647}"/>
              </a:ext>
            </a:extLst>
          </p:cNvPr>
          <p:cNvSpPr txBox="1"/>
          <p:nvPr/>
        </p:nvSpPr>
        <p:spPr>
          <a:xfrm>
            <a:off x="9267825" y="509825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d-</a:t>
            </a:r>
            <a:r>
              <a:rPr lang="tr-TR" dirty="0" err="1"/>
              <a:t>axis</a:t>
            </a:r>
            <a:r>
              <a:rPr lang="tr-TR" dirty="0"/>
              <a:t> </a:t>
            </a:r>
            <a:r>
              <a:rPr lang="tr-TR" dirty="0" err="1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E6991-4059-4047-81ED-C96A325B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285750"/>
            <a:ext cx="10601325" cy="5891213"/>
          </a:xfrm>
        </p:spPr>
        <p:txBody>
          <a:bodyPr/>
          <a:lstStyle/>
          <a:p>
            <a:r>
              <a:rPr lang="tr-TR" dirty="0" err="1"/>
              <a:t>Non-linear</a:t>
            </a:r>
            <a:r>
              <a:rPr lang="tr-TR" dirty="0"/>
              <a:t> </a:t>
            </a:r>
            <a:r>
              <a:rPr lang="tr-TR" dirty="0" err="1"/>
              <a:t>loads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unbalanced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, </a:t>
            </a:r>
            <a:r>
              <a:rPr lang="tr-TR" dirty="0" err="1"/>
              <a:t>analytical</a:t>
            </a:r>
            <a:r>
              <a:rPr lang="tr-TR" dirty="0"/>
              <a:t> </a:t>
            </a:r>
            <a:r>
              <a:rPr lang="tr-TR" dirty="0" err="1"/>
              <a:t>calculation</a:t>
            </a:r>
            <a:r>
              <a:rPr lang="tr-TR" dirty="0"/>
              <a:t> (</a:t>
            </a:r>
            <a:r>
              <a:rPr lang="tr-TR" dirty="0" err="1"/>
              <a:t>ref</a:t>
            </a:r>
            <a:r>
              <a:rPr lang="tr-TR" dirty="0"/>
              <a:t> 19)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DC </a:t>
            </a:r>
            <a:r>
              <a:rPr lang="tr-TR" dirty="0" err="1"/>
              <a:t>voltage</a:t>
            </a:r>
            <a:r>
              <a:rPr lang="tr-TR" dirty="0"/>
              <a:t> is </a:t>
            </a:r>
            <a:r>
              <a:rPr lang="tr-TR" dirty="0" err="1"/>
              <a:t>taken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.</a:t>
            </a:r>
          </a:p>
          <a:p>
            <a:r>
              <a:rPr lang="tr-TR" dirty="0"/>
              <a:t>Delta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third</a:t>
            </a:r>
            <a:r>
              <a:rPr lang="tr-TR" dirty="0"/>
              <a:t> </a:t>
            </a:r>
            <a:r>
              <a:rPr lang="tr-TR" dirty="0" err="1"/>
              <a:t>harmonic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trapped</a:t>
            </a:r>
            <a:r>
              <a:rPr lang="tr-TR" dirty="0"/>
              <a:t> inside.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79424-25F8-4C05-9646-86496EF0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900112"/>
            <a:ext cx="75438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68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CC07E7-44AD-486A-8EA4-7C49B172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71487"/>
            <a:ext cx="2838450" cy="600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804BE3-6669-4DE4-BF5C-3DDDAC2B6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2" b="1"/>
          <a:stretch/>
        </p:blipFill>
        <p:spPr>
          <a:xfrm>
            <a:off x="5405439" y="276229"/>
            <a:ext cx="3838575" cy="7953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F72BAE-670B-44C4-AB50-34AB197DEEC3}"/>
              </a:ext>
            </a:extLst>
          </p:cNvPr>
          <p:cNvCxnSpPr>
            <a:stCxn id="2" idx="3"/>
          </p:cNvCxnSpPr>
          <p:nvPr/>
        </p:nvCxnSpPr>
        <p:spPr>
          <a:xfrm flipV="1">
            <a:off x="3981450" y="771524"/>
            <a:ext cx="885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C0FDBD-9106-4437-8FF4-6CFA4BC6A538}"/>
              </a:ext>
            </a:extLst>
          </p:cNvPr>
          <p:cNvSpPr/>
          <p:nvPr/>
        </p:nvSpPr>
        <p:spPr>
          <a:xfrm>
            <a:off x="1016957" y="1644134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dwell time</a:t>
            </a:r>
            <a:r>
              <a:rPr lang="tr-TR" dirty="0">
                <a:latin typeface="Arial" panose="020B0604020202020204" pitchFamily="34" charset="0"/>
              </a:rPr>
              <a:t> ??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E4531-CD1F-4D82-925F-3ADA97FEF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2686050"/>
            <a:ext cx="2924175" cy="1200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B972A-F35E-4A91-9F92-C91E84A03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47" y="2168573"/>
            <a:ext cx="3522928" cy="41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7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C0C02-CAAB-4114-A672-CCB61043E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476250"/>
            <a:ext cx="4324350" cy="590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A10119-C186-49BF-9D4C-93BB307C3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2505075"/>
            <a:ext cx="3505200" cy="105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B026C3-E7FD-4BE4-B55F-7527A2671B04}"/>
              </a:ext>
            </a:extLst>
          </p:cNvPr>
          <p:cNvSpPr txBox="1"/>
          <p:nvPr/>
        </p:nvSpPr>
        <p:spPr>
          <a:xfrm>
            <a:off x="8020050" y="2505670"/>
            <a:ext cx="392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mod-</a:t>
            </a:r>
            <a:r>
              <a:rPr lang="en-US" dirty="0" err="1"/>
              <a:t>ulation</a:t>
            </a:r>
            <a:r>
              <a:rPr lang="en-US" dirty="0"/>
              <a:t> </a:t>
            </a:r>
            <a:r>
              <a:rPr lang="en-US" dirty="0" err="1"/>
              <a:t>indexM</a:t>
            </a:r>
            <a:r>
              <a:rPr lang="en-US" dirty="0"/>
              <a:t> , the displacement power factor angle, and the PWM scheme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2F27A-EDDD-4664-A73A-0FBE0FAE9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3" y="3562350"/>
            <a:ext cx="4033838" cy="2743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6C387B-20A0-4EBD-8A30-6BC7CC3FD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5" y="4064145"/>
            <a:ext cx="3838575" cy="21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3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203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3E250-C633-49C9-92F7-AD371FD39503}"/>
              </a:ext>
            </a:extLst>
          </p:cNvPr>
          <p:cNvSpPr/>
          <p:nvPr/>
        </p:nvSpPr>
        <p:spPr>
          <a:xfrm>
            <a:off x="3048000" y="572185"/>
            <a:ext cx="7486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hlinkClick r:id="rId2"/>
              </a:rPr>
              <a:t>Input Current Ripple Analysis of Nine-Phase PWM Inverters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7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480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898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083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768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92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7A126FA-0D43-4FDE-8C21-95F6FB0F6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464344"/>
            <a:ext cx="3800475" cy="1362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348CC-E6E9-463D-B665-B5C6F4C19D43}"/>
              </a:ext>
            </a:extLst>
          </p:cNvPr>
          <p:cNvSpPr txBox="1"/>
          <p:nvPr/>
        </p:nvSpPr>
        <p:spPr>
          <a:xfrm>
            <a:off x="4438650" y="790575"/>
            <a:ext cx="506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Equaivalent</a:t>
            </a:r>
            <a:r>
              <a:rPr lang="tr-TR" dirty="0"/>
              <a:t> DC link model.</a:t>
            </a:r>
          </a:p>
          <a:p>
            <a:r>
              <a:rPr lang="tr-TR" dirty="0"/>
              <a:t>DC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drawn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Vdc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524E7-AF5F-4D4B-B560-AE3D603FB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2975550"/>
            <a:ext cx="3190875" cy="56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C58A9-3922-4BF5-980C-AB17926BB53C}"/>
              </a:ext>
            </a:extLst>
          </p:cNvPr>
          <p:cNvSpPr txBox="1"/>
          <p:nvPr/>
        </p:nvSpPr>
        <p:spPr>
          <a:xfrm>
            <a:off x="4619625" y="2752725"/>
            <a:ext cx="5724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switching function is binary: the switching function is 1 when the switch is turned ON, and the switching function is 0 when the switch is turned OFF.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One can note that the ripple of </a:t>
            </a:r>
            <a:r>
              <a:rPr lang="en-US" dirty="0" err="1"/>
              <a:t>idc</a:t>
            </a:r>
            <a:r>
              <a:rPr lang="en-US" dirty="0"/>
              <a:t> is high because of the frequent jumps between the output currents and zero</a:t>
            </a:r>
          </a:p>
        </p:txBody>
      </p:sp>
    </p:spTree>
    <p:extLst>
      <p:ext uri="{BB962C8B-B14F-4D97-AF65-F5344CB8AC3E}">
        <p14:creationId xmlns:p14="http://schemas.microsoft.com/office/powerpoint/2010/main" val="414284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B4F413B-24C4-4E73-9A3B-DDF06D897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" y="202406"/>
            <a:ext cx="3943350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8D09E-8AB0-4743-A6EA-697A4AE791B6}"/>
              </a:ext>
            </a:extLst>
          </p:cNvPr>
          <p:cNvSpPr txBox="1"/>
          <p:nvPr/>
        </p:nvSpPr>
        <p:spPr>
          <a:xfrm>
            <a:off x="5029200" y="447675"/>
            <a:ext cx="497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vz</a:t>
            </a:r>
            <a:r>
              <a:rPr lang="en-US" dirty="0"/>
              <a:t> is the signal, which is injected into the three reference signals.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B9629-FCFC-43D1-9BA3-4B71B352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1497806"/>
            <a:ext cx="52863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182ACCB-6CE5-429E-AC70-BBAA400E5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178594"/>
            <a:ext cx="5553075" cy="338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B8D429-7E96-4D63-BAF3-A1BFE77354A4}"/>
              </a:ext>
            </a:extLst>
          </p:cNvPr>
          <p:cNvSpPr txBox="1"/>
          <p:nvPr/>
        </p:nvSpPr>
        <p:spPr>
          <a:xfrm>
            <a:off x="6657975" y="504825"/>
            <a:ext cx="3981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is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symetrical</a:t>
            </a:r>
            <a:r>
              <a:rPr lang="tr-TR" dirty="0"/>
              <a:t> </a:t>
            </a:r>
            <a:r>
              <a:rPr lang="tr-TR" dirty="0" err="1"/>
              <a:t>sampled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.</a:t>
            </a:r>
          </a:p>
          <a:p>
            <a:r>
              <a:rPr lang="tr-TR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47383-9914-4FB6-AC0F-213B0F44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3371850"/>
            <a:ext cx="4295775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D466D-450B-4C02-8EC9-310A86F25A87}"/>
              </a:ext>
            </a:extLst>
          </p:cNvPr>
          <p:cNvSpPr txBox="1"/>
          <p:nvPr/>
        </p:nvSpPr>
        <p:spPr>
          <a:xfrm>
            <a:off x="6229350" y="1971675"/>
            <a:ext cx="4700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Carrier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multiplies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attenuated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rises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baseband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, </a:t>
            </a:r>
            <a:r>
              <a:rPr lang="tr-TR" dirty="0" err="1"/>
              <a:t>near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carrier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attenuated</a:t>
            </a:r>
            <a:r>
              <a:rPr lang="tr-TR" dirty="0"/>
              <a:t> </a:t>
            </a:r>
            <a:r>
              <a:rPr lang="tr-TR" dirty="0" err="1"/>
              <a:t>significiantly</a:t>
            </a:r>
            <a:r>
              <a:rPr lang="tr-TR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318F7-2342-45B0-ACA6-007874733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" y="5038725"/>
            <a:ext cx="441007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D74B13-8734-4127-B094-C6F9D62E8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4" y="4224337"/>
            <a:ext cx="3505200" cy="2219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97653A1-69CA-40EB-B4FA-2BCC488C89AC}"/>
              </a:ext>
            </a:extLst>
          </p:cNvPr>
          <p:cNvSpPr/>
          <p:nvPr/>
        </p:nvSpPr>
        <p:spPr>
          <a:xfrm>
            <a:off x="5676900" y="5038725"/>
            <a:ext cx="1362074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C8E0-954C-499C-9DEA-8C1C4304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571500"/>
            <a:ext cx="10601325" cy="5605463"/>
          </a:xfrm>
        </p:spPr>
        <p:txBody>
          <a:bodyPr/>
          <a:lstStyle/>
          <a:p>
            <a:r>
              <a:rPr lang="en-US" dirty="0"/>
              <a:t>The definition of the imbalance is based on the difference between the maxi-mum phase load and the minimum phase load </a:t>
            </a:r>
            <a:r>
              <a:rPr lang="tr-TR" dirty="0"/>
              <a:t> (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ref</a:t>
            </a:r>
            <a:r>
              <a:rPr lang="tr-TR" dirty="0"/>
              <a:t> 20)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T</a:t>
            </a:r>
            <a:r>
              <a:rPr lang="en-US" dirty="0"/>
              <a:t>he output currents is divided into three fundamental </a:t>
            </a:r>
            <a:r>
              <a:rPr lang="en-US" dirty="0" err="1"/>
              <a:t>sinu-soidal</a:t>
            </a:r>
            <a:r>
              <a:rPr lang="en-US" dirty="0"/>
              <a:t> current </a:t>
            </a:r>
            <a:r>
              <a:rPr lang="en-US" dirty="0" err="1"/>
              <a:t>sourcesifa,ifb</a:t>
            </a:r>
            <a:r>
              <a:rPr lang="en-US" dirty="0"/>
              <a:t>, </a:t>
            </a:r>
            <a:r>
              <a:rPr lang="en-US" dirty="0" err="1"/>
              <a:t>andifc</a:t>
            </a:r>
            <a:r>
              <a:rPr lang="en-US" dirty="0"/>
              <a:t> , and three high frequency harmonic </a:t>
            </a:r>
            <a:r>
              <a:rPr lang="en-US" dirty="0" err="1"/>
              <a:t>currentsiha,ihb</a:t>
            </a:r>
            <a:r>
              <a:rPr lang="en-US" dirty="0"/>
              <a:t>, </a:t>
            </a:r>
            <a:r>
              <a:rPr lang="en-US" dirty="0" err="1"/>
              <a:t>andihc</a:t>
            </a:r>
            <a:r>
              <a:rPr lang="en-US" dirty="0"/>
              <a:t> 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CBBF3-9D53-4D12-9D3D-2CAD8D46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8" y="1693896"/>
            <a:ext cx="4167188" cy="22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2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8B3624F-0B00-481A-9C32-A6CBDF399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012" y="440531"/>
            <a:ext cx="2705100" cy="150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B8D836-F57F-4227-9999-4463D95529A0}"/>
              </a:ext>
            </a:extLst>
          </p:cNvPr>
          <p:cNvSpPr txBox="1"/>
          <p:nvPr/>
        </p:nvSpPr>
        <p:spPr>
          <a:xfrm>
            <a:off x="4095750" y="440531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an d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spectral</a:t>
            </a:r>
            <a:r>
              <a:rPr lang="tr-TR" dirty="0"/>
              <a:t> </a:t>
            </a:r>
            <a:r>
              <a:rPr lang="tr-TR" dirty="0" err="1"/>
              <a:t>characteristic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it can be seen that the dc-link average and rms currents between considering and ignoring high frequency harmonic cur-rents have little difference, regardless of the load conditions.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8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A98C513-80F9-4CBF-8405-34837B8F3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" y="392906"/>
            <a:ext cx="3200400" cy="1123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3B2CFF-30A1-40E4-9E08-62CE35A3BD9D}"/>
              </a:ext>
            </a:extLst>
          </p:cNvPr>
          <p:cNvSpPr txBox="1"/>
          <p:nvPr/>
        </p:nvSpPr>
        <p:spPr>
          <a:xfrm>
            <a:off x="4714875" y="504825"/>
            <a:ext cx="40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</a:t>
            </a:r>
            <a:r>
              <a:rPr lang="tr-TR" dirty="0" err="1"/>
              <a:t>ignoring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part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DF7AA-6CDC-4520-BD18-D0CBD0A4A9B7}"/>
              </a:ext>
            </a:extLst>
          </p:cNvPr>
          <p:cNvSpPr txBox="1"/>
          <p:nvPr/>
        </p:nvSpPr>
        <p:spPr>
          <a:xfrm>
            <a:off x="885825" y="1981200"/>
            <a:ext cx="9172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accordance with the symmetrical components method, the three-phase output currents can be resolved into three sets of symmetrical components: positive-sequence, negative-sequence, and zero-sequence.</a:t>
            </a:r>
            <a:endParaRPr lang="tr-TR" dirty="0"/>
          </a:p>
          <a:p>
            <a:r>
              <a:rPr lang="tr-TR" dirty="0"/>
              <a:t>A</a:t>
            </a:r>
            <a:r>
              <a:rPr lang="en-US" dirty="0"/>
              <a:t>s a result, the general three-phase output currents can be separated into three balanced and uncoupled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2714D-9BAE-4D96-BE4A-E934F581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072890"/>
            <a:ext cx="3733800" cy="16668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7F4D0C6-C8A0-4EF7-8773-1064DA6AB75C}"/>
              </a:ext>
            </a:extLst>
          </p:cNvPr>
          <p:cNvSpPr/>
          <p:nvPr/>
        </p:nvSpPr>
        <p:spPr>
          <a:xfrm>
            <a:off x="4600575" y="4743450"/>
            <a:ext cx="179070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3271B-3EA7-4675-A413-A8C88A674362}"/>
              </a:ext>
            </a:extLst>
          </p:cNvPr>
          <p:cNvSpPr txBox="1"/>
          <p:nvPr/>
        </p:nvSpPr>
        <p:spPr>
          <a:xfrm>
            <a:off x="6610350" y="4072890"/>
            <a:ext cx="463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,</a:t>
            </a:r>
          </a:p>
          <a:p>
            <a:r>
              <a:rPr lang="tr-TR" dirty="0"/>
              <a:t>No </a:t>
            </a:r>
            <a:r>
              <a:rPr lang="tr-TR" dirty="0" err="1"/>
              <a:t>zero</a:t>
            </a:r>
            <a:r>
              <a:rPr lang="tr-TR" dirty="0"/>
              <a:t> </a:t>
            </a:r>
            <a:r>
              <a:rPr lang="tr-TR" dirty="0" err="1"/>
              <a:t>sequence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075566-5B43-4146-93A2-FC344C1F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4900195"/>
            <a:ext cx="4505325" cy="15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0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1165</Words>
  <Application>Microsoft Office PowerPoint</Application>
  <PresentationFormat>Widescreen</PresentationFormat>
  <Paragraphs>116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Analysis and Calculation of DC-Link Current and Voltage Ripples for Three-Phase Inverter With Unbalanced 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dc-Link Voltage Switching Ripple in Three-Phase PWM Inverters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Winding</dc:title>
  <dc:creator>Enes AYAZ</dc:creator>
  <cp:lastModifiedBy>Enes AYAZ</cp:lastModifiedBy>
  <cp:revision>29</cp:revision>
  <dcterms:created xsi:type="dcterms:W3CDTF">2020-03-23T09:20:25Z</dcterms:created>
  <dcterms:modified xsi:type="dcterms:W3CDTF">2020-03-31T15:32:53Z</dcterms:modified>
</cp:coreProperties>
</file>