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C9892-8BB1-4194-A8B3-DEC2822B942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E4CF-A71A-4171-97CD-C18FDC5D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D7E46-C721-4757-9635-C7A8D60C6A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E4CF-A71A-4171-97CD-C18FDC5D1D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F790-30A7-41BE-AC7F-704EA9A5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A5491-8C67-4EE6-B68E-9F2931673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EE3-2FFB-4AA9-A772-9077F17D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22C2-7574-4577-B3EC-2EEA9C6E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8CEC-FCFC-4871-8E63-803CC57A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12D4-851F-4661-8137-825B707C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A1EA8-42D4-4AE5-88FA-AA170C46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D4E5-F303-477D-99A1-5616E3DA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FF44-578E-4D8A-91C2-231FD328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9969-5076-49E4-A12E-A482205D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1DE9C-6AA0-4D61-9B9D-0906F565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4925-6863-474C-A684-894230541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99FE-E405-4E29-8279-B21EF88F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3CF6-88E1-46E0-97E0-309C0650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7C79-3FDA-4BFD-898A-212EE1C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BFCF-CA32-4C13-8CE2-7F7287CB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3309-19C9-4FB6-9991-2882D198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EF43-449F-4407-B43D-85AD58F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330B-1812-45F3-A023-85355519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C23B-0588-4820-94F9-A4FDEDF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D38A-2C1E-4066-B550-86BA8DB0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2B522-02A3-4488-B5A2-1149B1C3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6372-25CD-4D26-881A-65E52403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F7C5-E022-4B4A-956A-52B9352D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06D6-E3A5-4173-AC36-9A79A6EB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C83-1D45-4301-8600-FFDBD08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51D6-2EC0-400A-92EC-0E3972BE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5E24D-68E2-4817-AB45-3E6A59FE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F2CDD-AAE2-493A-951B-B056FA7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4112-F882-4A1C-ABC0-122AAF53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64C31-9236-4074-8044-040744F4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95E3-7311-4AA4-B681-F82862AA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A462-F788-4AC5-811C-ACC95C37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FC12D-A27D-446A-80CB-569483AB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440DA-2275-4BCF-BCD9-AA066047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794B4-04AD-4CB3-93E8-C43DF0272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B668-D476-4920-BB7B-CE570AF8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03F4B-4210-46EE-88C2-0D07C414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62597-2176-41CE-B742-0B257211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0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C653-C860-40CB-8811-1748A506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DF2F0-EF58-4E86-BA13-986B8656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A3EB-DC1C-4142-B04B-B970543B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6627B-C49B-4305-A9C0-E83D15D2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5C552-6C0C-4003-A1C2-B1FAFA39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88C8E-84BB-486D-90ED-B38E951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B56B1-8E67-48E6-A745-E91BE83F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36F5-6B6D-4ACF-B86A-41EEBAE4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549C-924E-4671-88BA-17E9FAF2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C172-66F3-4271-BE8E-D2D6E80C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FB179-966D-4312-8796-498D44B9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E676-2EC0-4DF5-A937-46838043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BC38-43B3-4E06-BD63-FA4E0E7B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9ED7-E855-4D84-ADC6-D9847E07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D9E15-EA65-4EE1-A93B-0CDB5B66B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B7324-2C26-4399-999B-12282371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2AED-C6A5-4189-8BC2-0D9CB96C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9394-51AA-46B0-91A4-730DDECB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8158-B238-49EE-87F3-C7E74983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DB2F8-DBCF-4C4E-AE57-ADEF1FE5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8292-976A-49EE-A730-6BC9AC11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D62E-4599-4097-B8B4-4F76C1BFD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3832-ADA9-4762-B9E7-A1ECA5F75D0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7BCF-9237-4079-BF6F-8A4248339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81E5-F0EC-40EE-A2A2-7AB55FF0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eretter.de/calc/geodrafter/?draw=vector(0%7C0%2010.5%7C0)+vector(0%7C0%20-0.5%7C2)+vector(0%7C0%201%7C3)+vector(0%7C0%204.5%7C-1.5)+vector(4.5%7C-1.5%2010.5%7C0)+vector(0%7C0%206%7C1.5)+line(0%7C0%2010%7C0)+line(0%7C0%200%7C10)&amp;scale=10&amp;coord=0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eretter.de/calc/geodrafter/?draw=vector(0%7C0%2010%7C0)+vector(0%7C0%204%7C-2)+vector(0%7C0%204%7C8)+vector(0%7C0%20-0.5%7C2)+vector(0%7C0%201%7C3)+vector(0%7C0%20-4%7C1)+vector(4%7C8%20-2.5%7C9.625)+line(0%7C0%20-0.5%7C2)+++line(0%7C0%2010%7C0)+line(0%7C0%200%7C10)+&amp;scale=15&amp;coord=0" TargetMode="External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8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1.png"/><Relationship Id="rId4" Type="http://schemas.openxmlformats.org/officeDocument/2006/relationships/hyperlink" Target="https://www.matheretter.de/calc/geodrafter/?draw=vector(0%7C0%2010%7C0)+vector(0%7C0%204%7C-2)+vector(0%7C0%204%7C8)+vector(0%7C0%20-0.5%7C2)+vector(0%7C0%201%7C3)+vector(0%7C0%20-1.75%7C-0.4375)+vector(4%7C8%202.25%7C7.50)+line(0%7C0%201%7C3)+++line(0%7C0%2010%7C0)+line(0%7C0%200%7C10)++&amp;scale=10&amp;coord=0" TargetMode="External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350.png"/><Relationship Id="rId30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1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12.png"/><Relationship Id="rId4" Type="http://schemas.openxmlformats.org/officeDocument/2006/relationships/image" Target="../media/image75.png"/><Relationship Id="rId9" Type="http://schemas.openxmlformats.org/officeDocument/2006/relationships/image" Target="../media/image11.png"/><Relationship Id="rId1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83119-845F-4269-931C-97C7DD8C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5" y="173865"/>
            <a:ext cx="3996626" cy="2585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8AE1E47-B625-44C2-A39D-1EDAB8261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24395"/>
                  </p:ext>
                </p:extLst>
              </p:nvPr>
            </p:nvGraphicFramePr>
            <p:xfrm>
              <a:off x="5178380" y="293040"/>
              <a:ext cx="5723586" cy="555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486137913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963508052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142455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9418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√(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1711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68.8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4564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4473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2993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17.19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9911067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107.43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1777915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𝐿𝑝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10.48 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4375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16.36 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3608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8AE1E47-B625-44C2-A39D-1EDAB8261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24395"/>
                  </p:ext>
                </p:extLst>
              </p:nvPr>
            </p:nvGraphicFramePr>
            <p:xfrm>
              <a:off x="5178380" y="293040"/>
              <a:ext cx="5723586" cy="555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486137913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963508052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142455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9418454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104688" r="-200958" b="-12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4688" r="-100318" b="-12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104688" r="-639" b="-1232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711817"/>
                      </a:ext>
                    </a:extLst>
                  </a:tr>
                  <a:tr h="707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112931" r="-200958" b="-5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2931" r="-100318" b="-5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112931" r="-639" b="-580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564342"/>
                      </a:ext>
                    </a:extLst>
                  </a:tr>
                  <a:tr h="649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230841" r="-200958" b="-5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30841" r="-100318" b="-5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230841" r="-639" b="-528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473056"/>
                      </a:ext>
                    </a:extLst>
                  </a:tr>
                  <a:tr h="6513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330841" r="-200958" b="-4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30841" r="-100318" b="-4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330841" r="-639" b="-428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2993591"/>
                      </a:ext>
                    </a:extLst>
                  </a:tr>
                  <a:tr h="681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411607" r="-200958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11607" r="-100318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411607" r="-639" b="-309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911067"/>
                      </a:ext>
                    </a:extLst>
                  </a:tr>
                  <a:tr h="688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507080" r="-200958" b="-20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07080" r="-100318" b="-20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507080" r="-639" b="-2070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1777915"/>
                      </a:ext>
                    </a:extLst>
                  </a:tr>
                  <a:tr h="759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553226" r="-200958" b="-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53226" r="-100318" b="-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553226" r="-639" b="-8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4375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750000" r="-20095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750000" r="-10031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750000" r="-639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6084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E013A4-C564-460D-B687-F747BCF7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852122"/>
                  </p:ext>
                </p:extLst>
              </p:nvPr>
            </p:nvGraphicFramePr>
            <p:xfrm>
              <a:off x="750553" y="3308319"/>
              <a:ext cx="3251200" cy="2606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(rms)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(W)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(Hz)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E013A4-C564-460D-B687-F747BCF7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852122"/>
                  </p:ext>
                </p:extLst>
              </p:nvPr>
            </p:nvGraphicFramePr>
            <p:xfrm>
              <a:off x="750553" y="3308319"/>
              <a:ext cx="3251200" cy="2606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108197" r="-100749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108197" r="-749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208197" r="-100749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208197" r="-749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08197" r="-100749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08197" r="-749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89063" r="-100749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89063" r="-749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513115" r="-10074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513115" r="-74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623333" r="-1007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623333" r="-749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610F97F-CDEB-414F-844A-307FFEA22504}"/>
              </a:ext>
            </a:extLst>
          </p:cNvPr>
          <p:cNvSpPr/>
          <p:nvPr/>
        </p:nvSpPr>
        <p:spPr>
          <a:xfrm>
            <a:off x="5448946" y="5974656"/>
            <a:ext cx="5986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Previosuly</a:t>
            </a:r>
            <a:r>
              <a:rPr lang="tr-TR" dirty="0"/>
              <a:t>,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chosen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</a:p>
          <a:p>
            <a:r>
              <a:rPr lang="tr-TR" dirty="0" err="1"/>
              <a:t>resonant</a:t>
            </a:r>
            <a:r>
              <a:rPr lang="tr-TR" dirty="0"/>
              <a:t> tank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389E5-3271-4BEA-B1F9-F767B2B915A2}"/>
                  </a:ext>
                </a:extLst>
              </p:cNvPr>
              <p:cNvSpPr txBox="1"/>
              <p:nvPr/>
            </p:nvSpPr>
            <p:spPr>
              <a:xfrm>
                <a:off x="898461" y="861916"/>
                <a:ext cx="3599645" cy="290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Primary </a:t>
                </a:r>
                <a:r>
                  <a:rPr lang="tr-TR" dirty="0" err="1"/>
                  <a:t>current</a:t>
                </a:r>
                <a:r>
                  <a:rPr lang="tr-TR" dirty="0"/>
                  <a:t> is not in </a:t>
                </a:r>
                <a:r>
                  <a:rPr lang="tr-TR" dirty="0" err="1"/>
                  <a:t>phase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input</a:t>
                </a:r>
                <a:r>
                  <a:rPr lang="tr-TR" dirty="0"/>
                  <a:t> </a:t>
                </a:r>
                <a:r>
                  <a:rPr lang="tr-TR" dirty="0" err="1"/>
                  <a:t>voltage</a:t>
                </a:r>
                <a:r>
                  <a:rPr lang="tr-TR" dirty="0"/>
                  <a:t> at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 </a:t>
                </a:r>
                <a:r>
                  <a:rPr lang="tr-TR" dirty="0" err="1"/>
                  <a:t>anymore</a:t>
                </a:r>
                <a:r>
                  <a:rPr lang="tr-T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&lt;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is </a:t>
                </a:r>
                <a:r>
                  <a:rPr lang="tr-TR" dirty="0" err="1"/>
                  <a:t>leading</a:t>
                </a: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is </a:t>
                </a:r>
                <a:r>
                  <a:rPr lang="tr-TR" dirty="0" err="1"/>
                  <a:t>lagging</a:t>
                </a:r>
                <a:endParaRPr lang="tr-TR" dirty="0"/>
              </a:p>
              <a:p>
                <a:pPr lvl="1"/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389E5-3271-4BEA-B1F9-F767B2B91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61" y="861916"/>
                <a:ext cx="3599645" cy="2905154"/>
              </a:xfrm>
              <a:prstGeom prst="rect">
                <a:avLst/>
              </a:prstGeom>
              <a:blipFill>
                <a:blip r:embed="rId2"/>
                <a:stretch>
                  <a:fillRect l="-1015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89E099-AD6F-49DE-BCCD-05F71AABE17A}"/>
              </a:ext>
            </a:extLst>
          </p:cNvPr>
          <p:cNvSpPr txBox="1"/>
          <p:nvPr/>
        </p:nvSpPr>
        <p:spPr>
          <a:xfrm>
            <a:off x="6613301" y="1043189"/>
            <a:ext cx="3052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constant.Howeever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resonance</a:t>
            </a:r>
            <a:r>
              <a:rPr lang="tr-TR" dirty="0"/>
              <a:t> is </a:t>
            </a:r>
            <a:r>
              <a:rPr lang="tr-TR" dirty="0" err="1"/>
              <a:t>changed.Thus</a:t>
            </a:r>
            <a:r>
              <a:rPr lang="tr-TR" dirty="0"/>
              <a:t>,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gain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AB7F14-1F92-4484-8110-C12856D1B672}"/>
                  </a:ext>
                </a:extLst>
              </p:cNvPr>
              <p:cNvSpPr/>
              <p:nvPr/>
            </p:nvSpPr>
            <p:spPr>
              <a:xfrm>
                <a:off x="1505031" y="3832414"/>
                <a:ext cx="2231958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AB7F14-1F92-4484-8110-C12856D1B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31" y="3832414"/>
                <a:ext cx="2231958" cy="70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79DC22-6905-4941-A5B2-A5F7CDEAAF4A}"/>
              </a:ext>
            </a:extLst>
          </p:cNvPr>
          <p:cNvCxnSpPr/>
          <p:nvPr/>
        </p:nvCxnSpPr>
        <p:spPr>
          <a:xfrm>
            <a:off x="2021983" y="4604197"/>
            <a:ext cx="0" cy="84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DB849A-D0FD-4CB9-9A71-401EA5B1079C}"/>
              </a:ext>
            </a:extLst>
          </p:cNvPr>
          <p:cNvCxnSpPr/>
          <p:nvPr/>
        </p:nvCxnSpPr>
        <p:spPr>
          <a:xfrm>
            <a:off x="3174642" y="4532414"/>
            <a:ext cx="0" cy="9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3A0CC9-CDAC-4CB2-840F-896B181C9512}"/>
              </a:ext>
            </a:extLst>
          </p:cNvPr>
          <p:cNvSpPr txBox="1"/>
          <p:nvPr/>
        </p:nvSpPr>
        <p:spPr>
          <a:xfrm>
            <a:off x="1178417" y="5447763"/>
            <a:ext cx="1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term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6E59A-2CDC-48B4-9843-978E66E6628F}"/>
              </a:ext>
            </a:extLst>
          </p:cNvPr>
          <p:cNvSpPr txBox="1"/>
          <p:nvPr/>
        </p:nvSpPr>
        <p:spPr>
          <a:xfrm>
            <a:off x="2768958" y="5460642"/>
            <a:ext cx="148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Term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8065A-9641-40EE-93A0-FC73A2BF8D46}"/>
                  </a:ext>
                </a:extLst>
              </p:cNvPr>
              <p:cNvSpPr/>
              <p:nvPr/>
            </p:nvSpPr>
            <p:spPr>
              <a:xfrm>
                <a:off x="7858671" y="3767070"/>
                <a:ext cx="814838" cy="688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8065A-9641-40EE-93A0-FC73A2BF8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71" y="3767070"/>
                <a:ext cx="814838" cy="688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7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7718-04C5-4A84-88A2-1645126D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29" y="229897"/>
            <a:ext cx="4355089" cy="1325563"/>
          </a:xfrm>
        </p:spPr>
        <p:txBody>
          <a:bodyPr/>
          <a:lstStyle/>
          <a:p>
            <a:r>
              <a:rPr lang="tr-TR" dirty="0"/>
              <a:t>1Tx-2Rx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6755C-8394-4776-9AA8-0DA41C70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4" y="1500389"/>
            <a:ext cx="3996626" cy="2585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AD61E-02D4-4074-B818-DFE9E45DBD9B}"/>
                  </a:ext>
                </a:extLst>
              </p:cNvPr>
              <p:cNvSpPr txBox="1"/>
              <p:nvPr/>
            </p:nvSpPr>
            <p:spPr>
              <a:xfrm>
                <a:off x="5463863" y="1851338"/>
                <a:ext cx="5712141" cy="885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tr-TR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AD61E-02D4-4074-B818-DFE9E45DB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63" y="1851338"/>
                <a:ext cx="5712141" cy="885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B61EDA-A643-4032-BA0A-144769C932AE}"/>
              </a:ext>
            </a:extLst>
          </p:cNvPr>
          <p:cNvCxnSpPr/>
          <p:nvPr/>
        </p:nvCxnSpPr>
        <p:spPr>
          <a:xfrm>
            <a:off x="7849673" y="2949262"/>
            <a:ext cx="0" cy="99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66843-EE32-48BF-8149-5794EB2B5FFE}"/>
                  </a:ext>
                </a:extLst>
              </p:cNvPr>
              <p:cNvSpPr txBox="1"/>
              <p:nvPr/>
            </p:nvSpPr>
            <p:spPr>
              <a:xfrm>
                <a:off x="5412345" y="4256467"/>
                <a:ext cx="5196988" cy="616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66843-EE32-48BF-8149-5794EB2B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45" y="4256467"/>
                <a:ext cx="5196988" cy="616259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19213D3-1AD6-4D2D-BAC8-278D848C3B79}"/>
              </a:ext>
            </a:extLst>
          </p:cNvPr>
          <p:cNvSpPr txBox="1"/>
          <p:nvPr/>
        </p:nvSpPr>
        <p:spPr>
          <a:xfrm>
            <a:off x="772732" y="5499279"/>
            <a:ext cx="7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EF4D1F-6B37-473E-8A87-0DBF1F0C135E}"/>
                  </a:ext>
                </a:extLst>
              </p:cNvPr>
              <p:cNvSpPr/>
              <p:nvPr/>
            </p:nvSpPr>
            <p:spPr>
              <a:xfrm>
                <a:off x="661233" y="577903"/>
                <a:ext cx="3465885" cy="742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EF4D1F-6B37-473E-8A87-0DBF1F0C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3" y="577903"/>
                <a:ext cx="3465885" cy="742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10020F-0A6B-4491-8317-ACDE10AF813D}"/>
                  </a:ext>
                </a:extLst>
              </p:cNvPr>
              <p:cNvSpPr/>
              <p:nvPr/>
            </p:nvSpPr>
            <p:spPr>
              <a:xfrm>
                <a:off x="661232" y="1608903"/>
                <a:ext cx="3465885" cy="742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10020F-0A6B-4491-8317-ACDE10AF8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2" y="1608903"/>
                <a:ext cx="3465885" cy="74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CE055C-29FC-47DA-8B22-DFE0E4FA0730}"/>
              </a:ext>
            </a:extLst>
          </p:cNvPr>
          <p:cNvCxnSpPr/>
          <p:nvPr/>
        </p:nvCxnSpPr>
        <p:spPr>
          <a:xfrm>
            <a:off x="4926169" y="1461752"/>
            <a:ext cx="2150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378D58-2FA0-4A64-8DF1-6E1E246EAAE4}"/>
              </a:ext>
            </a:extLst>
          </p:cNvPr>
          <p:cNvSpPr txBox="1"/>
          <p:nvPr/>
        </p:nvSpPr>
        <p:spPr>
          <a:xfrm>
            <a:off x="7321639" y="779797"/>
            <a:ext cx="2607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magnitude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C0C83-471C-426C-B19B-08AF5F2F556C}"/>
                  </a:ext>
                </a:extLst>
              </p:cNvPr>
              <p:cNvSpPr/>
              <p:nvPr/>
            </p:nvSpPr>
            <p:spPr>
              <a:xfrm>
                <a:off x="7126093" y="2272165"/>
                <a:ext cx="2870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C0C83-471C-426C-B19B-08AF5F2F5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93" y="2272165"/>
                <a:ext cx="287027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0BDD9F-935C-4BFA-B432-E1DFA9ECA733}"/>
                  </a:ext>
                </a:extLst>
              </p:cNvPr>
              <p:cNvSpPr/>
              <p:nvPr/>
            </p:nvSpPr>
            <p:spPr>
              <a:xfrm>
                <a:off x="1460284" y="3429000"/>
                <a:ext cx="4260332" cy="809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√(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𝑜𝑝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0BDD9F-935C-4BFA-B432-E1DFA9ECA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84" y="3429000"/>
                <a:ext cx="4260332" cy="809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CCEEFF-8E52-479B-BBCA-36D78645674E}"/>
                  </a:ext>
                </a:extLst>
              </p:cNvPr>
              <p:cNvSpPr/>
              <p:nvPr/>
            </p:nvSpPr>
            <p:spPr>
              <a:xfrm>
                <a:off x="1460284" y="4640477"/>
                <a:ext cx="4260332" cy="809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√(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𝑜𝑝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CCEEFF-8E52-479B-BBCA-36D786456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84" y="4640477"/>
                <a:ext cx="4260332" cy="809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42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561E8-CC36-4196-A414-82977A994525}"/>
                  </a:ext>
                </a:extLst>
              </p:cNvPr>
              <p:cNvSpPr/>
              <p:nvPr/>
            </p:nvSpPr>
            <p:spPr>
              <a:xfrm>
                <a:off x="4596468" y="642801"/>
                <a:ext cx="3273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561E8-CC36-4196-A414-82977A994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468" y="642801"/>
                <a:ext cx="3273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422369-AC4D-4F6E-AEE1-45E21F044EE2}"/>
                  </a:ext>
                </a:extLst>
              </p:cNvPr>
              <p:cNvSpPr/>
              <p:nvPr/>
            </p:nvSpPr>
            <p:spPr>
              <a:xfrm>
                <a:off x="1887099" y="1157371"/>
                <a:ext cx="9108968" cy="46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√(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𝑜𝑝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))−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√(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𝑜𝑝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))=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422369-AC4D-4F6E-AEE1-45E21F044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9" y="1157371"/>
                <a:ext cx="9108968" cy="465192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CD645-2768-42B3-BE2C-5A77E81B2649}"/>
                  </a:ext>
                </a:extLst>
              </p:cNvPr>
              <p:cNvSpPr txBox="1"/>
              <p:nvPr/>
            </p:nvSpPr>
            <p:spPr>
              <a:xfrm>
                <a:off x="974285" y="2122649"/>
                <a:ext cx="724436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CD645-2768-42B3-BE2C-5A77E81B2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85" y="2122649"/>
                <a:ext cx="7244366" cy="390748"/>
              </a:xfrm>
              <a:prstGeom prst="rect">
                <a:avLst/>
              </a:prstGeom>
              <a:blipFill>
                <a:blip r:embed="rId4"/>
                <a:stretch>
                  <a:fillRect l="-758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3265-95AA-434D-867D-3F543D0B276B}"/>
                  </a:ext>
                </a:extLst>
              </p:cNvPr>
              <p:cNvSpPr/>
              <p:nvPr/>
            </p:nvSpPr>
            <p:spPr>
              <a:xfrm>
                <a:off x="3966693" y="3113006"/>
                <a:ext cx="8751194" cy="396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3265-95AA-434D-867D-3F543D0B2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93" y="3113006"/>
                <a:ext cx="8751194" cy="396262"/>
              </a:xfrm>
              <a:prstGeom prst="rect">
                <a:avLst/>
              </a:prstGeom>
              <a:blipFill>
                <a:blip r:embed="rId5"/>
                <a:stretch>
                  <a:fillRect t="-61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9018CC-1991-4047-A2EE-945D8847C69C}"/>
                  </a:ext>
                </a:extLst>
              </p:cNvPr>
              <p:cNvSpPr/>
              <p:nvPr/>
            </p:nvSpPr>
            <p:spPr>
              <a:xfrm>
                <a:off x="3002708" y="4139058"/>
                <a:ext cx="58310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Then,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equality</a:t>
                </a:r>
                <a:r>
                  <a:rPr lang="tr-TR" dirty="0"/>
                  <a:t> is </a:t>
                </a:r>
                <a:r>
                  <a:rPr lang="tr-TR" dirty="0" err="1"/>
                  <a:t>valid</a:t>
                </a:r>
                <a:r>
                  <a:rPr lang="tr-TR" dirty="0"/>
                  <a:t> </a:t>
                </a:r>
                <a:r>
                  <a:rPr lang="tr-TR" dirty="0" err="1"/>
                  <a:t>only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∞\0</m:t>
                    </m:r>
                  </m:oMath>
                </a14:m>
                <a:endParaRPr lang="tr-TR" b="0" dirty="0"/>
              </a:p>
              <a:p>
                <a:r>
                  <a:rPr lang="tr-TR" dirty="0" err="1"/>
                  <a:t>Also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know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r>
                      <m:rPr>
                        <m:nor/>
                      </m:rPr>
                      <a:rPr lang="tr-TR" b="0" i="0" dirty="0" smtClean="0"/>
                      <m:t>//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is </a:t>
                </a:r>
                <a:r>
                  <a:rPr lang="tr-TR" dirty="0" err="1"/>
                  <a:t>equal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dirty="0"/>
                  <a:t>. </a:t>
                </a:r>
                <a:r>
                  <a:rPr lang="tr-TR" dirty="0" err="1"/>
                  <a:t>Then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9018CC-1991-4047-A2EE-945D8847C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08" y="4139058"/>
                <a:ext cx="5831020" cy="646331"/>
              </a:xfrm>
              <a:prstGeom prst="rect">
                <a:avLst/>
              </a:prstGeom>
              <a:blipFill>
                <a:blip r:embed="rId6"/>
                <a:stretch>
                  <a:fillRect l="-9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73CAFA-71B5-468F-BDF5-03E99BCE1E12}"/>
                  </a:ext>
                </a:extLst>
              </p:cNvPr>
              <p:cNvSpPr txBox="1"/>
              <p:nvPr/>
            </p:nvSpPr>
            <p:spPr>
              <a:xfrm>
                <a:off x="719044" y="306535"/>
                <a:ext cx="7244366" cy="159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=!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tr-TR" b="0" dirty="0"/>
              </a:p>
              <a:p>
                <a:r>
                  <a:rPr lang="tr-TR" dirty="0"/>
                  <a:t>		</a:t>
                </a:r>
                <a:r>
                  <a:rPr lang="tr-TR" dirty="0" err="1"/>
                  <a:t>Also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have</a:t>
                </a:r>
                <a:r>
                  <a:rPr lang="tr-TR" dirty="0"/>
                  <a:t> </a:t>
                </a:r>
                <a:r>
                  <a:rPr lang="tr-TR" dirty="0" err="1"/>
                  <a:t>secondary</a:t>
                </a:r>
                <a:r>
                  <a:rPr lang="tr-TR" dirty="0"/>
                  <a:t> </a:t>
                </a:r>
                <a:r>
                  <a:rPr lang="tr-TR" dirty="0" err="1"/>
                  <a:t>inductance</a:t>
                </a:r>
                <a:r>
                  <a:rPr lang="tr-TR" dirty="0"/>
                  <a:t> </a:t>
                </a:r>
                <a:r>
                  <a:rPr lang="tr-TR" dirty="0" err="1"/>
                  <a:t>term</a:t>
                </a:r>
                <a:r>
                  <a:rPr lang="tr-TR" dirty="0"/>
                  <a:t>. 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√(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73CAFA-71B5-468F-BDF5-03E99BCE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4" y="306535"/>
                <a:ext cx="7244366" cy="1594604"/>
              </a:xfrm>
              <a:prstGeom prst="rect">
                <a:avLst/>
              </a:prstGeom>
              <a:blipFill>
                <a:blip r:embed="rId2"/>
                <a:stretch>
                  <a:fillRect l="-758" t="-1527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62CD9C-3F19-45BF-8953-C0B2899A6C91}"/>
                  </a:ext>
                </a:extLst>
              </p:cNvPr>
              <p:cNvSpPr/>
              <p:nvPr/>
            </p:nvSpPr>
            <p:spPr>
              <a:xfrm>
                <a:off x="719044" y="2344984"/>
                <a:ext cx="3281411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62CD9C-3F19-45BF-8953-C0B2899A6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4" y="2344984"/>
                <a:ext cx="3281411" cy="390748"/>
              </a:xfrm>
              <a:prstGeom prst="rect">
                <a:avLst/>
              </a:prstGeom>
              <a:blipFill>
                <a:blip r:embed="rId3"/>
                <a:stretch>
                  <a:fillRect l="-1673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022497-CDD8-4212-B24D-DDFF0DAEBFC3}"/>
                  </a:ext>
                </a:extLst>
              </p:cNvPr>
              <p:cNvSpPr/>
              <p:nvPr/>
            </p:nvSpPr>
            <p:spPr>
              <a:xfrm>
                <a:off x="5418476" y="4597468"/>
                <a:ext cx="1191287" cy="718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022497-CDD8-4212-B24D-DDFF0DAEB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76" y="4597468"/>
                <a:ext cx="1191287" cy="718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82ABBB-E299-426A-8BF3-92522591530D}"/>
                  </a:ext>
                </a:extLst>
              </p:cNvPr>
              <p:cNvSpPr/>
              <p:nvPr/>
            </p:nvSpPr>
            <p:spPr>
              <a:xfrm>
                <a:off x="3151796" y="3228272"/>
                <a:ext cx="5888407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82ABBB-E299-426A-8BF3-925225915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96" y="3228272"/>
                <a:ext cx="5888407" cy="401457"/>
              </a:xfrm>
              <a:prstGeom prst="rect">
                <a:avLst/>
              </a:prstGeom>
              <a:blipFill>
                <a:blip r:embed="rId5"/>
                <a:stretch>
                  <a:fillRect t="-61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B4DF42-A51F-481C-B3BC-2A0152B7310E}"/>
              </a:ext>
            </a:extLst>
          </p:cNvPr>
          <p:cNvCxnSpPr/>
          <p:nvPr/>
        </p:nvCxnSpPr>
        <p:spPr>
          <a:xfrm>
            <a:off x="5988676" y="3683358"/>
            <a:ext cx="0" cy="65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4C80E-30E7-4990-96DB-114E9AD9BF79}"/>
              </a:ext>
            </a:extLst>
          </p:cNvPr>
          <p:cNvSpPr txBox="1"/>
          <p:nvPr/>
        </p:nvSpPr>
        <p:spPr>
          <a:xfrm>
            <a:off x="6896637" y="4681470"/>
            <a:ext cx="279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ultimate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, but not </a:t>
            </a:r>
            <a:r>
              <a:rPr lang="tr-TR" dirty="0" err="1"/>
              <a:t>practical</a:t>
            </a:r>
            <a:r>
              <a:rPr lang="tr-TR" dirty="0"/>
              <a:t>.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64D44B-4EC4-4D86-8A47-FB21BE8FB84E}"/>
              </a:ext>
            </a:extLst>
          </p:cNvPr>
          <p:cNvCxnSpPr>
            <a:stCxn id="5" idx="3"/>
          </p:cNvCxnSpPr>
          <p:nvPr/>
        </p:nvCxnSpPr>
        <p:spPr>
          <a:xfrm flipV="1">
            <a:off x="4000455" y="2517820"/>
            <a:ext cx="1872311" cy="2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7389B1-AFCE-4B80-B24B-006277FFEE9C}"/>
                  </a:ext>
                </a:extLst>
              </p:cNvPr>
              <p:cNvSpPr txBox="1"/>
              <p:nvPr/>
            </p:nvSpPr>
            <p:spPr>
              <a:xfrm>
                <a:off x="6203325" y="1531807"/>
                <a:ext cx="376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err="1"/>
                  <a:t>It</a:t>
                </a:r>
                <a:r>
                  <a:rPr lang="tr-TR" dirty="0"/>
                  <a:t> </a:t>
                </a:r>
                <a:r>
                  <a:rPr lang="tr-TR" dirty="0" err="1"/>
                  <a:t>changes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respect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both</a:t>
                </a:r>
                <a:r>
                  <a:rPr lang="tr-TR" dirty="0"/>
                  <a:t> </a:t>
                </a:r>
                <a:r>
                  <a:rPr lang="tr-TR" dirty="0" err="1"/>
                  <a:t>quality</a:t>
                </a:r>
                <a:r>
                  <a:rPr lang="tr-TR" dirty="0"/>
                  <a:t> </a:t>
                </a:r>
                <a:r>
                  <a:rPr lang="tr-TR" dirty="0" err="1"/>
                  <a:t>factor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 </a:t>
                </a:r>
                <a:r>
                  <a:rPr lang="tr-TR" b="0" dirty="0" err="1"/>
                  <a:t>value</a:t>
                </a:r>
                <a:r>
                  <a:rPr lang="tr-TR" b="0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7389B1-AFCE-4B80-B24B-006277FF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25" y="1531807"/>
                <a:ext cx="3760631" cy="646331"/>
              </a:xfrm>
              <a:prstGeom prst="rect">
                <a:avLst/>
              </a:prstGeom>
              <a:blipFill>
                <a:blip r:embed="rId6"/>
                <a:stretch>
                  <a:fillRect l="-1459" t="-4717" r="-129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5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53C53F-4E94-4782-A387-9A0FF00E4C4A}"/>
                  </a:ext>
                </a:extLst>
              </p:cNvPr>
              <p:cNvSpPr/>
              <p:nvPr/>
            </p:nvSpPr>
            <p:spPr>
              <a:xfrm>
                <a:off x="438226" y="491840"/>
                <a:ext cx="3137461" cy="46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√(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53C53F-4E94-4782-A387-9A0FF00E4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26" y="491840"/>
                <a:ext cx="3137461" cy="465192"/>
              </a:xfrm>
              <a:prstGeom prst="rect">
                <a:avLst/>
              </a:prstGeom>
              <a:blipFill>
                <a:blip r:embed="rId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D52141-2F0D-4C61-B768-36E417690218}"/>
              </a:ext>
            </a:extLst>
          </p:cNvPr>
          <p:cNvCxnSpPr/>
          <p:nvPr/>
        </p:nvCxnSpPr>
        <p:spPr>
          <a:xfrm>
            <a:off x="3767070" y="724436"/>
            <a:ext cx="1764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3299F6-397D-4AF1-9F44-CE62FCF66EA4}"/>
              </a:ext>
            </a:extLst>
          </p:cNvPr>
          <p:cNvSpPr txBox="1"/>
          <p:nvPr/>
        </p:nvSpPr>
        <p:spPr>
          <a:xfrm>
            <a:off x="6096000" y="264017"/>
            <a:ext cx="362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investiagate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CDAEA-EACA-4924-BC9A-178CB037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7" y="1402035"/>
            <a:ext cx="9170942" cy="49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382785-D9B7-4CD5-AA30-230F9EEB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83" y="746975"/>
            <a:ext cx="9378287" cy="47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9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64FA1E-1468-413C-BD05-99838F9A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1" y="637505"/>
            <a:ext cx="11135315" cy="58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8FEE-3BFA-4C40-9B3D-1D931C258DFC}"/>
              </a:ext>
            </a:extLst>
          </p:cNvPr>
          <p:cNvSpPr txBox="1"/>
          <p:nvPr/>
        </p:nvSpPr>
        <p:spPr>
          <a:xfrm>
            <a:off x="953037" y="701899"/>
            <a:ext cx="8403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reasonant</a:t>
            </a:r>
            <a:r>
              <a:rPr lang="tr-TR" dirty="0"/>
              <a:t> tank of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causes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balancing.However</a:t>
            </a:r>
            <a:r>
              <a:rPr lang="tr-TR" dirty="0"/>
              <a:t>, it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lags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tank </a:t>
            </a:r>
            <a:r>
              <a:rPr lang="tr-TR" dirty="0" err="1"/>
              <a:t>led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square</a:t>
            </a:r>
            <a:r>
              <a:rPr lang="tr-TR" dirty="0"/>
              <a:t> of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. it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lead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sides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6FC24-1CF6-42DD-AB57-ED373E1915C0}"/>
                  </a:ext>
                </a:extLst>
              </p:cNvPr>
              <p:cNvSpPr txBox="1"/>
              <p:nvPr/>
            </p:nvSpPr>
            <p:spPr>
              <a:xfrm>
                <a:off x="676141" y="386366"/>
                <a:ext cx="108118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dirty="0" err="1"/>
                  <a:t>Previosuly</a:t>
                </a:r>
                <a:r>
                  <a:rPr lang="tr-TR" dirty="0"/>
                  <a:t>, 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observed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:</a:t>
                </a:r>
              </a:p>
              <a:p>
                <a:pPr algn="just"/>
                <a:endParaRPr lang="tr-T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tr-TR" dirty="0"/>
                  <a:t>F</a:t>
                </a:r>
                <a:r>
                  <a:rPr lang="en-US" dirty="0"/>
                  <a:t>or unequal mutual inductances cause that the module with bigger mutual inductance sees low-resistance load and the module with smaller mutual inductance sees high-resistance load. </a:t>
                </a:r>
              </a:p>
              <a:p>
                <a:pPr algn="just"/>
                <a:r>
                  <a:rPr lang="tr-TR" dirty="0"/>
                  <a:t>     </a:t>
                </a:r>
                <a:r>
                  <a:rPr lang="en-US" dirty="0"/>
                  <a:t>Thus,  inequality of the mutual led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differences increase.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6FC24-1CF6-42DD-AB57-ED373E19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41" y="386366"/>
                <a:ext cx="10811814" cy="1754326"/>
              </a:xfrm>
              <a:prstGeom prst="rect">
                <a:avLst/>
              </a:prstGeom>
              <a:blipFill>
                <a:blip r:embed="rId2"/>
                <a:stretch>
                  <a:fillRect l="-507" t="-1736" r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631BE01-4215-4541-950C-15FAAB09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55298" y="-103977"/>
            <a:ext cx="236866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420436E-3EE7-4184-98ED-49EE75C2A3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78338"/>
                  </p:ext>
                </p:extLst>
              </p:nvPr>
            </p:nvGraphicFramePr>
            <p:xfrm>
              <a:off x="2865545" y="4509354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420436E-3EE7-4184-98ED-49EE75C2A3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78338"/>
                  </p:ext>
                </p:extLst>
              </p:nvPr>
            </p:nvGraphicFramePr>
            <p:xfrm>
              <a:off x="2865545" y="4509354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" t="-1471" r="-405882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471" r="-303723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471" r="-2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42" t="-1471" r="-1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4764" t="-1471" r="-104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13115" r="-20211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764" t="-113115" r="-104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777FAAF-000F-403E-AED4-C8606A4374D6}"/>
              </a:ext>
            </a:extLst>
          </p:cNvPr>
          <p:cNvSpPr/>
          <p:nvPr/>
        </p:nvSpPr>
        <p:spPr>
          <a:xfrm>
            <a:off x="3022793" y="5659123"/>
            <a:ext cx="543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Thus , the power</a:t>
            </a:r>
            <a:r>
              <a:rPr lang="tr-TR" dirty="0"/>
              <a:t> is </a:t>
            </a:r>
            <a:r>
              <a:rPr lang="en-US" dirty="0"/>
              <a:t>transferred</a:t>
            </a:r>
            <a:r>
              <a:rPr lang="tr-TR" dirty="0"/>
              <a:t> </a:t>
            </a:r>
            <a:r>
              <a:rPr lang="en-US" dirty="0"/>
              <a:t>by</a:t>
            </a:r>
            <a:r>
              <a:rPr lang="tr-TR" dirty="0"/>
              <a:t> o</a:t>
            </a:r>
            <a:r>
              <a:rPr lang="en-US" dirty="0"/>
              <a:t>ne seconder module</a:t>
            </a:r>
          </a:p>
        </p:txBody>
      </p:sp>
    </p:spTree>
    <p:extLst>
      <p:ext uri="{BB962C8B-B14F-4D97-AF65-F5344CB8AC3E}">
        <p14:creationId xmlns:p14="http://schemas.microsoft.com/office/powerpoint/2010/main" val="25119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5117078-25E2-447D-9C27-8509D3AB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04" y="2374602"/>
            <a:ext cx="3658265" cy="29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124245-6188-4784-A410-B3F6C5212443}"/>
              </a:ext>
            </a:extLst>
          </p:cNvPr>
          <p:cNvSpPr txBox="1"/>
          <p:nvPr/>
        </p:nvSpPr>
        <p:spPr>
          <a:xfrm>
            <a:off x="5727406" y="5635255"/>
            <a:ext cx="339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4"/>
              </a:rPr>
              <a:t>Source </a:t>
            </a:r>
            <a:r>
              <a:rPr lang="tr-TR" dirty="0" err="1">
                <a:hlinkClick r:id="rId4"/>
              </a:rPr>
              <a:t>Code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439DAC-4FE1-419A-A47C-C474DBF3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59" y="2531078"/>
            <a:ext cx="3267076" cy="26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22E92-2128-485F-A7DC-52C72A8100DC}"/>
              </a:ext>
            </a:extLst>
          </p:cNvPr>
          <p:cNvSpPr txBox="1"/>
          <p:nvPr/>
        </p:nvSpPr>
        <p:spPr>
          <a:xfrm>
            <a:off x="9349563" y="5443501"/>
            <a:ext cx="18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6"/>
              </a:rPr>
              <a:t>Source </a:t>
            </a:r>
            <a:r>
              <a:rPr lang="tr-TR" dirty="0" err="1">
                <a:hlinkClick r:id="rId6"/>
              </a:rPr>
              <a:t>Code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1D72F07-B7C8-4B95-8EAE-8E5ADD15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1" y="2261967"/>
            <a:ext cx="3939853" cy="31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94385-AD06-49BD-A2DA-B5F0BE715842}"/>
              </a:ext>
            </a:extLst>
          </p:cNvPr>
          <p:cNvSpPr txBox="1"/>
          <p:nvPr/>
        </p:nvSpPr>
        <p:spPr>
          <a:xfrm>
            <a:off x="1566530" y="5628167"/>
            <a:ext cx="26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8"/>
              </a:rPr>
              <a:t>Source </a:t>
            </a:r>
            <a:r>
              <a:rPr lang="tr-TR" dirty="0" err="1">
                <a:hlinkClick r:id="rId8"/>
              </a:rPr>
              <a:t>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/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/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/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/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/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/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/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/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/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blipFill>
                <a:blip r:embed="rId17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/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/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/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/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/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/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/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blipFill>
                <a:blip r:embed="rId24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/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/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/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/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blipFill>
                <a:blip r:embed="rId28"/>
                <a:stretch>
                  <a:fillRect r="-2631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204947A-99DD-4FE8-92BC-E64E19864E32}"/>
              </a:ext>
            </a:extLst>
          </p:cNvPr>
          <p:cNvSpPr/>
          <p:nvPr/>
        </p:nvSpPr>
        <p:spPr>
          <a:xfrm>
            <a:off x="3241385" y="16978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 err="1"/>
              <a:t>Phasor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1Tx-2Rx WPT 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C83FC2-34F9-4E8D-95A3-65F1F19FC34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35933" y="214243"/>
            <a:ext cx="2277775" cy="172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/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/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87FF15E-6459-47F6-8814-1AF088155845}"/>
              </a:ext>
            </a:extLst>
          </p:cNvPr>
          <p:cNvSpPr txBox="1"/>
          <p:nvPr/>
        </p:nvSpPr>
        <p:spPr>
          <a:xfrm>
            <a:off x="3058732" y="270456"/>
            <a:ext cx="647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discovered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mechanism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1DBB2-D205-4FCF-8DD7-844A9418125B}"/>
              </a:ext>
            </a:extLst>
          </p:cNvPr>
          <p:cNvSpPr txBox="1"/>
          <p:nvPr/>
        </p:nvSpPr>
        <p:spPr>
          <a:xfrm>
            <a:off x="2400300" y="48768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1- Calculation of output voltage and real part of the input current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/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/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sub>
                        </m:s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  <a:blipFill>
                <a:blip r:embed="rId3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7D9EDA-E44B-4A0E-A9BE-CFC0B1283601}"/>
              </a:ext>
            </a:extLst>
          </p:cNvPr>
          <p:cNvSpPr txBox="1"/>
          <p:nvPr/>
        </p:nvSpPr>
        <p:spPr>
          <a:xfrm>
            <a:off x="2927042" y="3059668"/>
            <a:ext cx="75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</a:t>
            </a:r>
            <a:r>
              <a:rPr lang="tr-TR" dirty="0"/>
              <a:t>2</a:t>
            </a:r>
            <a:r>
              <a:rPr lang="en-US" dirty="0"/>
              <a:t>- Calculation of</a:t>
            </a:r>
            <a:r>
              <a:rPr lang="tr-TR" dirty="0"/>
              <a:t> </a:t>
            </a:r>
            <a:r>
              <a:rPr lang="en-US" dirty="0"/>
              <a:t>phases of the output currents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/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/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DE42B-C55F-42CE-9C39-6C468A9826A2}"/>
              </a:ext>
            </a:extLst>
          </p:cNvPr>
          <p:cNvCxnSpPr/>
          <p:nvPr/>
        </p:nvCxnSpPr>
        <p:spPr>
          <a:xfrm>
            <a:off x="2453640" y="4547838"/>
            <a:ext cx="1082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/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BE9CB-E8C2-43C6-8DA5-2D5A9B9C8A4B}"/>
              </a:ext>
            </a:extLst>
          </p:cNvPr>
          <p:cNvCxnSpPr>
            <a:cxnSpLocks/>
          </p:cNvCxnSpPr>
          <p:nvPr/>
        </p:nvCxnSpPr>
        <p:spPr>
          <a:xfrm>
            <a:off x="6020397" y="470785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/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=180−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⁡((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)/(−2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/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383070-49F0-46FE-8FEC-850B33895C91}"/>
              </a:ext>
            </a:extLst>
          </p:cNvPr>
          <p:cNvCxnSpPr>
            <a:cxnSpLocks/>
          </p:cNvCxnSpPr>
          <p:nvPr/>
        </p:nvCxnSpPr>
        <p:spPr>
          <a:xfrm>
            <a:off x="6028614" y="585847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8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BF96F-2640-4209-897A-F3BC1E042536}"/>
              </a:ext>
            </a:extLst>
          </p:cNvPr>
          <p:cNvSpPr txBox="1"/>
          <p:nvPr/>
        </p:nvSpPr>
        <p:spPr>
          <a:xfrm>
            <a:off x="487680" y="417447"/>
            <a:ext cx="1104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3- Calculation of mutual inductance between secondary coils and phase of input currents</a:t>
            </a:r>
            <a:r>
              <a:rPr lang="tr-TR" dirty="0"/>
              <a:t> (</a:t>
            </a:r>
            <a:r>
              <a:rPr lang="en-US" dirty="0"/>
              <a:t>by using second secondary coil</a:t>
            </a:r>
            <a:r>
              <a:rPr lang="tr-TR" dirty="0"/>
              <a:t>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/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/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/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noProof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/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/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𝑠𝑖𝑛𝑑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/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/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C9EE1A-18A2-45C0-8F17-E429C94AD7E4}"/>
              </a:ext>
            </a:extLst>
          </p:cNvPr>
          <p:cNvSpPr txBox="1"/>
          <p:nvPr/>
        </p:nvSpPr>
        <p:spPr>
          <a:xfrm>
            <a:off x="2926631" y="2917831"/>
            <a:ext cx="6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=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5EA1C-99DB-468F-A54F-CE996FC8A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559" y="2696198"/>
            <a:ext cx="809625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FD2186-B98F-41E0-9B7A-5FDA9724E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055" y="2706023"/>
            <a:ext cx="323850" cy="8858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F592CA-FC0A-4299-8B82-5498F23E5030}"/>
              </a:ext>
            </a:extLst>
          </p:cNvPr>
          <p:cNvSpPr/>
          <p:nvPr/>
        </p:nvSpPr>
        <p:spPr>
          <a:xfrm>
            <a:off x="4985976" y="2978257"/>
            <a:ext cx="47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 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/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blipFill>
                <a:blip r:embed="rId11"/>
                <a:stretch>
                  <a:fillRect l="-2857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B0BE1B7-50FF-4FD8-A1E7-BDF7462498D7}"/>
              </a:ext>
            </a:extLst>
          </p:cNvPr>
          <p:cNvSpPr/>
          <p:nvPr/>
        </p:nvSpPr>
        <p:spPr>
          <a:xfrm>
            <a:off x="6801741" y="2948280"/>
            <a:ext cx="39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x=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2173D9-AC01-4DFA-A691-5A8AE107F2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8885" y="2680329"/>
            <a:ext cx="1162050" cy="1171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F1359D-C03B-4068-8C8F-2FD87B09B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9761" y="2645248"/>
            <a:ext cx="428318" cy="11715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3084E-E6DC-4F94-BCF4-4CBD52BE9575}"/>
              </a:ext>
            </a:extLst>
          </p:cNvPr>
          <p:cNvCxnSpPr/>
          <p:nvPr/>
        </p:nvCxnSpPr>
        <p:spPr>
          <a:xfrm>
            <a:off x="5882640" y="3816823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/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blipFill>
                <a:blip r:embed="rId13"/>
                <a:stretch>
                  <a:fillRect l="-5056" t="-2174" r="-73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39775A-BAB8-48E1-88A9-6647C78EE5A0}"/>
              </a:ext>
            </a:extLst>
          </p:cNvPr>
          <p:cNvCxnSpPr/>
          <p:nvPr/>
        </p:nvCxnSpPr>
        <p:spPr>
          <a:xfrm>
            <a:off x="5882640" y="4696266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/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/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formulation can be applied to first seconder coils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blipFill>
                <a:blip r:embed="rId15"/>
                <a:stretch>
                  <a:fillRect l="-5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1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79997-1176-4400-8B76-7547E8B97B1D}"/>
              </a:ext>
            </a:extLst>
          </p:cNvPr>
          <p:cNvSpPr txBox="1"/>
          <p:nvPr/>
        </p:nvSpPr>
        <p:spPr>
          <a:xfrm>
            <a:off x="637504" y="270456"/>
            <a:ext cx="9839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: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secondaries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Or</a:t>
            </a:r>
            <a:r>
              <a:rPr lang="tr-TR" dirty="0"/>
              <a:t>,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tank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secondaries</a:t>
            </a:r>
            <a:r>
              <a:rPr lang="tr-TR" dirty="0"/>
              <a:t>.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C0AFF-6395-4128-9252-4FF97EBDB198}"/>
              </a:ext>
            </a:extLst>
          </p:cNvPr>
          <p:cNvSpPr txBox="1"/>
          <p:nvPr/>
        </p:nvSpPr>
        <p:spPr>
          <a:xfrm>
            <a:off x="843566" y="3429000"/>
            <a:ext cx="8989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Firstly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general </a:t>
            </a:r>
            <a:r>
              <a:rPr lang="tr-TR" dirty="0" err="1"/>
              <a:t>closed</a:t>
            </a:r>
            <a:r>
              <a:rPr lang="tr-TR" dirty="0"/>
              <a:t> form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1Tx </a:t>
            </a:r>
            <a:r>
              <a:rPr lang="tr-TR" dirty="0" err="1"/>
              <a:t>and</a:t>
            </a:r>
            <a:r>
              <a:rPr lang="tr-TR" dirty="0"/>
              <a:t> 1Rx.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investigate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 be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Secondly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general </a:t>
            </a:r>
            <a:r>
              <a:rPr lang="tr-TR" dirty="0" err="1"/>
              <a:t>closed</a:t>
            </a:r>
            <a:r>
              <a:rPr lang="tr-TR" dirty="0"/>
              <a:t> form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1Tx-2Rx.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invesitagated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distribution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4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63CA3-2AFB-48BF-B05B-B271FEC4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27" y="640455"/>
            <a:ext cx="18669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30D96-70A6-449F-ADC9-4C647D36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27" y="2110391"/>
            <a:ext cx="18669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E3027-18C3-4062-A2AD-DB1057BBC05F}"/>
              </a:ext>
            </a:extLst>
          </p:cNvPr>
          <p:cNvSpPr txBox="1"/>
          <p:nvPr/>
        </p:nvSpPr>
        <p:spPr>
          <a:xfrm>
            <a:off x="3808707" y="3596268"/>
            <a:ext cx="447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İnductance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however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</a:t>
            </a:r>
            <a:r>
              <a:rPr lang="tr-TR" dirty="0" err="1"/>
              <a:t>Also</a:t>
            </a:r>
            <a:r>
              <a:rPr lang="tr-TR" dirty="0"/>
              <a:t>, total </a:t>
            </a:r>
            <a:r>
              <a:rPr lang="tr-TR" dirty="0" err="1"/>
              <a:t>impedance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effective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2E2AB6-538C-4E8F-8744-A7D8174DE1F8}"/>
                  </a:ext>
                </a:extLst>
              </p:cNvPr>
              <p:cNvSpPr txBox="1"/>
              <p:nvPr/>
            </p:nvSpPr>
            <p:spPr>
              <a:xfrm>
                <a:off x="4362719" y="876300"/>
                <a:ext cx="1502719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2E2AB6-538C-4E8F-8744-A7D8174D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19" y="876300"/>
                <a:ext cx="1502719" cy="650114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A7F93D-6306-4B6A-99FD-D7CE50530B76}"/>
                  </a:ext>
                </a:extLst>
              </p:cNvPr>
              <p:cNvSpPr/>
              <p:nvPr/>
            </p:nvSpPr>
            <p:spPr>
              <a:xfrm>
                <a:off x="6279089" y="1005983"/>
                <a:ext cx="116859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A7F93D-6306-4B6A-99FD-D7CE5053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089" y="1005983"/>
                <a:ext cx="1168590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327BBDB-777C-43B7-9626-CA872853EB72}"/>
              </a:ext>
            </a:extLst>
          </p:cNvPr>
          <p:cNvSpPr txBox="1"/>
          <p:nvPr/>
        </p:nvSpPr>
        <p:spPr>
          <a:xfrm>
            <a:off x="5861399" y="1050499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=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91C6B9-7200-4025-8108-F9215C32680C}"/>
                  </a:ext>
                </a:extLst>
              </p:cNvPr>
              <p:cNvSpPr txBox="1"/>
              <p:nvPr/>
            </p:nvSpPr>
            <p:spPr>
              <a:xfrm>
                <a:off x="4268908" y="2390774"/>
                <a:ext cx="1480084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91C6B9-7200-4025-8108-F9215C32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08" y="2390774"/>
                <a:ext cx="1480084" cy="650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BDE063-4901-4766-A53B-EAF1C3DFAF55}"/>
                  </a:ext>
                </a:extLst>
              </p:cNvPr>
              <p:cNvSpPr/>
              <p:nvPr/>
            </p:nvSpPr>
            <p:spPr>
              <a:xfrm>
                <a:off x="6185278" y="2520457"/>
                <a:ext cx="114595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BDE063-4901-4766-A53B-EAF1C3DF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78" y="2520457"/>
                <a:ext cx="1145955" cy="390748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E737F8-8179-4A81-86B2-5773FB91859F}"/>
              </a:ext>
            </a:extLst>
          </p:cNvPr>
          <p:cNvSpPr txBox="1"/>
          <p:nvPr/>
        </p:nvSpPr>
        <p:spPr>
          <a:xfrm>
            <a:off x="5767588" y="2564973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=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59570D-3F27-4F64-8D55-34BEFEF9025B}"/>
              </a:ext>
            </a:extLst>
          </p:cNvPr>
          <p:cNvCxnSpPr/>
          <p:nvPr/>
        </p:nvCxnSpPr>
        <p:spPr>
          <a:xfrm>
            <a:off x="3348507" y="1242811"/>
            <a:ext cx="92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C6DC91-8A92-44A6-9281-4B02F6D5DE3C}"/>
              </a:ext>
            </a:extLst>
          </p:cNvPr>
          <p:cNvCxnSpPr/>
          <p:nvPr/>
        </p:nvCxnSpPr>
        <p:spPr>
          <a:xfrm>
            <a:off x="3277673" y="274963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80811-A7C9-4726-A98D-BCB8DF985032}"/>
                  </a:ext>
                </a:extLst>
              </p:cNvPr>
              <p:cNvSpPr/>
              <p:nvPr/>
            </p:nvSpPr>
            <p:spPr>
              <a:xfrm>
                <a:off x="4750046" y="5252477"/>
                <a:ext cx="176817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80811-A7C9-4726-A98D-BCB8DF985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046" y="5252477"/>
                <a:ext cx="1768176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C5DF69-CB60-47A7-B9D3-87AA7010AEA0}"/>
                  </a:ext>
                </a:extLst>
              </p:cNvPr>
              <p:cNvSpPr/>
              <p:nvPr/>
            </p:nvSpPr>
            <p:spPr>
              <a:xfrm>
                <a:off x="4702177" y="5718708"/>
                <a:ext cx="224676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C5DF69-CB60-47A7-B9D3-87AA7010A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177" y="5718708"/>
                <a:ext cx="2246769" cy="390748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46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A86-8E06-400E-81D0-365796FA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1Tx-1Rx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7B11F-DED7-4802-BC27-E899F03EC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3"/>
          <a:stretch/>
        </p:blipFill>
        <p:spPr>
          <a:xfrm>
            <a:off x="139319" y="1690688"/>
            <a:ext cx="6142351" cy="1993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CC3F1-74E6-41E5-A556-E3853588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03" y="3594088"/>
            <a:ext cx="3740382" cy="1839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B5AE4-4C00-4655-B8F9-D901D27EB3BE}"/>
                  </a:ext>
                </a:extLst>
              </p:cNvPr>
              <p:cNvSpPr txBox="1"/>
              <p:nvPr/>
            </p:nvSpPr>
            <p:spPr>
              <a:xfrm>
                <a:off x="6816144" y="2170090"/>
                <a:ext cx="2939602" cy="544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B5AE4-4C00-4655-B8F9-D901D27E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44" y="2170090"/>
                <a:ext cx="2939602" cy="544444"/>
              </a:xfrm>
              <a:prstGeom prst="rect">
                <a:avLst/>
              </a:prstGeom>
              <a:blipFill>
                <a:blip r:embed="rId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A62CA3-D0F4-4D0F-BDF8-161244FCF62D}"/>
              </a:ext>
            </a:extLst>
          </p:cNvPr>
          <p:cNvSpPr txBox="1"/>
          <p:nvPr/>
        </p:nvSpPr>
        <p:spPr>
          <a:xfrm>
            <a:off x="6096000" y="3103808"/>
            <a:ext cx="438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8679-CE22-4791-A261-5E4C38447134}"/>
                  </a:ext>
                </a:extLst>
              </p:cNvPr>
              <p:cNvSpPr txBox="1"/>
              <p:nvPr/>
            </p:nvSpPr>
            <p:spPr>
              <a:xfrm>
                <a:off x="5483180" y="4002085"/>
                <a:ext cx="4394729" cy="624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8679-CE22-4791-A261-5E4C3844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180" y="4002085"/>
                <a:ext cx="4394729" cy="624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C09B55-2194-4120-982F-D2C92C35C13D}"/>
                  </a:ext>
                </a:extLst>
              </p:cNvPr>
              <p:cNvSpPr/>
              <p:nvPr/>
            </p:nvSpPr>
            <p:spPr>
              <a:xfrm>
                <a:off x="5483180" y="5009540"/>
                <a:ext cx="4575676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C09B55-2194-4120-982F-D2C92C35C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180" y="5009540"/>
                <a:ext cx="4575676" cy="705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80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65467-FCDE-4065-AB53-72DD76D410C5}"/>
                  </a:ext>
                </a:extLst>
              </p:cNvPr>
              <p:cNvSpPr txBox="1"/>
              <p:nvPr/>
            </p:nvSpPr>
            <p:spPr>
              <a:xfrm>
                <a:off x="862885" y="167425"/>
                <a:ext cx="8957256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operation</a:t>
                </a:r>
                <a:r>
                  <a:rPr lang="tr-TR" dirty="0"/>
                  <a:t> </a:t>
                </a:r>
                <a:r>
                  <a:rPr lang="tr-TR" dirty="0" err="1"/>
                  <a:t>freqeuyncy</a:t>
                </a:r>
                <a:r>
                  <a:rPr lang="tr-TR" dirty="0"/>
                  <a:t> is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seconder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tank </a:t>
                </a:r>
                <a:r>
                  <a:rPr lang="tr-TR" dirty="0" err="1"/>
                  <a:t>frequency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=0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=0):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65467-FCDE-4065-AB53-72DD76D4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5" y="167425"/>
                <a:ext cx="8957256" cy="667747"/>
              </a:xfrm>
              <a:prstGeom prst="rect">
                <a:avLst/>
              </a:prstGeom>
              <a:blipFill>
                <a:blip r:embed="rId2"/>
                <a:stretch>
                  <a:fillRect l="-613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4AB7BA-6B20-4E71-AE9C-3FC8DA1364BE}"/>
                  </a:ext>
                </a:extLst>
              </p:cNvPr>
              <p:cNvSpPr/>
              <p:nvPr/>
            </p:nvSpPr>
            <p:spPr>
              <a:xfrm>
                <a:off x="1327386" y="919670"/>
                <a:ext cx="4418967" cy="57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4AB7BA-6B20-4E71-AE9C-3FC8DA136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86" y="919670"/>
                <a:ext cx="4418967" cy="572016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52582-0170-4CDA-8E59-C9DFEED2FE72}"/>
                  </a:ext>
                </a:extLst>
              </p:cNvPr>
              <p:cNvSpPr/>
              <p:nvPr/>
            </p:nvSpPr>
            <p:spPr>
              <a:xfrm>
                <a:off x="1146219" y="3366559"/>
                <a:ext cx="7527701" cy="667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operation</a:t>
                </a:r>
                <a:r>
                  <a:rPr lang="tr-TR" dirty="0"/>
                  <a:t> </a:t>
                </a:r>
                <a:r>
                  <a:rPr lang="tr-TR" dirty="0" err="1"/>
                  <a:t>freqeuyncy</a:t>
                </a:r>
                <a:r>
                  <a:rPr lang="tr-TR" dirty="0"/>
                  <a:t> is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tank </a:t>
                </a:r>
                <a:r>
                  <a:rPr lang="tr-TR" dirty="0" err="1"/>
                  <a:t>frequency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=0):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52582-0170-4CDA-8E59-C9DFEED2F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9" y="3366559"/>
                <a:ext cx="7527701" cy="667747"/>
              </a:xfrm>
              <a:prstGeom prst="rect">
                <a:avLst/>
              </a:prstGeom>
              <a:blipFill>
                <a:blip r:embed="rId4"/>
                <a:stretch>
                  <a:fillRect l="-648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54877-C18C-403C-A3CC-DCFC4048266B}"/>
                  </a:ext>
                </a:extLst>
              </p:cNvPr>
              <p:cNvSpPr/>
              <p:nvPr/>
            </p:nvSpPr>
            <p:spPr>
              <a:xfrm>
                <a:off x="1209914" y="1915206"/>
                <a:ext cx="5318957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54877-C18C-403C-A3CC-DCFC40482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14" y="1915206"/>
                <a:ext cx="5318957" cy="705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6E471-BF55-49EE-BF4C-E53EA0CE477D}"/>
                  </a:ext>
                </a:extLst>
              </p:cNvPr>
              <p:cNvSpPr/>
              <p:nvPr/>
            </p:nvSpPr>
            <p:spPr>
              <a:xfrm>
                <a:off x="1146219" y="4579770"/>
                <a:ext cx="5479642" cy="57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tr-TR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6E471-BF55-49EE-BF4C-E53EA0CE4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9" y="4579770"/>
                <a:ext cx="5479642" cy="57201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E09F98-748A-4408-8899-22475D76C97D}"/>
                  </a:ext>
                </a:extLst>
              </p:cNvPr>
              <p:cNvSpPr/>
              <p:nvPr/>
            </p:nvSpPr>
            <p:spPr>
              <a:xfrm>
                <a:off x="1158618" y="5426798"/>
                <a:ext cx="5370253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E09F98-748A-4408-8899-22475D76C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18" y="5426798"/>
                <a:ext cx="5370253" cy="7051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1112</Words>
  <Application>Microsoft Office PowerPoint</Application>
  <PresentationFormat>Widescreen</PresentationFormat>
  <Paragraphs>188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1Tx-1Rx Analysis</vt:lpstr>
      <vt:lpstr>PowerPoint Presentation</vt:lpstr>
      <vt:lpstr>PowerPoint Presentation</vt:lpstr>
      <vt:lpstr>1Tx-2Rx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40</cp:revision>
  <dcterms:created xsi:type="dcterms:W3CDTF">2020-06-13T14:02:19Z</dcterms:created>
  <dcterms:modified xsi:type="dcterms:W3CDTF">2020-06-15T19:33:49Z</dcterms:modified>
</cp:coreProperties>
</file>