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BA89-25B1-47F3-99AB-5EF9A92C4E36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E39EF-797D-4298-A4E2-906394541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E39EF-797D-4298-A4E2-906394541F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C90B-8EB2-488F-BD85-017C8CC3F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91977-F775-4319-BC37-3BA60298A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5733-38BE-4326-9439-40D26C2D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E68FA-D957-43E9-BCB8-41FC7F73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33B7-94DE-4260-BAF1-F975070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52BC-7EDD-4ABB-B8C3-1FFD2212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50712-FCFD-4900-9C0D-6F95929F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1012-E058-4AAD-BA99-94E245FD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B95DD-12D6-4323-9E11-DC1A03B5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D903-C05C-4012-AB9A-CF94975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43534-80C3-448D-BA87-F4244D01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3F78F-D155-4647-93AA-B4FE81BD7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4CDA-D2C5-47F6-8D3E-A4E2A2A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A9E-9A27-487D-B7E8-ED277C9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6740-E943-4DE9-A1BC-DF25C63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B374-55B1-4AAC-8DB5-8DD1A5F2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72F7-C06B-4F58-A6A4-60188B6A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D14E-4A25-48A6-A525-5CBAF6B6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0CEA-99A9-40D8-90C5-CC47FC00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6AB8-8DB3-4F85-8AB1-B54FD1E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734-C59D-40DE-852E-33402AC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1830-4128-441B-B93E-34851A1A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43D2-2D34-4D65-9235-FF410FE3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4332-0CD4-4435-8D67-B5EA954B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A44C4-2486-40E9-94D1-A959BD1D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EDF4-5FFD-45CC-99E6-D47E4C43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158D-EC4A-4EB2-BF42-A151197BB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115E-FFA9-4D89-9F88-7EA55D1B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5F64-44F7-472D-9453-EC9EFF5E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3B1D-F93C-47F3-B121-A101F9CF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7B53-BC3F-427C-A531-BC4C2540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E566-CBD1-4F5B-84D2-74DEF312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DD1C9-2BA9-4BCD-9EC1-8CE9194B7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9CFA-D82A-43C9-B674-B30B1B417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C8131-BB43-4F79-829E-F1FE0247E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540B1-4EA6-4B3B-BE86-33F6F0FAD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2C3B3-8996-4E78-B5DC-ED163E9C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65226-D58C-4CFE-A552-5249451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2A71-6526-408F-9A8E-AFDE77C1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07D-C616-4063-9A46-71DDD739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D204A-5CF6-46E5-B16E-B2D8716E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CBEB0-D60B-47A5-A2DA-A1D8D662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4FA81-4E8C-474F-864D-69B8A3C8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359CA-B81C-4D27-A8AB-615CEEC1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85ACB-8861-48AE-8BA6-554F1BF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5FFB-70CA-4457-8A47-386F286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B3E4-F3B9-49DD-A057-A7C40F1E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662-7746-4975-91A3-8F618A68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A81D-B185-48C4-B5A3-225DE1C4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0DBD-C6A5-44AA-A48E-92525ACF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CEB0-8ABE-44FB-8098-2FA878AA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9F67-E791-4A19-8B91-BFDD509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62B9-63A5-458E-85AB-78D5EF75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FD69-743E-4D92-BAC7-347075CF6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3B8-8DA2-44BE-AC2C-803D77F0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5231-3426-49A9-9EE9-AC9D5128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15E-FB28-4102-AC56-0DEABD9F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6C3D-CEC2-4729-B50D-9C6466DD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FFF0D-8A6E-4C0F-B635-A1375305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D24A-AFAC-4537-9CF0-94A81AAF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CC95-E921-42A9-A6F6-B1FAD1FE4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E41D-2AA7-4CFF-A0DD-7A875334FA5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151A-8C28-4DF8-8AAB-37EFC6692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CB93-5614-477F-BD3D-04634382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B53E-CB8B-4722-B465-587172B9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deley.com/viewer/?fileId=6dce7aa7-2b10-3d7b-48cc-77bf22774336&amp;documentId=3b05553b-d4c6-3a4d-b1a9-c3519e3d055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mendeley.com/viewer/?fileId=69ac667b-7157-2021-4f78-accf74d74a3e&amp;documentId=8852d0aa-3ff0-3d61-9afd-e401862af41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viewer/?fileId=0d02421f-f7b8-2629-197a-fc67f06754ca&amp;documentId=05b21526-deba-38cc-b10f-19fb28bef96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endeley.com/viewer/?fileId=70adc5b5-bea0-2a07-0542-5a95537755f6&amp;documentId=e40f2bb0-d112-344e-b463-c04db88d1a5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mendeley.com/viewer/?fileId=38d5300c-351d-3d83-7109-b8c2b6875722&amp;documentId=00abd68a-5e16-334e-9cb7-d6643b6124b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mendeley.com/viewer/?fileId=599de807-d50e-3b03-5cd1-16f01997584e&amp;documentId=2547700e-b154-33ec-8799-dd22a90d8b7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deley.com/viewer/?fileId=02f180f5-8395-3ced-205b-3419e897458e&amp;documentId=9961df2f-a5ff-363c-ae6f-8c7268d1bd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endeley.com/viewer/?fileId=3c491b36-a86f-e339-0c22-92474ba746ba&amp;documentId=319f1b9e-1c0f-3ff6-982a-27b71584bd5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87C9-5D44-4DBB-836D-B5F0DABB0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37" y="171450"/>
            <a:ext cx="11896725" cy="19097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Harmonic Modeling of a Vehicle Traction Circuit Towards the DC Bus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37606-0038-4161-A922-143AD768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677388"/>
            <a:ext cx="7962900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4B9ED-17AB-4C82-A926-4F40C1E9AFB0}"/>
              </a:ext>
            </a:extLst>
          </p:cNvPr>
          <p:cNvSpPr txBox="1"/>
          <p:nvPr/>
        </p:nvSpPr>
        <p:spPr>
          <a:xfrm>
            <a:off x="8972550" y="2228850"/>
            <a:ext cx="282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DC </a:t>
            </a:r>
            <a:r>
              <a:rPr lang="tr-TR" dirty="0" err="1"/>
              <a:t>Bus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modelled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inverter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AC motor can  be </a:t>
            </a:r>
            <a:r>
              <a:rPr lang="tr-TR" dirty="0" err="1"/>
              <a:t>modelled</a:t>
            </a:r>
            <a:r>
              <a:rPr lang="tr-TR" dirty="0"/>
              <a:t> as </a:t>
            </a:r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.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cable</a:t>
            </a:r>
            <a:r>
              <a:rPr lang="tr-TR" dirty="0"/>
              <a:t> is </a:t>
            </a:r>
            <a:r>
              <a:rPr lang="tr-TR" dirty="0" err="1"/>
              <a:t>long</a:t>
            </a:r>
            <a:r>
              <a:rPr lang="tr-TR" dirty="0"/>
              <a:t> as </a:t>
            </a:r>
            <a:r>
              <a:rPr lang="tr-TR" dirty="0" err="1"/>
              <a:t>enough</a:t>
            </a:r>
            <a:r>
              <a:rPr lang="tr-TR" dirty="0"/>
              <a:t>(5-10 m)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A849C-86AE-4CEB-8433-E677B0EECAF9}"/>
              </a:ext>
            </a:extLst>
          </p:cNvPr>
          <p:cNvSpPr/>
          <p:nvPr/>
        </p:nvSpPr>
        <p:spPr>
          <a:xfrm>
            <a:off x="3588800" y="171450"/>
            <a:ext cx="516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2014 International Power Electronics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7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D5BCA-9F31-42A2-814F-08603B80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18" y="344510"/>
            <a:ext cx="6512597" cy="4997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60DA2-FBDE-4DA6-B8B8-060688E8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4" y="225381"/>
            <a:ext cx="6906135" cy="56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86C0-63AB-4123-BC66-A70FC029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T</a:t>
            </a:r>
            <a:r>
              <a:rPr lang="en-GB" dirty="0">
                <a:hlinkClick r:id="rId2"/>
              </a:rPr>
              <a:t>he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DC-Link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Capacitor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Current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in Pulsed Single-Phase</a:t>
            </a:r>
            <a:r>
              <a:rPr lang="tr-TR" dirty="0">
                <a:hlinkClick r:id="rId2"/>
              </a:rPr>
              <a:t> </a:t>
            </a:r>
            <a:r>
              <a:rPr lang="en-GB" dirty="0">
                <a:hlinkClick r:id="rId2"/>
              </a:rPr>
              <a:t>H-Bridge Inverters</a:t>
            </a:r>
            <a:r>
              <a:rPr lang="tr-TR" dirty="0"/>
              <a:t>  (EPE2005)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1CAEA-9F14-4765-A627-091B0A6B8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9325" y="1603860"/>
            <a:ext cx="775335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C4F05-972E-4800-AE0C-AD1309D7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11" y="3362638"/>
            <a:ext cx="9852337" cy="2147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0A6A9F-1DC4-4302-AEC1-7BD23A91DE4E}"/>
              </a:ext>
            </a:extLst>
          </p:cNvPr>
          <p:cNvSpPr/>
          <p:nvPr/>
        </p:nvSpPr>
        <p:spPr>
          <a:xfrm>
            <a:off x="2635875" y="5678338"/>
            <a:ext cx="7087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0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sinusoidal output current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sidebands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arranged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symmetrically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other.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2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F3E2-C8F8-4486-986B-7987A46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Electrolytic Capacitor Ripple Current Analysis of SPWM NPC Three-Level Inverter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11A05-75FE-41B6-8F40-11E05232C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6380" y="2434108"/>
            <a:ext cx="4036454" cy="22349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A8BCBC-6DDC-4025-A93D-2FCEE03FAB3C}"/>
              </a:ext>
            </a:extLst>
          </p:cNvPr>
          <p:cNvSpPr/>
          <p:nvPr/>
        </p:nvSpPr>
        <p:spPr>
          <a:xfrm>
            <a:off x="2339662" y="45522"/>
            <a:ext cx="807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2018 13th IEEE Conference on Industrial Electronics and Applications (ICIEA)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0326D-B1DD-4A5C-92C8-C79997EEE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763" y="2253803"/>
            <a:ext cx="3479802" cy="29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9D91-582E-4519-9916-549699D2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Input Current Ripple Analysis of Nine-Phase PWM Inverters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F7A632-E4FF-486E-9A61-44A4A10838B7}"/>
              </a:ext>
            </a:extLst>
          </p:cNvPr>
          <p:cNvSpPr/>
          <p:nvPr/>
        </p:nvSpPr>
        <p:spPr>
          <a:xfrm>
            <a:off x="935865" y="17824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Among three three-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phas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e stator windings are displaced by either 20 (asymmetrical) or 40 (symmetrical) electrical degrees.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51040-96C4-44E1-B066-8A6D1BBD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60" y="1868778"/>
            <a:ext cx="348615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88951-2A7D-4C53-9D08-CB90A1D5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08" y="3168202"/>
            <a:ext cx="2181594" cy="3007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82B61-C86E-4D4D-B230-79B8ECF80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634" y="3509826"/>
            <a:ext cx="5732976" cy="17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5E74CC-1392-44C6-AE04-EE39B9C1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2" y="229913"/>
            <a:ext cx="9701381" cy="61630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178BA7-DB8A-4CAF-B287-4D9729D2C612}"/>
              </a:ext>
            </a:extLst>
          </p:cNvPr>
          <p:cNvSpPr/>
          <p:nvPr/>
        </p:nvSpPr>
        <p:spPr>
          <a:xfrm>
            <a:off x="9983274" y="1801796"/>
            <a:ext cx="2322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stat or windings are rewound to be symmetrical and asymmetrical nine -phase stator windings with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separate neutral points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9BFD-3119-4C66-AB6F-45434ECB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026" y="4561060"/>
            <a:ext cx="2394062" cy="20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8AFE-7560-4507-81D6-202EC38F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DC Link Harmonics of Three Phase Vo </a:t>
            </a:r>
            <a:r>
              <a:rPr lang="en-US" sz="2000" dirty="0" err="1">
                <a:hlinkClick r:id="rId2"/>
              </a:rPr>
              <a:t>ltage</a:t>
            </a:r>
            <a:r>
              <a:rPr lang="en-US" sz="2000" dirty="0">
                <a:hlinkClick r:id="rId2"/>
              </a:rPr>
              <a:t> Source Converters Influenced by the Pulse Width Modulation Strategy – an Analysis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6541DD-46D9-4FF4-8638-4A705F79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241" y="1590540"/>
            <a:ext cx="3799141" cy="2925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4CA311-44FD-469D-9F9F-9BC250F5E1A6}"/>
              </a:ext>
            </a:extLst>
          </p:cNvPr>
          <p:cNvSpPr/>
          <p:nvPr/>
        </p:nvSpPr>
        <p:spPr>
          <a:xfrm>
            <a:off x="4487382" y="2546771"/>
            <a:ext cx="272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Geometric Wall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36741-EFA7-4C22-A0FC-FEECB0E25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290" y="4724533"/>
            <a:ext cx="3444092" cy="1535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49149B-5A00-4082-81FE-8C0BEF0C030C}"/>
              </a:ext>
            </a:extLst>
          </p:cNvPr>
          <p:cNvSpPr/>
          <p:nvPr/>
        </p:nvSpPr>
        <p:spPr>
          <a:xfrm>
            <a:off x="4644285" y="5246128"/>
            <a:ext cx="2563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Double Fourier Series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AB637-979C-498D-975A-9758C54B79F4}"/>
              </a:ext>
            </a:extLst>
          </p:cNvPr>
          <p:cNvCxnSpPr/>
          <p:nvPr/>
        </p:nvCxnSpPr>
        <p:spPr>
          <a:xfrm>
            <a:off x="5926046" y="3232597"/>
            <a:ext cx="0" cy="17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4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91AC-72CC-4AFB-BB5F-9F4AD4BD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Analytic Calculation of the DC-Link Capacitor Current for Pulsed Three-Phase Inverters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88C67-124A-44A9-B81C-F01E9036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047" y="1825625"/>
            <a:ext cx="3384250" cy="40053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80432F-51FA-4A03-8628-35CF8A9BDF1A}"/>
              </a:ext>
            </a:extLst>
          </p:cNvPr>
          <p:cNvSpPr/>
          <p:nvPr/>
        </p:nvSpPr>
        <p:spPr>
          <a:xfrm>
            <a:off x="4516192" y="20142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From the drawn envelopes it is clearly recognizable, that the waveforms of the curves after 1/6 of the fundamental period repeat always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00089-B2B2-4977-93B6-94655935B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46" y="3126301"/>
            <a:ext cx="4957092" cy="2863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987C1-0F54-46B3-AEFC-80C4086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16" y="5990007"/>
            <a:ext cx="4203156" cy="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FEAA2-32B5-4C16-84FF-554E701D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296069"/>
            <a:ext cx="4581525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53E73-1058-4484-9F31-376B4590F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6975"/>
            <a:ext cx="7648575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7461C-3D59-41FE-959E-D86F33323D6B}"/>
              </a:ext>
            </a:extLst>
          </p:cNvPr>
          <p:cNvSpPr txBox="1"/>
          <p:nvPr/>
        </p:nvSpPr>
        <p:spPr>
          <a:xfrm>
            <a:off x="8334375" y="3638550"/>
            <a:ext cx="240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Frequency</a:t>
            </a:r>
            <a:r>
              <a:rPr lang="tr-TR" dirty="0"/>
              <a:t> domain </a:t>
            </a:r>
            <a:r>
              <a:rPr lang="tr-TR" dirty="0" err="1"/>
              <a:t>analysis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inverter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can be </a:t>
            </a:r>
            <a:r>
              <a:rPr lang="tr-TR" dirty="0" err="1"/>
              <a:t>linearized</a:t>
            </a:r>
            <a:r>
              <a:rPr lang="tr-TR" dirty="0"/>
              <a:t> 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split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938A4-2467-4A3F-8A91-395171C3579C}"/>
              </a:ext>
            </a:extLst>
          </p:cNvPr>
          <p:cNvSpPr/>
          <p:nvPr/>
        </p:nvSpPr>
        <p:spPr>
          <a:xfrm>
            <a:off x="5805488" y="20677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number of high frequency current sources can be increased if a more accurate model is needed.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1FA4-3AF4-4AD0-B44E-72F250E30955}"/>
              </a:ext>
            </a:extLst>
          </p:cNvPr>
          <p:cNvSpPr txBox="1"/>
          <p:nvPr/>
        </p:nvSpPr>
        <p:spPr>
          <a:xfrm>
            <a:off x="3162300" y="6086475"/>
            <a:ext cx="509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Main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sidebands</a:t>
            </a:r>
            <a:r>
              <a:rPr lang="tr-TR" dirty="0"/>
              <a:t>, 2nd </a:t>
            </a:r>
            <a:r>
              <a:rPr lang="tr-TR" dirty="0" err="1"/>
              <a:t>carrier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FDEA6-CBF2-4265-8180-E6A7970C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3" y="2067719"/>
            <a:ext cx="501967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A8284-0EA5-4C2D-A8F6-66303CEB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64" y="117113"/>
            <a:ext cx="3995735" cy="19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588CA2-125F-4E1D-ADCD-0F045AED2043}"/>
              </a:ext>
            </a:extLst>
          </p:cNvPr>
          <p:cNvSpPr/>
          <p:nvPr/>
        </p:nvSpPr>
        <p:spPr>
          <a:xfrm>
            <a:off x="476250" y="2805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it is not expected to have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perfect match between the simulations and measurement because of lack of accurate models and parameters.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However, one can study the nature of different phenomena. For example, it is very easy to see how the cable inductance affects the dc bus voltage ripple.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6E808-DA95-416C-9113-AE465B4E81C4}"/>
              </a:ext>
            </a:extLst>
          </p:cNvPr>
          <p:cNvSpPr/>
          <p:nvPr/>
        </p:nvSpPr>
        <p:spPr>
          <a:xfrm>
            <a:off x="600075" y="21144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For an ideal system, the dc bus capacitor absorbs all of the high frequency components (non-dc) of the current, but for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realistic system there are some high frequency terms</a:t>
            </a:r>
            <a:r>
              <a:rPr lang="tr-T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at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input</a:t>
            </a:r>
            <a:r>
              <a:rPr lang="tr-T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current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ADCDE-7346-4C91-A3B9-009070EA4AD0}"/>
              </a:ext>
            </a:extLst>
          </p:cNvPr>
          <p:cNvSpPr/>
          <p:nvPr/>
        </p:nvSpPr>
        <p:spPr>
          <a:xfrm>
            <a:off x="600075" y="3705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spectrum of the battery current shows that in addition to the dc component, there is a component around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3.6 kHz due to resonance between the cable and dc bus capacitor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and some components</a:t>
            </a:r>
            <a:r>
              <a:rPr lang="tr-TR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tr-TR" b="0" i="0" dirty="0" err="1">
                <a:effectLst/>
                <a:latin typeface="Times New Roman" panose="02020603050405020304" pitchFamily="18" charset="0"/>
              </a:rPr>
              <a:t>aro</a:t>
            </a:r>
            <a:r>
              <a:rPr lang="en-US" dirty="0"/>
              <a:t>und multiple of the carrier </a:t>
            </a:r>
            <a:r>
              <a:rPr lang="en-US" dirty="0" err="1"/>
              <a:t>frequencie</a:t>
            </a:r>
            <a:r>
              <a:rPr lang="tr-TR" dirty="0"/>
              <a:t>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CE803-BEE5-4F3D-89BD-E2CE62F9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2" y="3705136"/>
            <a:ext cx="2505075" cy="990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55F679-D78C-44E7-8BB9-8901BB871F9C}"/>
              </a:ext>
            </a:extLst>
          </p:cNvPr>
          <p:cNvSpPr/>
          <p:nvPr/>
        </p:nvSpPr>
        <p:spPr>
          <a:xfrm>
            <a:off x="6831806" y="4062323"/>
            <a:ext cx="1095375" cy="2762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95E3-519F-4AF2-9578-6E88BAD2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253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A General Analytical Method for Calculating Inverter DC-Link Current Harmonics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5CE09-4B64-4814-8FFA-04B8CC269F93}"/>
              </a:ext>
            </a:extLst>
          </p:cNvPr>
          <p:cNvSpPr/>
          <p:nvPr/>
        </p:nvSpPr>
        <p:spPr>
          <a:xfrm>
            <a:off x="3333750" y="34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IEEE TRANSACTIONS ON INDUSTRY APPLICATIONS, VOL. 45, NO. 5, SEPTEMBER/OCTOBER 20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408A1-2656-4347-8B84-30A90AE7072E}"/>
              </a:ext>
            </a:extLst>
          </p:cNvPr>
          <p:cNvSpPr/>
          <p:nvPr/>
        </p:nvSpPr>
        <p:spPr>
          <a:xfrm>
            <a:off x="771525" y="2262485"/>
            <a:ext cx="6315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phase-leg-switching function and its load current in the time domain, </a:t>
            </a:r>
            <a:r>
              <a:rPr lang="en-GB" dirty="0"/>
              <a:t>which defines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switched current flowing through the phase leg, can be evaluated in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frequency do-main by convolving the spectra of these two time-varying functions.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83188-8644-4F70-AA59-AFFB6E356959}"/>
              </a:ext>
            </a:extLst>
          </p:cNvPr>
          <p:cNvSpPr/>
          <p:nvPr/>
        </p:nvSpPr>
        <p:spPr>
          <a:xfrm>
            <a:off x="838200" y="39859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PWM process can be readily determined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using double Fourier series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0A732-2890-483A-A4E6-D698D499666C}"/>
              </a:ext>
            </a:extLst>
          </p:cNvPr>
          <p:cNvSpPr/>
          <p:nvPr/>
        </p:nvSpPr>
        <p:spPr>
          <a:xfrm>
            <a:off x="838200" y="50074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The overall dc bus current is then the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superposition summation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of the switched current pulses from each phase leg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F9981-DB7D-458D-B830-212E7B45478D}"/>
              </a:ext>
            </a:extLst>
          </p:cNvPr>
          <p:cNvSpPr/>
          <p:nvPr/>
        </p:nvSpPr>
        <p:spPr>
          <a:xfrm>
            <a:off x="8162925" y="1975198"/>
            <a:ext cx="3009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Recalling that multiplication in the time domain is equivalent to convolution in the frequency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domai</a:t>
            </a:r>
            <a:r>
              <a:rPr lang="tr-TR" b="0" i="0" dirty="0">
                <a:effectLst/>
                <a:latin typeface="Times New Roman" panose="02020603050405020304" pitchFamily="18" charset="0"/>
              </a:rPr>
              <a:t>n.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A3802-B3FA-48D6-B18A-7CF392B711A8}"/>
              </a:ext>
            </a:extLst>
          </p:cNvPr>
          <p:cNvSpPr/>
          <p:nvPr/>
        </p:nvSpPr>
        <p:spPr>
          <a:xfrm>
            <a:off x="7696200" y="3866287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However, the frequency spectrum of the output load current contains both an output fundamental and harmonic ripple components. If the harmonic ripple compo-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nents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are neglected, the convolution operation is significantly simplified and allows closed-form analytic solutions for the dc-link current to be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2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2BF20-F541-4796-9466-8B9519526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856" y="0"/>
            <a:ext cx="663133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07BEE-4A9E-45DB-96B9-1E1A7581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4514849"/>
            <a:ext cx="5405438" cy="2162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8AE7B-02FD-4F5C-9E76-4FE1E420B36D}"/>
              </a:ext>
            </a:extLst>
          </p:cNvPr>
          <p:cNvSpPr/>
          <p:nvPr/>
        </p:nvSpPr>
        <p:spPr>
          <a:xfrm>
            <a:off x="9420225" y="948035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positively and negatively shifted switching-function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spectra, while the lower trace shows the superposition of the frequency-shifted spectra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57DEF-FC58-407D-B1B8-DC684EDDF2CD}"/>
              </a:ext>
            </a:extLst>
          </p:cNvPr>
          <p:cNvSpPr/>
          <p:nvPr/>
        </p:nvSpPr>
        <p:spPr>
          <a:xfrm>
            <a:off x="1143000" y="1099661"/>
            <a:ext cx="2305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To calculate these harmonic components for any other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spe-cific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converter topology, all that is required is the double Fourier series representation of the converter’s PWM strategy and a selection from the product terms (1)–(8) as appropriate for the particular converter topology that is to be considered.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7BE26-8DBC-44D5-9E01-3D33D018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387350"/>
            <a:ext cx="6600825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97926-4EF4-47D5-9762-20B2E1AA8170}"/>
              </a:ext>
            </a:extLst>
          </p:cNvPr>
          <p:cNvSpPr txBox="1"/>
          <p:nvPr/>
        </p:nvSpPr>
        <p:spPr>
          <a:xfrm>
            <a:off x="8429625" y="520700"/>
            <a:ext cx="287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negligible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can  not be </a:t>
            </a:r>
            <a:r>
              <a:rPr lang="tr-TR" dirty="0" err="1"/>
              <a:t>bringed</a:t>
            </a:r>
            <a:r>
              <a:rPr lang="tr-TR" dirty="0"/>
              <a:t> a </a:t>
            </a:r>
            <a:r>
              <a:rPr lang="tr-TR" dirty="0" err="1"/>
              <a:t>closed</a:t>
            </a:r>
            <a:r>
              <a:rPr lang="tr-TR" dirty="0"/>
              <a:t> </a:t>
            </a:r>
            <a:r>
              <a:rPr lang="tr-TR" dirty="0" err="1"/>
              <a:t>form.However</a:t>
            </a:r>
            <a:r>
              <a:rPr lang="tr-TR" dirty="0"/>
              <a:t>, it is </a:t>
            </a:r>
            <a:r>
              <a:rPr lang="tr-TR" dirty="0" err="1"/>
              <a:t>still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C1F91-56E8-41AB-A6E4-37770A3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14725"/>
            <a:ext cx="24765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1DF86-13E5-4E51-B865-CC4DE26A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6" y="2657475"/>
            <a:ext cx="7425678" cy="276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82A38-A6B8-48A1-A355-16FB79D3C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5419725"/>
            <a:ext cx="5695950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8100A-CC18-4B83-93C3-389B216BF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5534025"/>
            <a:ext cx="42291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1C27C-8283-4F86-BD98-E6C31ECF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5795850" cy="4795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B1A15-9E6E-408E-8E22-C278574F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933449"/>
            <a:ext cx="566609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0B10-6244-40DC-88B7-8002892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hlinkClick r:id="rId2"/>
              </a:rPr>
              <a:t>Theoretical and Experimental Investigation of Switching Ripple in the DC-Link Voltage of Single-Phase H-Bridge PWM Inverters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275E0-F29D-4B9F-B4CC-F356226DD59D}"/>
              </a:ext>
            </a:extLst>
          </p:cNvPr>
          <p:cNvSpPr/>
          <p:nvPr/>
        </p:nvSpPr>
        <p:spPr>
          <a:xfrm>
            <a:off x="575257" y="2103437"/>
            <a:ext cx="8349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DC voltage ripple amplitude is theoretically estimated as a function of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output current, both amplitude and phase angle, and the modulation index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CB166-A987-490D-9E0A-79425627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" y="3309871"/>
            <a:ext cx="6186782" cy="2764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54C21F-FEA7-4211-97D5-0A3242146A4F}"/>
              </a:ext>
            </a:extLst>
          </p:cNvPr>
          <p:cNvSpPr/>
          <p:nvPr/>
        </p:nvSpPr>
        <p:spPr>
          <a:xfrm>
            <a:off x="7194997" y="3585521"/>
            <a:ext cx="4016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he DC (average) component, the low-frequency component (double-fundamental frequency, 100 Hz), and the high-frequency component (switching, many kHz)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486F4-72C9-405E-B047-0ACAD8E3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341" y="68134"/>
            <a:ext cx="1297680" cy="3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AB847E-1321-446B-BAB2-923AB645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72" y="97329"/>
            <a:ext cx="617220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90DAA-23A6-48AD-BF9A-889C9E16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1164062"/>
            <a:ext cx="3838575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4C26F-5DE0-40F1-9852-261AD1C3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450" y="3429000"/>
            <a:ext cx="6772275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845DB-40ED-45E6-AB3E-61CE18BFC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851" y="4708638"/>
            <a:ext cx="3419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720</Words>
  <Application>Microsoft Office PowerPoint</Application>
  <PresentationFormat>Widescreen</PresentationFormat>
  <Paragraphs>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Harmonic Modeling of a Vehicle Traction Circuit Towards the DC Bus </vt:lpstr>
      <vt:lpstr>PowerPoint Presentation</vt:lpstr>
      <vt:lpstr>PowerPoint Presentation</vt:lpstr>
      <vt:lpstr>A General Analytical Method for Calculating Inverter DC-Link Current Harmonics</vt:lpstr>
      <vt:lpstr>PowerPoint Presentation</vt:lpstr>
      <vt:lpstr>PowerPoint Presentation</vt:lpstr>
      <vt:lpstr>PowerPoint Presentation</vt:lpstr>
      <vt:lpstr>Theoretical and Experimental Investigation of Switching Ripple in the DC-Link Voltage of Single-Phase H-Bridge PWM Inverters</vt:lpstr>
      <vt:lpstr>PowerPoint Presentation</vt:lpstr>
      <vt:lpstr>PowerPoint Presentation</vt:lpstr>
      <vt:lpstr>The DC-Link Capacitor Current in Pulsed Single-Phase H-Bridge Inverters  (EPE2005)</vt:lpstr>
      <vt:lpstr>Electrolytic Capacitor Ripple Current Analysis of SPWM NPC Three-Level Inverter</vt:lpstr>
      <vt:lpstr>Input Current Ripple Analysis of Nine-Phase PWM Inverters</vt:lpstr>
      <vt:lpstr>PowerPoint Presentation</vt:lpstr>
      <vt:lpstr>DC Link Harmonics of Three Phase Vo ltage Source Converters Influenced by the Pulse Width Modulation Strategy – an Analysis</vt:lpstr>
      <vt:lpstr>Analytic Calculation of the DC-Link Capacitor Current for Pulsed Three-Phase Inverters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Harmonic Modeling of a Vehicle Traction Circuit Towards the DC Bus </dc:title>
  <dc:creator>Enes AYAZ</dc:creator>
  <cp:lastModifiedBy>Enes AYAZ</cp:lastModifiedBy>
  <cp:revision>20</cp:revision>
  <dcterms:created xsi:type="dcterms:W3CDTF">2020-04-07T13:51:24Z</dcterms:created>
  <dcterms:modified xsi:type="dcterms:W3CDTF">2020-04-07T19:40:35Z</dcterms:modified>
</cp:coreProperties>
</file>