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4" r:id="rId19"/>
    <p:sldId id="276" r:id="rId20"/>
    <p:sldId id="275" r:id="rId21"/>
    <p:sldId id="273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72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1BA89-25B1-47F3-99AB-5EF9A92C4E36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E39EF-797D-4298-A4E2-906394541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71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E39EF-797D-4298-A4E2-906394541F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09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9C90B-8EB2-488F-BD85-017C8CC3F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91977-F775-4319-BC37-3BA60298A6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35733-38BE-4326-9439-40D26C2D3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E41D-2AA7-4CFF-A0DD-7A875334FA59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E68FA-D957-43E9-BCB8-41FC7F730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F33B7-94DE-4260-BAF1-F9750700C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B53E-CB8B-4722-B465-587172B94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89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C52BC-7EDD-4ABB-B8C3-1FFD22129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B50712-FCFD-4900-9C0D-6F95929F4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81012-E058-4AAD-BA99-94E245FD3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E41D-2AA7-4CFF-A0DD-7A875334FA59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B95DD-12D6-4323-9E11-DC1A03B58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4D903-C05C-4012-AB9A-CF949752D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B53E-CB8B-4722-B465-587172B94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4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143534-80C3-448D-BA87-F4244D0132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3F78F-D155-4647-93AA-B4FE81BD7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84CDA-D2C5-47F6-8D3E-A4E2A2A54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E41D-2AA7-4CFF-A0DD-7A875334FA59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0FA9E-9A27-487D-B7E8-ED277C9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86740-E943-4DE9-A1BC-DF25C6330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B53E-CB8B-4722-B465-587172B94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09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5B374-55B1-4AAC-8DB5-8DD1A5F22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C72F7-C06B-4F58-A6A4-60188B6A9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1D14E-4A25-48A6-A525-5CBAF6B6A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E41D-2AA7-4CFF-A0DD-7A875334FA59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D0CEA-99A9-40D8-90C5-CC47FC00A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96AB8-8DB3-4F85-8AB1-B54FD1E73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B53E-CB8B-4722-B465-587172B94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12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FB734-C59D-40DE-852E-33402AC16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A1830-4128-441B-B93E-34851A1A5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443D2-2D34-4D65-9235-FF410FE39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E41D-2AA7-4CFF-A0DD-7A875334FA59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14332-0CD4-4435-8D67-B5EA954BE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A44C4-2486-40E9-94D1-A959BD1D8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B53E-CB8B-4722-B465-587172B94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22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6EDF4-5FFD-45CC-99E6-D47E4C435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4158D-EC4A-4EB2-BF42-A151197BB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9F115E-FFA9-4D89-9F88-7EA55D1BF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85F64-44F7-472D-9453-EC9EFF5E2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E41D-2AA7-4CFF-A0DD-7A875334FA59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53B1D-F93C-47F3-B121-A101F9CF2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F7B53-BC3F-427C-A531-BC4C25401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B53E-CB8B-4722-B465-587172B94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11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3E566-CBD1-4F5B-84D2-74DEF3123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DD1C9-2BA9-4BCD-9EC1-8CE9194B7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89CFA-D82A-43C9-B674-B30B1B417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9C8131-BB43-4F79-829E-F1FE0247E1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C540B1-4EA6-4B3B-BE86-33F6F0FAD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72C3B3-8996-4E78-B5DC-ED163E9C0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E41D-2AA7-4CFF-A0DD-7A875334FA59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E65226-D58C-4CFE-A552-5249451C2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EA2A71-6526-408F-9A8E-AFDE77C1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B53E-CB8B-4722-B465-587172B94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97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8907D-C616-4063-9A46-71DDD7393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AD204A-5CF6-46E5-B16E-B2D8716E5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E41D-2AA7-4CFF-A0DD-7A875334FA59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ECBEB0-D60B-47A5-A2DA-A1D8D6621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4FA81-4E8C-474F-864D-69B8A3C87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B53E-CB8B-4722-B465-587172B94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11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B359CA-B81C-4D27-A8AB-615CEEC14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E41D-2AA7-4CFF-A0DD-7A875334FA59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485ACB-8861-48AE-8BA6-554F1BF86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455FFB-70CA-4457-8A47-386F28631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B53E-CB8B-4722-B465-587172B94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0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AB3E4-F3B9-49DD-A057-A7C40F1E9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8F662-7746-4975-91A3-8F618A68C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DEA81D-B185-48C4-B5A3-225DE1C40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D0DBD-C6A5-44AA-A48E-92525ACFF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E41D-2AA7-4CFF-A0DD-7A875334FA59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8CEB0-8ABE-44FB-8098-2FA878AAA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69F67-E791-4A19-8B91-BFDD50936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B53E-CB8B-4722-B465-587172B94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60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F62B9-63A5-458E-85AB-78D5EF75B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43FD69-743E-4D92-BAC7-347075CF68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7D3B8-8DA2-44BE-AC2C-803D77F01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35231-3426-49A9-9EE9-AC9D5128A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E41D-2AA7-4CFF-A0DD-7A875334FA59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BD15E-FB28-4102-AC56-0DEABD9F3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36C3D-CEC2-4729-B50D-9C6466DDA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B53E-CB8B-4722-B465-587172B94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90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AFFF0D-8A6E-4C0F-B635-A13753050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ED24A-AFAC-4537-9CF0-94A81AAF0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ACC95-E921-42A9-A6F6-B1FAD1FE48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CE41D-2AA7-4CFF-A0DD-7A875334FA59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6151A-8C28-4DF8-8AAB-37EFC66927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4CB93-5614-477F-BD3D-0463438262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EB53E-CB8B-4722-B465-587172B94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7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mendeley.com/viewer/?fileId=6dce7aa7-2b10-3d7b-48cc-77bf22774336&amp;documentId=3b05553b-d4c6-3a4d-b1a9-c3519e3d055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mendeley.com/viewer/?fileId=69ac667b-7157-2021-4f78-accf74d74a3e&amp;documentId=8852d0aa-3ff0-3d61-9afd-e401862af41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ndeley.com/viewer/?fileId=0d02421f-f7b8-2629-197a-fc67f06754ca&amp;documentId=05b21526-deba-38cc-b10f-19fb28bef96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www.mendeley.com/viewer/?fileId=70adc5b5-bea0-2a07-0542-5a95537755f6&amp;documentId=e40f2bb0-d112-344e-b463-c04db88d1a58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www.mendeley.com/viewer/?fileId=38d5300c-351d-3d83-7109-b8c2b6875722&amp;documentId=00abd68a-5e16-334e-9cb7-d6643b6124b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www.mendeley.com/viewer/?fileId=599de807-d50e-3b03-5cd1-16f01997584e&amp;documentId=2547700e-b154-33ec-8799-dd22a90d8b7c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www.mendeley.com/viewer/?fileId=5d2ec034-a720-6f67-136a-cf3c8f770af6&amp;documentId=d61c944d-70d6-3f71-8128-6082baf6bdb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www.mendeley.com/viewer/?fileId=5947d4e2-1568-600d-1a17-044ce1d711fe&amp;documentId=973aedda-5b6d-31f8-af66-47d957bb7d3c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www.mendeley.com/viewer/?fileId=2dfb1d77-6189-925f-2e4f-a61f7ec710d2&amp;documentId=669396ed-2ea9-36fd-ab4a-00bf08c1b9f3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s://www.mendeley.com/viewer/?fileId=71816358-16f8-6319-05de-627a44e7132a&amp;documentId=b5480ee3-5779-3962-bef2-2dc2ffb6f23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ndeley.com/viewer/?fileId=02f180f5-8395-3ced-205b-3419e897458e&amp;documentId=9961df2f-a5ff-363c-ae6f-8c7268d1bd37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mendeley.com/viewer/?fileId=3c491b36-a86f-e339-0c22-92474ba746ba&amp;documentId=319f1b9e-1c0f-3ff6-982a-27b71584bd5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687C9-5D44-4DBB-836D-B5F0DABB0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637" y="171450"/>
            <a:ext cx="11896725" cy="1909763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Harmonic Modeling of a Vehicle Traction Circuit Towards the DC Bus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137606-0038-4161-A922-143AD7681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" y="2677388"/>
            <a:ext cx="7962900" cy="3733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74B9ED-17AB-4C82-A926-4F40C1E9AFB0}"/>
              </a:ext>
            </a:extLst>
          </p:cNvPr>
          <p:cNvSpPr txBox="1"/>
          <p:nvPr/>
        </p:nvSpPr>
        <p:spPr>
          <a:xfrm>
            <a:off x="8972550" y="2228850"/>
            <a:ext cx="28289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DC </a:t>
            </a:r>
            <a:r>
              <a:rPr lang="tr-TR" dirty="0" err="1"/>
              <a:t>Bus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is </a:t>
            </a:r>
            <a:r>
              <a:rPr lang="tr-TR" dirty="0" err="1"/>
              <a:t>modelled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harmonics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inverter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AC motor can  be </a:t>
            </a:r>
            <a:r>
              <a:rPr lang="tr-TR" dirty="0" err="1"/>
              <a:t>modelled</a:t>
            </a:r>
            <a:r>
              <a:rPr lang="tr-TR" dirty="0"/>
              <a:t> as </a:t>
            </a:r>
            <a:r>
              <a:rPr lang="tr-TR" dirty="0" err="1"/>
              <a:t>harmonic</a:t>
            </a:r>
            <a:r>
              <a:rPr lang="tr-TR" dirty="0"/>
              <a:t> </a:t>
            </a:r>
            <a:r>
              <a:rPr lang="tr-TR" dirty="0" err="1"/>
              <a:t>injection</a:t>
            </a:r>
            <a:r>
              <a:rPr lang="tr-TR" dirty="0"/>
              <a:t>.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cable</a:t>
            </a:r>
            <a:r>
              <a:rPr lang="tr-TR" dirty="0"/>
              <a:t> is </a:t>
            </a:r>
            <a:r>
              <a:rPr lang="tr-TR" dirty="0" err="1"/>
              <a:t>long</a:t>
            </a:r>
            <a:r>
              <a:rPr lang="tr-TR" dirty="0"/>
              <a:t> as </a:t>
            </a:r>
            <a:r>
              <a:rPr lang="tr-TR" dirty="0" err="1"/>
              <a:t>enough</a:t>
            </a:r>
            <a:r>
              <a:rPr lang="tr-TR" dirty="0"/>
              <a:t>(5-10 m)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FA849C-86AE-4CEB-8433-E677B0EECAF9}"/>
              </a:ext>
            </a:extLst>
          </p:cNvPr>
          <p:cNvSpPr/>
          <p:nvPr/>
        </p:nvSpPr>
        <p:spPr>
          <a:xfrm>
            <a:off x="3588800" y="171450"/>
            <a:ext cx="5166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</a:rPr>
              <a:t>The 2014 International Power Electronics 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675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FD5BCA-9F31-42A2-814F-08603B80F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218" y="344510"/>
            <a:ext cx="6512597" cy="49970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C60DA2-FBDE-4DA6-B8B8-060688E82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94" y="225381"/>
            <a:ext cx="6906135" cy="567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918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C86C0-63AB-4123-BC66-A70FC0292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hlinkClick r:id="rId2"/>
              </a:rPr>
              <a:t>T</a:t>
            </a:r>
            <a:r>
              <a:rPr lang="en-GB" dirty="0">
                <a:hlinkClick r:id="rId2"/>
              </a:rPr>
              <a:t>he</a:t>
            </a:r>
            <a:r>
              <a:rPr lang="tr-TR" dirty="0">
                <a:hlinkClick r:id="rId2"/>
              </a:rPr>
              <a:t> </a:t>
            </a:r>
            <a:r>
              <a:rPr lang="en-GB" dirty="0">
                <a:hlinkClick r:id="rId2"/>
              </a:rPr>
              <a:t>DC-Link</a:t>
            </a:r>
            <a:r>
              <a:rPr lang="tr-TR" dirty="0">
                <a:hlinkClick r:id="rId2"/>
              </a:rPr>
              <a:t> </a:t>
            </a:r>
            <a:r>
              <a:rPr lang="en-GB" dirty="0">
                <a:hlinkClick r:id="rId2"/>
              </a:rPr>
              <a:t>Capacitor</a:t>
            </a:r>
            <a:r>
              <a:rPr lang="tr-TR" dirty="0">
                <a:hlinkClick r:id="rId2"/>
              </a:rPr>
              <a:t> </a:t>
            </a:r>
            <a:r>
              <a:rPr lang="en-GB" dirty="0">
                <a:hlinkClick r:id="rId2"/>
              </a:rPr>
              <a:t>Current</a:t>
            </a:r>
            <a:r>
              <a:rPr lang="tr-TR" dirty="0">
                <a:hlinkClick r:id="rId2"/>
              </a:rPr>
              <a:t> </a:t>
            </a:r>
            <a:r>
              <a:rPr lang="en-GB" dirty="0">
                <a:hlinkClick r:id="rId2"/>
              </a:rPr>
              <a:t>in Pulsed Single-Phase</a:t>
            </a:r>
            <a:r>
              <a:rPr lang="tr-TR" dirty="0">
                <a:hlinkClick r:id="rId2"/>
              </a:rPr>
              <a:t> </a:t>
            </a:r>
            <a:r>
              <a:rPr lang="en-GB" dirty="0">
                <a:hlinkClick r:id="rId2"/>
              </a:rPr>
              <a:t>H-Bridge Inverters</a:t>
            </a:r>
            <a:r>
              <a:rPr lang="tr-TR" dirty="0"/>
              <a:t>  (EPE2005)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A1CAEA-9F14-4765-A627-091B0A6B8C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19325" y="1603860"/>
            <a:ext cx="7753350" cy="1447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6C4F05-972E-4800-AE0C-AD1309D72D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211" y="3362638"/>
            <a:ext cx="9852337" cy="214793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00A6A9F-1DC4-4302-AEC1-7BD23A91DE4E}"/>
              </a:ext>
            </a:extLst>
          </p:cNvPr>
          <p:cNvSpPr/>
          <p:nvPr/>
        </p:nvSpPr>
        <p:spPr>
          <a:xfrm>
            <a:off x="2635875" y="5678338"/>
            <a:ext cx="70876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GB" sz="20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ith</a:t>
            </a:r>
            <a:r>
              <a:rPr lang="tr-TR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sinusoidal output current</a:t>
            </a:r>
            <a:r>
              <a:rPr lang="tr-TR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  <a:r>
              <a:rPr lang="tr-TR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lang="tr-TR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sidebands</a:t>
            </a:r>
            <a:r>
              <a:rPr lang="tr-TR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tr-TR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arranged</a:t>
            </a:r>
            <a:r>
              <a:rPr lang="tr-TR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tr-TR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tr-TR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tr-TR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symmetrically</a:t>
            </a:r>
            <a:r>
              <a:rPr lang="tr-TR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other.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329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7F3E2-C8F8-4486-986B-7987A463D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Electrolytic Capacitor Ripple Current Analysis of SPWM NPC Three-Level Inverter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011A05-75FE-41B6-8F40-11E05232C2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06380" y="2434108"/>
            <a:ext cx="4036454" cy="223498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2A8BCBC-6DDC-4025-A93D-2FCEE03FAB3C}"/>
              </a:ext>
            </a:extLst>
          </p:cNvPr>
          <p:cNvSpPr/>
          <p:nvPr/>
        </p:nvSpPr>
        <p:spPr>
          <a:xfrm>
            <a:off x="2339662" y="45522"/>
            <a:ext cx="8079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</a:rPr>
              <a:t>2018 13th IEEE Conference on Industrial Electronics and Applications (ICIEA)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B0326D-B1DD-4A5C-92C8-C79997EEE3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0763" y="2253803"/>
            <a:ext cx="3479802" cy="299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418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D9D91-582E-4519-9916-549699D2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Input Current Ripple Analysis of Nine-Phase PWM Inverters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F7A632-E4FF-486E-9A61-44A4A10838B7}"/>
              </a:ext>
            </a:extLst>
          </p:cNvPr>
          <p:cNvSpPr/>
          <p:nvPr/>
        </p:nvSpPr>
        <p:spPr>
          <a:xfrm>
            <a:off x="935865" y="178247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Among three three-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phas</a:t>
            </a:r>
            <a:r>
              <a:rPr lang="en-US" b="0" i="0" dirty="0">
                <a:effectLst/>
                <a:latin typeface="Arial" panose="020B0604020202020204" pitchFamily="34" charset="0"/>
              </a:rPr>
              <a:t> e stator windings are displaced by either 20 (asymmetrical) or 40 (symmetrical) electrical degrees.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251040-96C4-44E1-B066-8A6D1BBD9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460" y="1868778"/>
            <a:ext cx="3486150" cy="647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188951-2A7D-4C53-9D08-CB90A1D5C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5308" y="3168202"/>
            <a:ext cx="2181594" cy="30072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B82B61-C86E-4D4D-B230-79B8ECF80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2634" y="3509826"/>
            <a:ext cx="5732976" cy="172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358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5E74CC-1392-44C6-AE04-EE39B9C12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3105" y="629204"/>
            <a:ext cx="3518895" cy="22354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178BA7-DB8A-4CAF-B287-4D9729D2C612}"/>
              </a:ext>
            </a:extLst>
          </p:cNvPr>
          <p:cNvSpPr/>
          <p:nvPr/>
        </p:nvSpPr>
        <p:spPr>
          <a:xfrm>
            <a:off x="9735398" y="3264836"/>
            <a:ext cx="232249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The stat or windings are rewound to be symmetrical and asymmetrical nine -phase stator windings with 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separate neutral points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E49BFD-3119-4C66-AB6F-45434ECB4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65" y="0"/>
            <a:ext cx="7544048" cy="637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507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F8AFE-7560-4507-81D6-202EC38F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DC Link Harmonics of Three Phase Vo </a:t>
            </a:r>
            <a:r>
              <a:rPr lang="en-US" sz="2000" dirty="0" err="1">
                <a:hlinkClick r:id="rId2"/>
              </a:rPr>
              <a:t>ltage</a:t>
            </a:r>
            <a:r>
              <a:rPr lang="en-US" sz="2000" dirty="0">
                <a:hlinkClick r:id="rId2"/>
              </a:rPr>
              <a:t> Source Converters Influenced by the Pulse Width Modulation Strategy – an Analysis</a:t>
            </a:r>
            <a:endParaRPr lang="en-US" sz="2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6541DD-46D9-4FF4-8638-4A705F793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8241" y="1590540"/>
            <a:ext cx="3799141" cy="292533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A4CA311-44FD-469D-9F9F-9BC250F5E1A6}"/>
              </a:ext>
            </a:extLst>
          </p:cNvPr>
          <p:cNvSpPr/>
          <p:nvPr/>
        </p:nvSpPr>
        <p:spPr>
          <a:xfrm>
            <a:off x="4487382" y="2546771"/>
            <a:ext cx="2720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</a:rPr>
              <a:t>The Geometric Wall Model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336741-EFA7-4C22-A0FC-FEECB0E25B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290" y="4724533"/>
            <a:ext cx="3444092" cy="153526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F49149B-5A00-4082-81FE-8C0BEF0C030C}"/>
              </a:ext>
            </a:extLst>
          </p:cNvPr>
          <p:cNvSpPr/>
          <p:nvPr/>
        </p:nvSpPr>
        <p:spPr>
          <a:xfrm>
            <a:off x="4644285" y="5246128"/>
            <a:ext cx="2563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</a:rPr>
              <a:t>the Double Fourier Series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41AB637-979C-498D-975A-9758C54B79F4}"/>
              </a:ext>
            </a:extLst>
          </p:cNvPr>
          <p:cNvCxnSpPr/>
          <p:nvPr/>
        </p:nvCxnSpPr>
        <p:spPr>
          <a:xfrm>
            <a:off x="5926046" y="3232597"/>
            <a:ext cx="0" cy="1725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349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391AC-72CC-4AFB-BB5F-9F4AD4BDC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hlinkClick r:id="rId2"/>
              </a:rPr>
              <a:t>Analytic Calculation of the DC-Link Capacitor Current for Pulsed Three-Phase Inverters 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588C67-124A-44A9-B81C-F01E90363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047" y="1825625"/>
            <a:ext cx="3384250" cy="400533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180432F-51FA-4A03-8628-35CF8A9BDF1A}"/>
              </a:ext>
            </a:extLst>
          </p:cNvPr>
          <p:cNvSpPr/>
          <p:nvPr/>
        </p:nvSpPr>
        <p:spPr>
          <a:xfrm>
            <a:off x="4516192" y="201429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</a:rPr>
              <a:t>From the drawn envelopes it is clearly recognizable, that the waveforms of the curves after 1/6 of the fundamental period repeat always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100089-B2B2-4977-93B6-94655935B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5646" y="3126301"/>
            <a:ext cx="4957092" cy="28637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5987C1-0F54-46B3-AEFC-80C4086E18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816" y="5990007"/>
            <a:ext cx="4203156" cy="74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927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6B637-7EF5-41E6-963A-5F2BA2E72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200" dirty="0">
                <a:hlinkClick r:id="rId2"/>
              </a:rPr>
              <a:t>A</a:t>
            </a:r>
            <a:r>
              <a:rPr lang="en-US" sz="2200" dirty="0" err="1">
                <a:hlinkClick r:id="rId2"/>
              </a:rPr>
              <a:t>nalysis</a:t>
            </a:r>
            <a:r>
              <a:rPr lang="en-US" sz="2200" dirty="0">
                <a:hlinkClick r:id="rId2"/>
              </a:rPr>
              <a:t> of the DC-Link Current for the Single Phase H-Bridge Inverter Under Harmonic Output Currents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F9986-BBF9-46F3-B10E-3F5E37E11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LOH </a:t>
            </a:r>
            <a:r>
              <a:rPr lang="tr-TR" dirty="0">
                <a:sym typeface="Wingdings" panose="05000000000000000000" pitchFamily="2" charset="2"/>
              </a:rPr>
              <a:t> </a:t>
            </a:r>
            <a:r>
              <a:rPr lang="tr-TR" dirty="0" err="1">
                <a:sym typeface="Wingdings" panose="05000000000000000000" pitchFamily="2" charset="2"/>
              </a:rPr>
              <a:t>Low</a:t>
            </a:r>
            <a:r>
              <a:rPr lang="tr-TR" dirty="0">
                <a:sym typeface="Wingdings" panose="05000000000000000000" pitchFamily="2" charset="2"/>
              </a:rPr>
              <a:t> </a:t>
            </a:r>
            <a:r>
              <a:rPr lang="tr-TR" dirty="0" err="1">
                <a:sym typeface="Wingdings" panose="05000000000000000000" pitchFamily="2" charset="2"/>
              </a:rPr>
              <a:t>order</a:t>
            </a:r>
            <a:r>
              <a:rPr lang="tr-TR" dirty="0">
                <a:sym typeface="Wingdings" panose="05000000000000000000" pitchFamily="2" charset="2"/>
              </a:rPr>
              <a:t> </a:t>
            </a:r>
            <a:r>
              <a:rPr lang="tr-TR" dirty="0" err="1">
                <a:sym typeface="Wingdings" panose="05000000000000000000" pitchFamily="2" charset="2"/>
              </a:rPr>
              <a:t>harmonics</a:t>
            </a:r>
            <a:r>
              <a:rPr lang="tr-TR" dirty="0">
                <a:sym typeface="Wingdings" panose="05000000000000000000" pitchFamily="2" charset="2"/>
              </a:rPr>
              <a:t>  </a:t>
            </a:r>
          </a:p>
          <a:p>
            <a:r>
              <a:rPr lang="tr-TR" dirty="0">
                <a:sym typeface="Wingdings" panose="05000000000000000000" pitchFamily="2" charset="2"/>
              </a:rPr>
              <a:t>SHC   </a:t>
            </a:r>
            <a:r>
              <a:rPr lang="tr-TR" dirty="0" err="1">
                <a:sym typeface="Wingdings" panose="05000000000000000000" pitchFamily="2" charset="2"/>
              </a:rPr>
              <a:t>Switching</a:t>
            </a:r>
            <a:r>
              <a:rPr lang="tr-TR" dirty="0">
                <a:sym typeface="Wingdings" panose="05000000000000000000" pitchFamily="2" charset="2"/>
              </a:rPr>
              <a:t> </a:t>
            </a:r>
            <a:r>
              <a:rPr lang="tr-TR" dirty="0" err="1">
                <a:sym typeface="Wingdings" panose="05000000000000000000" pitchFamily="2" charset="2"/>
              </a:rPr>
              <a:t>Harmonics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46A2BE-5589-4C23-A859-9A3BC359A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789" y="1378040"/>
            <a:ext cx="4774011" cy="38532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C499EE-BD60-4666-833D-408BEDD3C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128" y="3515932"/>
            <a:ext cx="5386096" cy="211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091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B56205-53C3-42BE-B1DF-10E4D581E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175" y="90153"/>
            <a:ext cx="10109546" cy="266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026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A5EC4-BEF2-469D-897C-9038D52AB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 DC Bus Capacitor Design Method for Various Inverter Applications 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9738CA-4C78-497E-97C6-97EF128E39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4197" y="1761230"/>
            <a:ext cx="5380686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D4982B-BE53-4FEB-9A0E-89F8AFC89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7101" y="1852411"/>
            <a:ext cx="2562225" cy="1066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069F9B-FEE2-426F-93A5-9CF4A44D6F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6380" y="3161802"/>
            <a:ext cx="4338034" cy="322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02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7FEAA2-32B5-4C16-84FF-554E701D34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512" y="296069"/>
            <a:ext cx="4581525" cy="1771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E53E73-1058-4484-9F31-376B4590F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66975"/>
            <a:ext cx="7648575" cy="3524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07461C-3D59-41FE-959E-D86F33323D6B}"/>
              </a:ext>
            </a:extLst>
          </p:cNvPr>
          <p:cNvSpPr txBox="1"/>
          <p:nvPr/>
        </p:nvSpPr>
        <p:spPr>
          <a:xfrm>
            <a:off x="8334375" y="3638550"/>
            <a:ext cx="2400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Frequency</a:t>
            </a:r>
            <a:r>
              <a:rPr lang="tr-TR" dirty="0"/>
              <a:t> domain </a:t>
            </a:r>
            <a:r>
              <a:rPr lang="tr-TR" dirty="0" err="1"/>
              <a:t>analysis</a:t>
            </a:r>
            <a:r>
              <a:rPr lang="tr-TR" dirty="0"/>
              <a:t>. </a:t>
            </a:r>
          </a:p>
          <a:p>
            <a:endParaRPr lang="tr-TR" dirty="0"/>
          </a:p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inverter</a:t>
            </a:r>
            <a:r>
              <a:rPr lang="tr-TR" dirty="0"/>
              <a:t> </a:t>
            </a:r>
            <a:r>
              <a:rPr lang="tr-TR" dirty="0" err="1"/>
              <a:t>currents</a:t>
            </a:r>
            <a:r>
              <a:rPr lang="tr-TR" dirty="0"/>
              <a:t> can be </a:t>
            </a:r>
            <a:r>
              <a:rPr lang="tr-TR" dirty="0" err="1"/>
              <a:t>linearized</a:t>
            </a:r>
            <a:r>
              <a:rPr lang="tr-TR" dirty="0"/>
              <a:t> 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split</a:t>
            </a:r>
            <a:r>
              <a:rPr lang="tr-TR" dirty="0"/>
              <a:t> </a:t>
            </a:r>
            <a:r>
              <a:rPr lang="tr-TR" dirty="0" err="1"/>
              <a:t>into</a:t>
            </a:r>
            <a:r>
              <a:rPr lang="tr-TR" dirty="0"/>
              <a:t> </a:t>
            </a:r>
            <a:r>
              <a:rPr lang="tr-TR" dirty="0" err="1"/>
              <a:t>harmonics</a:t>
            </a:r>
            <a:r>
              <a:rPr lang="tr-TR" dirty="0"/>
              <a:t>.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0938A4-2467-4A3F-8A91-395171C3579C}"/>
              </a:ext>
            </a:extLst>
          </p:cNvPr>
          <p:cNvSpPr/>
          <p:nvPr/>
        </p:nvSpPr>
        <p:spPr>
          <a:xfrm>
            <a:off x="5805488" y="206771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</a:rPr>
              <a:t>The number of high frequency current sources can be increased if a more accurate model is needed.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821FA4-3AF4-4AD0-B44E-72F250E30955}"/>
              </a:ext>
            </a:extLst>
          </p:cNvPr>
          <p:cNvSpPr txBox="1"/>
          <p:nvPr/>
        </p:nvSpPr>
        <p:spPr>
          <a:xfrm>
            <a:off x="3162300" y="6086475"/>
            <a:ext cx="509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Main </a:t>
            </a:r>
            <a:r>
              <a:rPr lang="tr-TR" dirty="0" err="1"/>
              <a:t>harmonics</a:t>
            </a:r>
            <a:r>
              <a:rPr lang="tr-TR" dirty="0"/>
              <a:t> </a:t>
            </a:r>
            <a:r>
              <a:rPr lang="tr-TR" dirty="0" err="1"/>
              <a:t>carrier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sidebands</a:t>
            </a:r>
            <a:r>
              <a:rPr lang="tr-TR" dirty="0"/>
              <a:t>, 2nd </a:t>
            </a:r>
            <a:r>
              <a:rPr lang="tr-TR" dirty="0" err="1"/>
              <a:t>carrier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CFDEA6-CBF2-4265-8180-E6A7970CE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63" y="2067719"/>
            <a:ext cx="5019675" cy="6953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24A8284-0EA5-4C2D-A8F6-66303CEB52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0364" y="117113"/>
            <a:ext cx="3995735" cy="195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730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7DA50-4F40-4132-9E4D-866BC63D8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600" dirty="0">
                <a:hlinkClick r:id="rId2"/>
              </a:rPr>
              <a:t>A</a:t>
            </a:r>
            <a:r>
              <a:rPr lang="en-US" sz="3600" dirty="0" err="1">
                <a:hlinkClick r:id="rId2"/>
              </a:rPr>
              <a:t>nalysis</a:t>
            </a:r>
            <a:r>
              <a:rPr lang="en-US" sz="3600" dirty="0">
                <a:hlinkClick r:id="rId2"/>
              </a:rPr>
              <a:t> and Characterization of DC Bus Ripple Current of Two-Level Inverters Using The Equivalent Centered Harmonic Approach </a:t>
            </a:r>
            <a:endParaRPr lang="en-US" sz="3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8B759C-9344-4D6A-983A-34B4DFDC3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0479" y="2002665"/>
            <a:ext cx="4173494" cy="21985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CF96E6-0A3B-4C8E-9BF3-804AC05C0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7177" y="2126583"/>
            <a:ext cx="4031758" cy="16355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8E722C-AA9C-4105-B3B2-326AC149E5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7152" y="4378817"/>
            <a:ext cx="6741853" cy="202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620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CD186AF5-3B00-4BEE-B8F0-3DE3E6F6166D}"/>
              </a:ext>
            </a:extLst>
          </p:cNvPr>
          <p:cNvSpPr/>
          <p:nvPr/>
        </p:nvSpPr>
        <p:spPr>
          <a:xfrm>
            <a:off x="4481848" y="289775"/>
            <a:ext cx="1790163" cy="9208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DC BUS </a:t>
            </a:r>
            <a:r>
              <a:rPr lang="tr-TR" dirty="0" err="1"/>
              <a:t>Ripple</a:t>
            </a:r>
            <a:r>
              <a:rPr lang="tr-TR" dirty="0"/>
              <a:t> </a:t>
            </a:r>
            <a:r>
              <a:rPr lang="tr-TR" dirty="0" err="1"/>
              <a:t>Calculation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F6AB30D-8094-428B-A4D1-BA90F8CFD0F6}"/>
              </a:ext>
            </a:extLst>
          </p:cNvPr>
          <p:cNvSpPr/>
          <p:nvPr/>
        </p:nvSpPr>
        <p:spPr>
          <a:xfrm>
            <a:off x="1691426" y="1414530"/>
            <a:ext cx="1790163" cy="9208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RMS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2DFA86C-F992-4898-AB4D-D9C43B7C571D}"/>
              </a:ext>
            </a:extLst>
          </p:cNvPr>
          <p:cNvSpPr/>
          <p:nvPr/>
        </p:nvSpPr>
        <p:spPr>
          <a:xfrm>
            <a:off x="6707747" y="1414530"/>
            <a:ext cx="1790163" cy="9208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/>
              <a:t>Double</a:t>
            </a:r>
            <a:r>
              <a:rPr lang="tr-TR" dirty="0"/>
              <a:t> </a:t>
            </a:r>
            <a:r>
              <a:rPr lang="tr-TR" dirty="0" err="1"/>
              <a:t>Fourier</a:t>
            </a:r>
            <a:r>
              <a:rPr lang="tr-TR" dirty="0"/>
              <a:t> Series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712A8BA-3880-4159-8F15-AF67B36EE0E0}"/>
              </a:ext>
            </a:extLst>
          </p:cNvPr>
          <p:cNvSpPr/>
          <p:nvPr/>
        </p:nvSpPr>
        <p:spPr>
          <a:xfrm>
            <a:off x="7802450" y="2914919"/>
            <a:ext cx="1790163" cy="9208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/>
              <a:t>Ignoring</a:t>
            </a:r>
            <a:r>
              <a:rPr lang="tr-TR" dirty="0"/>
              <a:t> </a:t>
            </a:r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ripple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7E7E41E-5A70-4CE1-9501-E6A3A6D7DF0E}"/>
              </a:ext>
            </a:extLst>
          </p:cNvPr>
          <p:cNvSpPr/>
          <p:nvPr/>
        </p:nvSpPr>
        <p:spPr>
          <a:xfrm>
            <a:off x="6272011" y="4062212"/>
            <a:ext cx="1790163" cy="9208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/>
              <a:t>Balanced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BA36BD-2F5E-427B-B4F6-A822EEAA9039}"/>
              </a:ext>
            </a:extLst>
          </p:cNvPr>
          <p:cNvSpPr/>
          <p:nvPr/>
        </p:nvSpPr>
        <p:spPr>
          <a:xfrm>
            <a:off x="9659155" y="3950596"/>
            <a:ext cx="1899632" cy="9208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/>
              <a:t>Unbalanced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852578C-FCA3-4193-B15D-127F86C90293}"/>
              </a:ext>
            </a:extLst>
          </p:cNvPr>
          <p:cNvSpPr/>
          <p:nvPr/>
        </p:nvSpPr>
        <p:spPr>
          <a:xfrm>
            <a:off x="9710669" y="5296438"/>
            <a:ext cx="1790163" cy="9208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100" dirty="0" err="1"/>
              <a:t>Positive</a:t>
            </a:r>
            <a:r>
              <a:rPr lang="tr-TR" sz="1100" dirty="0"/>
              <a:t> </a:t>
            </a:r>
            <a:r>
              <a:rPr lang="tr-TR" sz="1100" dirty="0" err="1"/>
              <a:t>and</a:t>
            </a:r>
            <a:r>
              <a:rPr lang="tr-TR" sz="1100" dirty="0"/>
              <a:t> </a:t>
            </a:r>
            <a:r>
              <a:rPr lang="tr-TR" sz="1100" dirty="0" err="1"/>
              <a:t>Negative</a:t>
            </a:r>
            <a:r>
              <a:rPr lang="tr-TR" sz="1100" dirty="0"/>
              <a:t> </a:t>
            </a:r>
            <a:r>
              <a:rPr lang="tr-TR" sz="1100" dirty="0" err="1"/>
              <a:t>Sequence</a:t>
            </a:r>
            <a:r>
              <a:rPr lang="tr-TR" sz="1100" dirty="0"/>
              <a:t> </a:t>
            </a:r>
            <a:r>
              <a:rPr lang="tr-TR" sz="1100" dirty="0" err="1"/>
              <a:t>and</a:t>
            </a:r>
            <a:r>
              <a:rPr lang="tr-TR" sz="1100" dirty="0"/>
              <a:t> </a:t>
            </a:r>
            <a:r>
              <a:rPr lang="tr-TR" sz="1100" dirty="0" err="1"/>
              <a:t>superposition</a:t>
            </a:r>
            <a:endParaRPr lang="en-US" sz="11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BB1CB53-9AC4-4A86-81C3-13D726CC1D55}"/>
              </a:ext>
            </a:extLst>
          </p:cNvPr>
          <p:cNvSpPr/>
          <p:nvPr/>
        </p:nvSpPr>
        <p:spPr>
          <a:xfrm>
            <a:off x="6272010" y="5296438"/>
            <a:ext cx="1790163" cy="9208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100" dirty="0" err="1"/>
              <a:t>Positive</a:t>
            </a:r>
            <a:r>
              <a:rPr lang="tr-TR" sz="1100" dirty="0"/>
              <a:t> </a:t>
            </a:r>
            <a:r>
              <a:rPr lang="tr-TR" sz="1100" dirty="0" err="1"/>
              <a:t>Sequence</a:t>
            </a:r>
            <a:r>
              <a:rPr lang="tr-TR" sz="1100" dirty="0"/>
              <a:t> </a:t>
            </a:r>
            <a:r>
              <a:rPr lang="tr-TR" sz="1100" dirty="0" err="1"/>
              <a:t>only</a:t>
            </a:r>
            <a:r>
              <a:rPr lang="tr-TR" sz="1100" dirty="0"/>
              <a:t> </a:t>
            </a:r>
            <a:r>
              <a:rPr lang="tr-TR" sz="1100" dirty="0" err="1"/>
              <a:t>and</a:t>
            </a:r>
            <a:r>
              <a:rPr lang="tr-TR" sz="1100" dirty="0"/>
              <a:t> </a:t>
            </a:r>
            <a:r>
              <a:rPr lang="tr-TR" sz="1100" dirty="0" err="1"/>
              <a:t>superimposed</a:t>
            </a:r>
            <a:r>
              <a:rPr lang="tr-TR" sz="1100" dirty="0"/>
              <a:t> </a:t>
            </a:r>
            <a:r>
              <a:rPr lang="tr-TR" sz="1100" dirty="0" err="1"/>
              <a:t>for</a:t>
            </a:r>
            <a:r>
              <a:rPr lang="tr-TR" sz="1100" dirty="0"/>
              <a:t> </a:t>
            </a:r>
            <a:r>
              <a:rPr lang="tr-TR" sz="1100" dirty="0" err="1"/>
              <a:t>each</a:t>
            </a:r>
            <a:r>
              <a:rPr lang="tr-TR" sz="1100" dirty="0"/>
              <a:t> </a:t>
            </a:r>
            <a:r>
              <a:rPr lang="tr-TR" sz="1100" dirty="0" err="1"/>
              <a:t>phase</a:t>
            </a:r>
            <a:endParaRPr lang="en-US" sz="11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0C39977-6F38-4746-8C13-D3F0B990CC5B}"/>
              </a:ext>
            </a:extLst>
          </p:cNvPr>
          <p:cNvCxnSpPr/>
          <p:nvPr/>
        </p:nvCxnSpPr>
        <p:spPr>
          <a:xfrm flipH="1">
            <a:off x="3779949" y="1133341"/>
            <a:ext cx="882203" cy="54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8BCCDB-0388-404C-94D8-F83828B6C7D9}"/>
              </a:ext>
            </a:extLst>
          </p:cNvPr>
          <p:cNvCxnSpPr/>
          <p:nvPr/>
        </p:nvCxnSpPr>
        <p:spPr>
          <a:xfrm>
            <a:off x="6096000" y="1094704"/>
            <a:ext cx="493689" cy="508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3B98A29-12B2-4171-8816-515E1DA27804}"/>
              </a:ext>
            </a:extLst>
          </p:cNvPr>
          <p:cNvCxnSpPr/>
          <p:nvPr/>
        </p:nvCxnSpPr>
        <p:spPr>
          <a:xfrm flipH="1">
            <a:off x="7456867" y="3606085"/>
            <a:ext cx="296214" cy="229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F03D56-C3E3-4AB3-BD57-E7ED3FE6CF88}"/>
              </a:ext>
            </a:extLst>
          </p:cNvPr>
          <p:cNvCxnSpPr/>
          <p:nvPr/>
        </p:nvCxnSpPr>
        <p:spPr>
          <a:xfrm>
            <a:off x="9710669" y="3496614"/>
            <a:ext cx="328412" cy="279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1B1F406-B2D7-48A5-8344-195EE8E9126F}"/>
              </a:ext>
            </a:extLst>
          </p:cNvPr>
          <p:cNvCxnSpPr/>
          <p:nvPr/>
        </p:nvCxnSpPr>
        <p:spPr>
          <a:xfrm>
            <a:off x="7287295" y="5030274"/>
            <a:ext cx="0" cy="195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EFF0F8C-89BC-43EC-9FBA-EBD375FC967D}"/>
              </a:ext>
            </a:extLst>
          </p:cNvPr>
          <p:cNvCxnSpPr/>
          <p:nvPr/>
        </p:nvCxnSpPr>
        <p:spPr>
          <a:xfrm>
            <a:off x="10592873" y="4939048"/>
            <a:ext cx="0" cy="182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85083C2-71F9-4852-9EFE-17ADEA5EEF42}"/>
              </a:ext>
            </a:extLst>
          </p:cNvPr>
          <p:cNvSpPr txBox="1"/>
          <p:nvPr/>
        </p:nvSpPr>
        <p:spPr>
          <a:xfrm>
            <a:off x="8615965" y="1414530"/>
            <a:ext cx="2292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rgbClr val="FF0000"/>
                </a:solidFill>
              </a:rPr>
              <a:t>Actually</a:t>
            </a:r>
            <a:r>
              <a:rPr lang="tr-TR" dirty="0">
                <a:solidFill>
                  <a:srgbClr val="FF0000"/>
                </a:solidFill>
              </a:rPr>
              <a:t>, it is </a:t>
            </a:r>
            <a:r>
              <a:rPr lang="tr-TR" dirty="0" err="1">
                <a:solidFill>
                  <a:srgbClr val="FF0000"/>
                </a:solidFill>
              </a:rPr>
              <a:t>switching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function</a:t>
            </a:r>
            <a:endParaRPr lang="tr-TR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B773508-9996-43BE-88DE-658EDE8AC169}"/>
              </a:ext>
            </a:extLst>
          </p:cNvPr>
          <p:cNvSpPr/>
          <p:nvPr/>
        </p:nvSpPr>
        <p:spPr>
          <a:xfrm>
            <a:off x="4389552" y="2800082"/>
            <a:ext cx="1882460" cy="9208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/>
              <a:t>Considering</a:t>
            </a:r>
            <a:r>
              <a:rPr lang="tr-TR" dirty="0"/>
              <a:t> </a:t>
            </a:r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Ripple</a:t>
            </a: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A109B15-CAC4-46E4-913E-531ACB4672F5}"/>
              </a:ext>
            </a:extLst>
          </p:cNvPr>
          <p:cNvCxnSpPr/>
          <p:nvPr/>
        </p:nvCxnSpPr>
        <p:spPr>
          <a:xfrm>
            <a:off x="7991341" y="2472744"/>
            <a:ext cx="238259" cy="373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7A1FD12-2EC7-46F7-8D9E-2ACF572132A7}"/>
              </a:ext>
            </a:extLst>
          </p:cNvPr>
          <p:cNvCxnSpPr/>
          <p:nvPr/>
        </p:nvCxnSpPr>
        <p:spPr>
          <a:xfrm flipH="1">
            <a:off x="6181859" y="2260242"/>
            <a:ext cx="643944" cy="539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C059F2D-B399-4DBC-865B-31BCE82FB2C3}"/>
              </a:ext>
            </a:extLst>
          </p:cNvPr>
          <p:cNvSpPr txBox="1"/>
          <p:nvPr/>
        </p:nvSpPr>
        <p:spPr>
          <a:xfrm>
            <a:off x="9659155" y="2711003"/>
            <a:ext cx="1652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rgbClr val="FF0000"/>
                </a:solidFill>
              </a:rPr>
              <a:t>It</a:t>
            </a:r>
            <a:r>
              <a:rPr lang="tr-TR" dirty="0">
                <a:solidFill>
                  <a:srgbClr val="FF0000"/>
                </a:solidFill>
              </a:rPr>
              <a:t> can be </a:t>
            </a:r>
            <a:r>
              <a:rPr lang="tr-TR" dirty="0" err="1">
                <a:solidFill>
                  <a:srgbClr val="FF0000"/>
                </a:solidFill>
              </a:rPr>
              <a:t>bringed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closed</a:t>
            </a:r>
            <a:r>
              <a:rPr lang="tr-TR" dirty="0">
                <a:solidFill>
                  <a:srgbClr val="FF0000"/>
                </a:solidFill>
              </a:rPr>
              <a:t> form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C60BD1B-7A51-4B50-89B2-D7F7082B2B25}"/>
                  </a:ext>
                </a:extLst>
              </p:cNvPr>
              <p:cNvSpPr txBox="1"/>
              <p:nvPr/>
            </p:nvSpPr>
            <p:spPr>
              <a:xfrm>
                <a:off x="4221050" y="6350012"/>
                <a:ext cx="5748269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h𝑓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C60BD1B-7A51-4B50-89B2-D7F7082B2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050" y="6350012"/>
                <a:ext cx="5748269" cy="391582"/>
              </a:xfrm>
              <a:prstGeom prst="rect">
                <a:avLst/>
              </a:prstGeom>
              <a:blipFill>
                <a:blip r:embed="rId2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4154444-9FDE-4B8B-B9FF-25373F81DF19}"/>
                  </a:ext>
                </a:extLst>
              </p:cNvPr>
              <p:cNvSpPr txBox="1"/>
              <p:nvPr/>
            </p:nvSpPr>
            <p:spPr>
              <a:xfrm>
                <a:off x="7456867" y="6273812"/>
                <a:ext cx="5748269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h𝑓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𝑙𝑓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4154444-9FDE-4B8B-B9FF-25373F81D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6867" y="6273812"/>
                <a:ext cx="5748269" cy="391582"/>
              </a:xfrm>
              <a:prstGeom prst="rect">
                <a:avLst/>
              </a:prstGeom>
              <a:blipFill>
                <a:blip r:embed="rId3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7507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1599-8BC3-4060-8F6E-44A834A9E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hlinkClick r:id="rId2"/>
              </a:rPr>
              <a:t>Analytical calculation of the RMS current stress on the DC-link capacitor of voltage-PWM converter systems</a:t>
            </a:r>
            <a:r>
              <a:rPr lang="tr-TR" dirty="0">
                <a:hlinkClick r:id="rId2"/>
              </a:rPr>
              <a:t>  </a:t>
            </a:r>
            <a:r>
              <a:rPr lang="tr-TR" dirty="0"/>
              <a:t>(Kolar)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EEEAC6-4308-4C66-8C4A-BA44015478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0195" y="2138317"/>
            <a:ext cx="56946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67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588CA2-125F-4E1D-ADCD-0F045AED2043}"/>
              </a:ext>
            </a:extLst>
          </p:cNvPr>
          <p:cNvSpPr/>
          <p:nvPr/>
        </p:nvSpPr>
        <p:spPr>
          <a:xfrm>
            <a:off x="476250" y="28051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</a:rPr>
              <a:t>it is not expected to have </a:t>
            </a: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a perfect match between the simulations and measurement because of lack of accurate models and parameters.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 However, one can study the nature of different phenomena. For example, it is very easy to see how the cable inductance affects the dc bus voltage ripple.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C6E808-DA95-416C-9113-AE465B4E81C4}"/>
              </a:ext>
            </a:extLst>
          </p:cNvPr>
          <p:cNvSpPr/>
          <p:nvPr/>
        </p:nvSpPr>
        <p:spPr>
          <a:xfrm>
            <a:off x="600075" y="211446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</a:rPr>
              <a:t>For an ideal system, the dc bus capacitor absorbs all of the high frequency components (non-dc) of the current, but for </a:t>
            </a: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a realistic system there are some high frequency terms</a:t>
            </a:r>
            <a:r>
              <a:rPr lang="tr-TR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 at </a:t>
            </a:r>
            <a:r>
              <a:rPr lang="tr-TR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input</a:t>
            </a:r>
            <a:r>
              <a:rPr lang="tr-TR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current</a:t>
            </a: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CADCDE-7346-4C91-A3B9-009070EA4AD0}"/>
              </a:ext>
            </a:extLst>
          </p:cNvPr>
          <p:cNvSpPr/>
          <p:nvPr/>
        </p:nvSpPr>
        <p:spPr>
          <a:xfrm>
            <a:off x="600075" y="37051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</a:rPr>
              <a:t>The spectrum of the battery current shows that in addition to the dc component, there is a component around </a:t>
            </a:r>
            <a:r>
              <a:rPr 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3.6 kHz due to resonance between the cable and dc bus capacitor 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and some components</a:t>
            </a:r>
            <a:r>
              <a:rPr lang="tr-TR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tr-TR" b="0" i="0" dirty="0" err="1">
                <a:effectLst/>
                <a:latin typeface="Times New Roman" panose="02020603050405020304" pitchFamily="18" charset="0"/>
              </a:rPr>
              <a:t>aro</a:t>
            </a:r>
            <a:r>
              <a:rPr lang="en-US" dirty="0"/>
              <a:t>und multiple of the carrier </a:t>
            </a:r>
            <a:r>
              <a:rPr lang="en-US" dirty="0" err="1"/>
              <a:t>frequencie</a:t>
            </a:r>
            <a:r>
              <a:rPr lang="tr-TR" dirty="0"/>
              <a:t>s.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DCE803-BEE5-4F3D-89BD-E2CE62F9E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912" y="3705136"/>
            <a:ext cx="2505075" cy="99060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055F679-D78C-44E7-8BB9-8901BB871F9C}"/>
              </a:ext>
            </a:extLst>
          </p:cNvPr>
          <p:cNvSpPr/>
          <p:nvPr/>
        </p:nvSpPr>
        <p:spPr>
          <a:xfrm>
            <a:off x="6831806" y="4062323"/>
            <a:ext cx="1095375" cy="2762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56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995E3-519F-4AF2-9578-6E88BAD28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2253"/>
            <a:ext cx="10515600" cy="1325563"/>
          </a:xfrm>
        </p:spPr>
        <p:txBody>
          <a:bodyPr/>
          <a:lstStyle/>
          <a:p>
            <a:r>
              <a:rPr lang="en-US" dirty="0">
                <a:hlinkClick r:id="rId2"/>
              </a:rPr>
              <a:t>A General Analytical Method for Calculating Inverter DC-Link Current Harmonics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25CE09-4B64-4814-8FFA-04B8CC269F93}"/>
              </a:ext>
            </a:extLst>
          </p:cNvPr>
          <p:cNvSpPr/>
          <p:nvPr/>
        </p:nvSpPr>
        <p:spPr>
          <a:xfrm>
            <a:off x="3333750" y="3470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</a:rPr>
              <a:t>IEEE TRANSACTIONS ON INDUSTRY APPLICATIONS, VOL. 45, NO. 5, SEPTEMBER/OCTOBER 20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D408A1-2656-4347-8B84-30A90AE7072E}"/>
              </a:ext>
            </a:extLst>
          </p:cNvPr>
          <p:cNvSpPr/>
          <p:nvPr/>
        </p:nvSpPr>
        <p:spPr>
          <a:xfrm>
            <a:off x="771525" y="2262485"/>
            <a:ext cx="63150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phase-leg-switching function and its load current in the time domain, </a:t>
            </a:r>
            <a:r>
              <a:rPr lang="en-GB" dirty="0"/>
              <a:t>which defines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switched current flowing through the phase leg, can be evaluated in </a:t>
            </a:r>
            <a:r>
              <a:rPr 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the frequency do-main by convolving the spectra of these two time-varying functions.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483188-8644-4F70-AA59-AFFB6E356959}"/>
              </a:ext>
            </a:extLst>
          </p:cNvPr>
          <p:cNvSpPr/>
          <p:nvPr/>
        </p:nvSpPr>
        <p:spPr>
          <a:xfrm>
            <a:off x="838200" y="39859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</a:rPr>
              <a:t>PWM process can be readily determined </a:t>
            </a: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using double Fourier series analysis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30A732-2890-483A-A4E6-D698D499666C}"/>
              </a:ext>
            </a:extLst>
          </p:cNvPr>
          <p:cNvSpPr/>
          <p:nvPr/>
        </p:nvSpPr>
        <p:spPr>
          <a:xfrm>
            <a:off x="838200" y="500744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</a:rPr>
              <a:t>The overall dc bus current is then the </a:t>
            </a: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superposition summation 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of the switched current pulses from each phase leg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2F9981-DB7D-458D-B830-212E7B45478D}"/>
              </a:ext>
            </a:extLst>
          </p:cNvPr>
          <p:cNvSpPr/>
          <p:nvPr/>
        </p:nvSpPr>
        <p:spPr>
          <a:xfrm>
            <a:off x="8162925" y="1975198"/>
            <a:ext cx="3009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</a:rPr>
              <a:t>Recalling that multiplication in the time domain is equivalent to convolution in the frequency </a:t>
            </a:r>
            <a:r>
              <a:rPr lang="en-US" b="0" i="0" dirty="0" err="1">
                <a:effectLst/>
                <a:latin typeface="Times New Roman" panose="02020603050405020304" pitchFamily="18" charset="0"/>
              </a:rPr>
              <a:t>domai</a:t>
            </a:r>
            <a:r>
              <a:rPr lang="tr-TR" b="0" i="0" dirty="0">
                <a:effectLst/>
                <a:latin typeface="Times New Roman" panose="02020603050405020304" pitchFamily="18" charset="0"/>
              </a:rPr>
              <a:t>n.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6A3802-B3FA-48D6-B18A-7CF392B711A8}"/>
              </a:ext>
            </a:extLst>
          </p:cNvPr>
          <p:cNvSpPr/>
          <p:nvPr/>
        </p:nvSpPr>
        <p:spPr>
          <a:xfrm>
            <a:off x="7696200" y="3866287"/>
            <a:ext cx="3657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</a:rPr>
              <a:t>However, the frequency spectrum of the output load current contains both an output fundamental and harmonic ripple components. </a:t>
            </a: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If the harmonic ripple compo-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nents</a:t>
            </a: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 are neglected, the convolution operation is significantly 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simplified and allows closed-form analytic solutions for the dc-link current to be developed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420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52BF20-F541-4796-9466-8B9519526A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0856" y="0"/>
            <a:ext cx="6631337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D07BEE-4A9E-45DB-96B9-1E1A75816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637" y="4514849"/>
            <a:ext cx="5405438" cy="216217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AB8AE7B-02FD-4F5C-9E76-4FE1E420B36D}"/>
              </a:ext>
            </a:extLst>
          </p:cNvPr>
          <p:cNvSpPr/>
          <p:nvPr/>
        </p:nvSpPr>
        <p:spPr>
          <a:xfrm>
            <a:off x="9420225" y="948035"/>
            <a:ext cx="2514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positively and negatively shifted switching-function 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spectra, while the lower trace shows the superposition of the frequency-shifted spectra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157DEF-FC58-407D-B1B8-DC684EDDF2CD}"/>
              </a:ext>
            </a:extLst>
          </p:cNvPr>
          <p:cNvSpPr/>
          <p:nvPr/>
        </p:nvSpPr>
        <p:spPr>
          <a:xfrm>
            <a:off x="1143000" y="1099661"/>
            <a:ext cx="230505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</a:rPr>
              <a:t>To calculate these harmonic components for any other </a:t>
            </a:r>
            <a:r>
              <a:rPr lang="en-US" b="0" i="0" dirty="0" err="1">
                <a:effectLst/>
                <a:latin typeface="Times New Roman" panose="02020603050405020304" pitchFamily="18" charset="0"/>
              </a:rPr>
              <a:t>spe-cific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 converter topology, all that is required is the double Fourier series representation of the converter’s PWM strategy and a selection from the product terms (1)–(8) as appropriate for the particular converter topology that is to be considered.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178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97BE26-8DBC-44D5-9E01-3D33D018B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7" y="387350"/>
            <a:ext cx="6600825" cy="1438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E97926-4EF4-47D5-9762-20B2E1AA8170}"/>
              </a:ext>
            </a:extLst>
          </p:cNvPr>
          <p:cNvSpPr txBox="1"/>
          <p:nvPr/>
        </p:nvSpPr>
        <p:spPr>
          <a:xfrm>
            <a:off x="8429625" y="520700"/>
            <a:ext cx="2876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harmonics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not </a:t>
            </a:r>
            <a:r>
              <a:rPr lang="tr-TR" dirty="0" err="1"/>
              <a:t>negligible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 can  not be </a:t>
            </a:r>
            <a:r>
              <a:rPr lang="tr-TR" dirty="0" err="1"/>
              <a:t>bringed</a:t>
            </a:r>
            <a:r>
              <a:rPr lang="tr-TR" dirty="0"/>
              <a:t> a </a:t>
            </a:r>
            <a:r>
              <a:rPr lang="tr-TR" dirty="0" err="1"/>
              <a:t>closed</a:t>
            </a:r>
            <a:r>
              <a:rPr lang="tr-TR" dirty="0"/>
              <a:t> </a:t>
            </a:r>
            <a:r>
              <a:rPr lang="tr-TR" dirty="0" err="1"/>
              <a:t>form.However</a:t>
            </a:r>
            <a:r>
              <a:rPr lang="tr-TR" dirty="0"/>
              <a:t>, it is </a:t>
            </a:r>
            <a:r>
              <a:rPr lang="tr-TR" dirty="0" err="1"/>
              <a:t>still</a:t>
            </a:r>
            <a:r>
              <a:rPr lang="tr-TR" dirty="0"/>
              <a:t> </a:t>
            </a:r>
            <a:r>
              <a:rPr lang="tr-TR" dirty="0" err="1"/>
              <a:t>computational</a:t>
            </a:r>
            <a:r>
              <a:rPr lang="tr-TR" dirty="0"/>
              <a:t>.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8C1F91-56E8-41AB-A6E4-37770A3ED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514725"/>
            <a:ext cx="2476500" cy="419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A1DF86-13E5-4E51-B865-CC4DE26AD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9026" y="2657475"/>
            <a:ext cx="7425678" cy="2762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082A38-A6B8-48A1-A355-16FB79D3C5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5350" y="5419725"/>
            <a:ext cx="5695950" cy="1095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A8100A-CC18-4B83-93C3-389B216BF0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700" y="5534025"/>
            <a:ext cx="42291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44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D1C27C-8283-4F86-BD98-E6C31ECF8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5795850" cy="47958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2B1A15-9E6E-408E-8E22-C278574F7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312" y="933449"/>
            <a:ext cx="5666097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633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70B10-6244-40DC-88B7-8002892BC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hlinkClick r:id="rId2"/>
              </a:rPr>
              <a:t>Theoretical and Experimental Investigation of Switching Ripple in the DC-Link Voltage of Single-Phase H-Bridge PWM Inverters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2275E0-F29D-4B9F-B4CC-F356226DD59D}"/>
              </a:ext>
            </a:extLst>
          </p:cNvPr>
          <p:cNvSpPr/>
          <p:nvPr/>
        </p:nvSpPr>
        <p:spPr>
          <a:xfrm>
            <a:off x="575257" y="2103437"/>
            <a:ext cx="83498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The DC voltage ripple amplitude is theoretically estimated as a function of the 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output current, both amplitude and phase angle, and the modulation index</a:t>
            </a:r>
            <a:r>
              <a:rPr lang="en-US" b="0" i="0" dirty="0"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1CB166-A987-490D-9E0A-794256273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56" y="3309871"/>
            <a:ext cx="6186782" cy="276444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54C21F-FEA7-4211-97D5-0A3242146A4F}"/>
              </a:ext>
            </a:extLst>
          </p:cNvPr>
          <p:cNvSpPr/>
          <p:nvPr/>
        </p:nvSpPr>
        <p:spPr>
          <a:xfrm>
            <a:off x="7194997" y="3585521"/>
            <a:ext cx="40160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he DC (average) component, the low-frequency component (double-fundamental frequency, 100 Hz), and the high-frequency component (switching, many kHz)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1486F4-72C9-405E-B047-0ACAD8E34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1341" y="68134"/>
            <a:ext cx="1297680" cy="38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149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AB847E-1321-446B-BAB2-923AB6453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872" y="97329"/>
            <a:ext cx="6172200" cy="790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590DAA-23A6-48AD-BF9A-889C9E16D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712" y="1164062"/>
            <a:ext cx="3838575" cy="1619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64C26F-5DE0-40F1-9852-261AD1C3F6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6450" y="3429000"/>
            <a:ext cx="6772275" cy="1095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7845DB-40ED-45E6-AB3E-61CE18BFC6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2851" y="4708638"/>
            <a:ext cx="34194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223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842</Words>
  <Application>Microsoft Office PowerPoint</Application>
  <PresentationFormat>Widescreen</PresentationFormat>
  <Paragraphs>56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Harmonic Modeling of a Vehicle Traction Circuit Towards the DC Bus </vt:lpstr>
      <vt:lpstr>PowerPoint Presentation</vt:lpstr>
      <vt:lpstr>PowerPoint Presentation</vt:lpstr>
      <vt:lpstr>A General Analytical Method for Calculating Inverter DC-Link Current Harmonics</vt:lpstr>
      <vt:lpstr>PowerPoint Presentation</vt:lpstr>
      <vt:lpstr>PowerPoint Presentation</vt:lpstr>
      <vt:lpstr>PowerPoint Presentation</vt:lpstr>
      <vt:lpstr>Theoretical and Experimental Investigation of Switching Ripple in the DC-Link Voltage of Single-Phase H-Bridge PWM Inverters</vt:lpstr>
      <vt:lpstr>PowerPoint Presentation</vt:lpstr>
      <vt:lpstr>PowerPoint Presentation</vt:lpstr>
      <vt:lpstr>The DC-Link Capacitor Current in Pulsed Single-Phase H-Bridge Inverters  (EPE2005)</vt:lpstr>
      <vt:lpstr>Electrolytic Capacitor Ripple Current Analysis of SPWM NPC Three-Level Inverter</vt:lpstr>
      <vt:lpstr>Input Current Ripple Analysis of Nine-Phase PWM Inverters</vt:lpstr>
      <vt:lpstr>PowerPoint Presentation</vt:lpstr>
      <vt:lpstr>DC Link Harmonics of Three Phase Vo ltage Source Converters Influenced by the Pulse Width Modulation Strategy – an Analysis</vt:lpstr>
      <vt:lpstr>Analytic Calculation of the DC-Link Capacitor Current for Pulsed Three-Phase Inverters  </vt:lpstr>
      <vt:lpstr>Analysis of the DC-Link Current for the Single Phase H-Bridge Inverter Under Harmonic Output Currents  </vt:lpstr>
      <vt:lpstr>PowerPoint Presentation</vt:lpstr>
      <vt:lpstr>A DC Bus Capacitor Design Method for Various Inverter Applications </vt:lpstr>
      <vt:lpstr>Analysis and Characterization of DC Bus Ripple Current of Two-Level Inverters Using The Equivalent Centered Harmonic Approach </vt:lpstr>
      <vt:lpstr>PowerPoint Presentation</vt:lpstr>
      <vt:lpstr>Analytical calculation of the RMS current stress on the DC-link capacitor of voltage-PWM converter systems  (Kolar)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Harmonic Modeling of a Vehicle Traction Circuit Towards the DC Bus </dc:title>
  <dc:creator>Enes AYAZ</dc:creator>
  <cp:lastModifiedBy>Enes AYAZ</cp:lastModifiedBy>
  <cp:revision>29</cp:revision>
  <dcterms:created xsi:type="dcterms:W3CDTF">2020-04-07T13:51:24Z</dcterms:created>
  <dcterms:modified xsi:type="dcterms:W3CDTF">2020-04-08T18:03:38Z</dcterms:modified>
</cp:coreProperties>
</file>