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9FC7-0652-48E9-BAEC-3AA4FABB5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4371-1A84-410B-A0DA-9C0162D98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7580-3282-4FB3-88AB-489C2B10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4A0D-DB6D-4E42-9008-AA3BF50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12B9-41D7-4BB2-B2A1-835EC299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0D07-746F-4648-8534-6A97F870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858AF-EF8E-4288-8FA1-81887B64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3887-A567-46E5-B952-3B56F444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2C76-F2EF-4243-A804-FE382BD3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5C1B-EB2A-45A1-81FA-ACBB18C9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F0947-6C43-49B0-A07A-2BF4B12FE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08CED-9C5D-4812-8D4F-4FCC37B9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73EC-E1F2-4958-941F-C5B443E6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A3FE-7636-4BDC-A0C9-B7132AFE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D1BB-463E-4CCC-ADA8-AF6B5922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7A97-42C2-4A8C-822E-1C5765FE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FA6C-D975-4713-80D9-062EA4E2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42CC-D460-411B-8A63-E3357233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31BF-54D8-4341-92B3-CBCB1E0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38A5-1C6C-4A63-BE1A-41809DF3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62D5-B617-4BEB-A651-3D7810CD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348FC-5F69-41F7-89B2-76C214BC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066F-6D90-4D87-B597-9D4F6E6C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409C-E5D2-4E90-9AF0-61F85BF7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0F95-53A0-4D0E-8686-BE685261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FD92-247F-4946-94D4-E0BCF23A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3F36-630B-48DB-A8E3-9FA68484E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B614F-35D7-4B6E-A403-6BE2794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BB493-F494-410C-97E2-61767D11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0EB78-EAA7-409C-AC36-AA011A5F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6D2B9-E551-4931-ABD2-B7C078C6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0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4B79-47D7-4BA1-B052-CA673F4F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6457E-34CF-48A0-A74B-7C530239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EC9D0-18D5-48D3-9DDD-7B5790D6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E1105-DEF9-4090-945D-0DC0A2A9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EC0BE-DB8E-4FB5-A73F-EEAD29E80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FC2E8-97BA-47BD-AA75-3E38BDE7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3FAB8-941E-42F5-A75A-806DF638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09F13-D56C-4B8A-BEF7-FA2906D7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7334-5D7E-4019-8105-C846BFC7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2FA48-02EF-4551-A461-E6C7049D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DF99C-062A-4D27-8BA7-CA6F662A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3703F-AC27-410C-B99B-718B3BEB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61543-FB09-4CDA-9313-3FBEF6B5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11041-BB6B-4D4C-B771-1E719C30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E724E-9C85-4C37-9E11-2B9FCFD6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BA72-2985-4ECE-BC4C-C30986EA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0E61-8393-48BC-8C0E-EA89742D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6A0D8-6FFE-4224-96A3-49C8C755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FB641-D801-4A33-8DDB-11988F7C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8A9B2-FD28-4AF1-8B90-A734B81C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D29B2-C782-43D7-A6A9-461168E4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2C7-8654-4546-925B-322727B5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8B4FB-1F28-4115-B766-296E892F6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C391F-3489-4CCB-90E7-77F3659CA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C305D-E354-48BC-A2B0-494ECAEF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08F9-E4C9-495E-A48D-2E19E8FC817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D49E-8234-4D84-B32B-9F168FDB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28B93-8BE8-4F72-845F-617E92A4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D9DFC-613D-4548-BEE9-4038E2DC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F7E8-CF25-4E79-BC23-971E9E2D1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24C6-CA96-43C3-BC6F-AD786FEE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08F9-E4C9-495E-A48D-2E19E8FC817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66F8-084A-47AB-9736-1CB31DE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22D9-E5A3-49F4-A4E3-D405254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DF1B-6162-4EB1-A48F-AA78743A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7C6BA1-0B16-437E-B14B-D80046CE4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69" y="4145676"/>
            <a:ext cx="3821723" cy="19725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25A4C-E560-4BCA-94AB-9121577CE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877" y="984071"/>
            <a:ext cx="9144000" cy="870130"/>
          </a:xfrm>
        </p:spPr>
        <p:txBody>
          <a:bodyPr>
            <a:normAutofit fontScale="90000"/>
          </a:bodyPr>
          <a:lstStyle/>
          <a:p>
            <a:r>
              <a:rPr lang="tr-TR" dirty="0"/>
              <a:t>No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secondaries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71F26-A352-440C-A80D-E5D6ADBF9C27}"/>
              </a:ext>
            </a:extLst>
          </p:cNvPr>
          <p:cNvSpPr txBox="1"/>
          <p:nvPr/>
        </p:nvSpPr>
        <p:spPr>
          <a:xfrm>
            <a:off x="1224501" y="2226365"/>
            <a:ext cx="8150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Input</a:t>
            </a:r>
            <a:r>
              <a:rPr lang="tr-TR" dirty="0"/>
              <a:t> gerilimi ile </a:t>
            </a:r>
            <a:r>
              <a:rPr lang="tr-TR" dirty="0" err="1"/>
              <a:t>input</a:t>
            </a:r>
            <a:r>
              <a:rPr lang="tr-TR" dirty="0"/>
              <a:t> akımı yaklaşık olarak aynı fazda, </a:t>
            </a:r>
            <a:r>
              <a:rPr lang="tr-TR" dirty="0" err="1"/>
              <a:t>secondary</a:t>
            </a:r>
            <a:r>
              <a:rPr lang="tr-TR" dirty="0"/>
              <a:t> akımları ile </a:t>
            </a:r>
            <a:r>
              <a:rPr lang="tr-TR" dirty="0" err="1"/>
              <a:t>input</a:t>
            </a:r>
            <a:r>
              <a:rPr lang="tr-TR" dirty="0"/>
              <a:t> akımı arasında yaklaşık 90 derece faz farkı var. Eğer bir tane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couplingi</a:t>
            </a:r>
            <a:r>
              <a:rPr lang="tr-TR" dirty="0"/>
              <a:t> düşük ise </a:t>
            </a:r>
            <a:r>
              <a:rPr lang="tr-TR" dirty="0" err="1"/>
              <a:t>primer</a:t>
            </a:r>
            <a:r>
              <a:rPr lang="tr-TR" dirty="0"/>
              <a:t> tarafa yansıyan direnç aynı kalacağı için sadece 1 tane </a:t>
            </a:r>
            <a:r>
              <a:rPr lang="tr-TR" dirty="0" err="1"/>
              <a:t>seconderden</a:t>
            </a:r>
            <a:r>
              <a:rPr lang="tr-TR" dirty="0"/>
              <a:t> akım geçer.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70ABC-C302-4B7C-A5EE-F180198AB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38"/>
          <a:stretch/>
        </p:blipFill>
        <p:spPr>
          <a:xfrm>
            <a:off x="1055080" y="4145676"/>
            <a:ext cx="3329351" cy="1865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4D0A4-F5D3-4516-B2D3-98AC025028C0}"/>
              </a:ext>
            </a:extLst>
          </p:cNvPr>
          <p:cNvSpPr txBox="1"/>
          <p:nvPr/>
        </p:nvSpPr>
        <p:spPr>
          <a:xfrm>
            <a:off x="8282352" y="3667017"/>
            <a:ext cx="3774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Burada da görüldüğü gibi herhangi bir </a:t>
            </a:r>
            <a:r>
              <a:rPr lang="tr-TR" dirty="0" err="1"/>
              <a:t>feedback</a:t>
            </a:r>
            <a:r>
              <a:rPr lang="tr-TR" dirty="0"/>
              <a:t> olmadığı için ikinci </a:t>
            </a:r>
            <a:r>
              <a:rPr lang="tr-TR" dirty="0" err="1"/>
              <a:t>seconder</a:t>
            </a:r>
            <a:r>
              <a:rPr lang="tr-TR" dirty="0"/>
              <a:t> gerilimini yükseltemez.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rectifier</a:t>
            </a:r>
            <a:r>
              <a:rPr lang="tr-TR" dirty="0"/>
              <a:t> tek yönlü </a:t>
            </a:r>
            <a:r>
              <a:rPr lang="tr-TR" dirty="0" err="1"/>
              <a:t>power</a:t>
            </a:r>
            <a:r>
              <a:rPr lang="tr-TR" dirty="0"/>
              <a:t> iletmesi ve kapalı olduğun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gibi davranmasından dolayı sadece birinden akım gider.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6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AC78-6715-450E-9C70-ABFF37CE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secondaries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C3EA-2E9A-47E7-9BDB-4DF14E46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Seconderler</a:t>
            </a:r>
            <a:r>
              <a:rPr lang="tr-TR" dirty="0"/>
              <a:t> arasında </a:t>
            </a:r>
            <a:r>
              <a:rPr lang="tr-TR" dirty="0" err="1"/>
              <a:t>coupling</a:t>
            </a:r>
            <a:r>
              <a:rPr lang="tr-TR" dirty="0"/>
              <a:t> olduğunda ilk olarak fazla </a:t>
            </a:r>
            <a:r>
              <a:rPr lang="tr-TR" dirty="0" err="1"/>
              <a:t>coupling</a:t>
            </a:r>
            <a:r>
              <a:rPr lang="tr-TR" dirty="0"/>
              <a:t> olan </a:t>
            </a:r>
            <a:r>
              <a:rPr lang="tr-TR" dirty="0" err="1"/>
              <a:t>seconderden</a:t>
            </a:r>
            <a:r>
              <a:rPr lang="tr-TR" dirty="0"/>
              <a:t> akım geçince onu 90 derece </a:t>
            </a:r>
            <a:r>
              <a:rPr lang="tr-TR" dirty="0" err="1"/>
              <a:t>leadlicek</a:t>
            </a:r>
            <a:r>
              <a:rPr lang="tr-TR" dirty="0"/>
              <a:t> </a:t>
            </a:r>
            <a:r>
              <a:rPr lang="tr-TR" dirty="0" err="1"/>
              <a:t>sekilde</a:t>
            </a:r>
            <a:r>
              <a:rPr lang="tr-TR" dirty="0"/>
              <a:t> diğer </a:t>
            </a:r>
            <a:r>
              <a:rPr lang="tr-TR" dirty="0" err="1"/>
              <a:t>seconderde</a:t>
            </a:r>
            <a:r>
              <a:rPr lang="tr-TR" dirty="0"/>
              <a:t> bir gerilim oluşturur. Bu da diğer </a:t>
            </a:r>
            <a:r>
              <a:rPr lang="tr-TR" dirty="0" err="1"/>
              <a:t>seconderin</a:t>
            </a:r>
            <a:r>
              <a:rPr lang="tr-TR" dirty="0"/>
              <a:t> sadece </a:t>
            </a:r>
            <a:r>
              <a:rPr lang="tr-TR" dirty="0" err="1"/>
              <a:t>input</a:t>
            </a:r>
            <a:r>
              <a:rPr lang="tr-TR" dirty="0"/>
              <a:t> akımı ile </a:t>
            </a:r>
            <a:r>
              <a:rPr lang="tr-TR" dirty="0" err="1"/>
              <a:t>oluşturumayacağı</a:t>
            </a:r>
            <a:r>
              <a:rPr lang="tr-TR" dirty="0"/>
              <a:t> gerilimi oluşturmasına yardımcı olur. Sonra  bu akım </a:t>
            </a:r>
            <a:r>
              <a:rPr lang="tr-TR" dirty="0" err="1"/>
              <a:t>seconderden</a:t>
            </a:r>
            <a:r>
              <a:rPr lang="tr-TR" dirty="0"/>
              <a:t> geçince </a:t>
            </a:r>
            <a:r>
              <a:rPr lang="tr-TR" dirty="0" err="1"/>
              <a:t>mutualı</a:t>
            </a:r>
            <a:r>
              <a:rPr lang="tr-TR" dirty="0"/>
              <a:t> fazla olanın </a:t>
            </a:r>
            <a:r>
              <a:rPr lang="tr-TR" dirty="0" err="1"/>
              <a:t>primerden</a:t>
            </a:r>
            <a:r>
              <a:rPr lang="tr-TR" dirty="0"/>
              <a:t> 90 derece </a:t>
            </a:r>
            <a:r>
              <a:rPr lang="tr-TR" dirty="0" err="1"/>
              <a:t>laglı</a:t>
            </a:r>
            <a:r>
              <a:rPr lang="tr-TR" dirty="0"/>
              <a:t> olmasını azaltır. </a:t>
            </a:r>
            <a:r>
              <a:rPr lang="tr-TR" dirty="0" err="1"/>
              <a:t>Lag</a:t>
            </a:r>
            <a:r>
              <a:rPr lang="tr-TR" dirty="0"/>
              <a:t> açısı 90 den küçülür. Bu diğer </a:t>
            </a:r>
            <a:r>
              <a:rPr lang="tr-TR" dirty="0" err="1"/>
              <a:t>seconderinde</a:t>
            </a:r>
            <a:r>
              <a:rPr lang="tr-TR" dirty="0"/>
              <a:t> akımını yansır. En son </a:t>
            </a:r>
            <a:r>
              <a:rPr lang="tr-TR" dirty="0" err="1"/>
              <a:t>primer</a:t>
            </a:r>
            <a:r>
              <a:rPr lang="tr-TR" dirty="0"/>
              <a:t> ile fazla olan </a:t>
            </a:r>
            <a:r>
              <a:rPr lang="tr-TR" dirty="0" err="1"/>
              <a:t>diğerinide</a:t>
            </a:r>
            <a:r>
              <a:rPr lang="tr-TR" dirty="0"/>
              <a:t> az bir açı ile </a:t>
            </a:r>
            <a:r>
              <a:rPr lang="tr-TR" dirty="0" err="1"/>
              <a:t>laglar</a:t>
            </a:r>
            <a:r>
              <a:rPr lang="tr-TR" dirty="0"/>
              <a:t>. Bu durumda </a:t>
            </a:r>
            <a:r>
              <a:rPr lang="tr-TR" dirty="0" err="1"/>
              <a:t>tabiki</a:t>
            </a:r>
            <a:r>
              <a:rPr lang="tr-TR" dirty="0"/>
              <a:t> </a:t>
            </a:r>
            <a:r>
              <a:rPr lang="tr-TR" dirty="0" err="1"/>
              <a:t>primer</a:t>
            </a:r>
            <a:r>
              <a:rPr lang="tr-TR" dirty="0"/>
              <a:t> </a:t>
            </a:r>
            <a:r>
              <a:rPr lang="tr-TR" dirty="0" err="1"/>
              <a:t>akımıda</a:t>
            </a:r>
            <a:r>
              <a:rPr lang="tr-TR" dirty="0"/>
              <a:t> etkilenip, </a:t>
            </a:r>
            <a:r>
              <a:rPr lang="tr-TR" dirty="0" err="1"/>
              <a:t>input</a:t>
            </a:r>
            <a:r>
              <a:rPr lang="tr-TR" dirty="0"/>
              <a:t> gerilimine göre biraz </a:t>
            </a:r>
            <a:r>
              <a:rPr lang="tr-TR" dirty="0" err="1"/>
              <a:t>laglanır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34E59-4D56-4DF2-A20F-FDA836E4E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714" y="1025770"/>
            <a:ext cx="6270840" cy="35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9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2B0C0F-D171-40F6-989B-0148FF384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381" y="1104534"/>
            <a:ext cx="8090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3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9A244-C1CE-4AC3-B183-B9D3C766FBC9}"/>
                  </a:ext>
                </a:extLst>
              </p:cNvPr>
              <p:cNvSpPr txBox="1"/>
              <p:nvPr/>
            </p:nvSpPr>
            <p:spPr>
              <a:xfrm>
                <a:off x="5199185" y="474785"/>
                <a:ext cx="109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9A244-C1CE-4AC3-B183-B9D3C766F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85" y="474785"/>
                <a:ext cx="1098314" cy="276999"/>
              </a:xfrm>
              <a:prstGeom prst="rect">
                <a:avLst/>
              </a:prstGeom>
              <a:blipFill>
                <a:blip r:embed="rId2"/>
                <a:stretch>
                  <a:fillRect l="-5000" t="-2222" r="-7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76338-A112-4E0D-A761-8DC53E95F38C}"/>
                  </a:ext>
                </a:extLst>
              </p:cNvPr>
              <p:cNvSpPr txBox="1"/>
              <p:nvPr/>
            </p:nvSpPr>
            <p:spPr>
              <a:xfrm>
                <a:off x="5199185" y="973016"/>
                <a:ext cx="99597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76338-A112-4E0D-A761-8DC53E95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85" y="973016"/>
                <a:ext cx="995978" cy="298415"/>
              </a:xfrm>
              <a:prstGeom prst="rect">
                <a:avLst/>
              </a:prstGeom>
              <a:blipFill>
                <a:blip r:embed="rId3"/>
                <a:stretch>
                  <a:fillRect l="-5521" t="-2041" r="-858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EDA237-3CB5-4834-BCF0-C357835D040A}"/>
                  </a:ext>
                </a:extLst>
              </p:cNvPr>
              <p:cNvSpPr txBox="1"/>
              <p:nvPr/>
            </p:nvSpPr>
            <p:spPr>
              <a:xfrm>
                <a:off x="5004228" y="1492663"/>
                <a:ext cx="1488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EDA237-3CB5-4834-BCF0-C357835D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28" y="1492663"/>
                <a:ext cx="1488228" cy="276999"/>
              </a:xfrm>
              <a:prstGeom prst="rect">
                <a:avLst/>
              </a:prstGeom>
              <a:blipFill>
                <a:blip r:embed="rId4"/>
                <a:stretch>
                  <a:fillRect l="-3689" t="-2222" r="-53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1B4FD-DDC7-4D49-85E9-A55AFCA0C9E0}"/>
                  </a:ext>
                </a:extLst>
              </p:cNvPr>
              <p:cNvSpPr txBox="1"/>
              <p:nvPr/>
            </p:nvSpPr>
            <p:spPr>
              <a:xfrm>
                <a:off x="4984800" y="2010281"/>
                <a:ext cx="148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1B4FD-DDC7-4D49-85E9-A55AFCA0C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800" y="2010281"/>
                <a:ext cx="1489830" cy="276999"/>
              </a:xfrm>
              <a:prstGeom prst="rect">
                <a:avLst/>
              </a:prstGeom>
              <a:blipFill>
                <a:blip r:embed="rId5"/>
                <a:stretch>
                  <a:fillRect l="-3689" t="-2222" r="-53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404E5EEE-BC76-45C0-B89D-EACD3F6ADEFF}"/>
              </a:ext>
            </a:extLst>
          </p:cNvPr>
          <p:cNvSpPr/>
          <p:nvPr/>
        </p:nvSpPr>
        <p:spPr>
          <a:xfrm>
            <a:off x="6717323" y="433754"/>
            <a:ext cx="662354" cy="2004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CBD71-7DAD-4C09-AB4C-A535DC25F3E2}"/>
              </a:ext>
            </a:extLst>
          </p:cNvPr>
          <p:cNvSpPr txBox="1"/>
          <p:nvPr/>
        </p:nvSpPr>
        <p:spPr>
          <a:xfrm>
            <a:off x="7719645" y="1148284"/>
            <a:ext cx="3317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Varsayımsal</a:t>
            </a:r>
            <a:r>
              <a:rPr lang="tr-TR" dirty="0"/>
              <a:t> olarak </a:t>
            </a:r>
            <a:r>
              <a:rPr lang="tr-TR" dirty="0" err="1"/>
              <a:t>primer</a:t>
            </a:r>
            <a:r>
              <a:rPr lang="tr-TR" dirty="0"/>
              <a:t> akımı </a:t>
            </a:r>
            <a:r>
              <a:rPr lang="tr-TR" dirty="0" err="1"/>
              <a:t>lagsız</a:t>
            </a:r>
            <a:r>
              <a:rPr lang="tr-TR" dirty="0"/>
              <a:t> diyoruz ama 10 derece civarında </a:t>
            </a:r>
            <a:r>
              <a:rPr lang="tr-TR" dirty="0" err="1"/>
              <a:t>laglıyor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15DC7E-7FC3-4F1A-B810-4B8D1BD0A4A1}"/>
                  </a:ext>
                </a:extLst>
              </p:cNvPr>
              <p:cNvSpPr txBox="1"/>
              <p:nvPr/>
            </p:nvSpPr>
            <p:spPr>
              <a:xfrm>
                <a:off x="2502877" y="3082677"/>
                <a:ext cx="5613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15DC7E-7FC3-4F1A-B810-4B8D1BD0A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7" y="3082677"/>
                <a:ext cx="5613908" cy="276999"/>
              </a:xfrm>
              <a:prstGeom prst="rect">
                <a:avLst/>
              </a:prstGeom>
              <a:blipFill>
                <a:blip r:embed="rId6"/>
                <a:stretch>
                  <a:fillRect l="-543" t="-4444" r="-119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FE8CAE5-4923-4A5B-9A36-2009DDA96A63}"/>
              </a:ext>
            </a:extLst>
          </p:cNvPr>
          <p:cNvSpPr txBox="1"/>
          <p:nvPr/>
        </p:nvSpPr>
        <p:spPr>
          <a:xfrm>
            <a:off x="8695592" y="2990344"/>
            <a:ext cx="267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Primer</a:t>
            </a:r>
            <a:r>
              <a:rPr lang="tr-TR" dirty="0"/>
              <a:t> için denklem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DFA679-9E84-484C-B239-8F19CD845454}"/>
                  </a:ext>
                </a:extLst>
              </p:cNvPr>
              <p:cNvSpPr txBox="1"/>
              <p:nvPr/>
            </p:nvSpPr>
            <p:spPr>
              <a:xfrm>
                <a:off x="2392910" y="4165967"/>
                <a:ext cx="572387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DFA679-9E84-484C-B239-8F19CD84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10" y="4165967"/>
                <a:ext cx="5723875" cy="298415"/>
              </a:xfrm>
              <a:prstGeom prst="rect">
                <a:avLst/>
              </a:prstGeom>
              <a:blipFill>
                <a:blip r:embed="rId7"/>
                <a:stretch>
                  <a:fillRect r="-320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A69B35D-9307-4254-8373-8B629D6348B5}"/>
              </a:ext>
            </a:extLst>
          </p:cNvPr>
          <p:cNvSpPr txBox="1"/>
          <p:nvPr/>
        </p:nvSpPr>
        <p:spPr>
          <a:xfrm>
            <a:off x="8959360" y="4522727"/>
            <a:ext cx="267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Seconderler</a:t>
            </a:r>
            <a:r>
              <a:rPr lang="tr-TR" dirty="0"/>
              <a:t> için denklem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8AB07DD-1CD0-406E-9EC7-6854D0724184}"/>
              </a:ext>
            </a:extLst>
          </p:cNvPr>
          <p:cNvSpPr/>
          <p:nvPr/>
        </p:nvSpPr>
        <p:spPr>
          <a:xfrm>
            <a:off x="8227411" y="3705070"/>
            <a:ext cx="662354" cy="2004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FE654A-7753-4FCB-8D2C-349DA2B43F3B}"/>
                  </a:ext>
                </a:extLst>
              </p:cNvPr>
              <p:cNvSpPr txBox="1"/>
              <p:nvPr/>
            </p:nvSpPr>
            <p:spPr>
              <a:xfrm>
                <a:off x="2334586" y="5066922"/>
                <a:ext cx="572919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FE654A-7753-4FCB-8D2C-349DA2B4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586" y="5066922"/>
                <a:ext cx="5729197" cy="298415"/>
              </a:xfrm>
              <a:prstGeom prst="rect">
                <a:avLst/>
              </a:prstGeom>
              <a:blipFill>
                <a:blip r:embed="rId8"/>
                <a:stretch>
                  <a:fillRect r="-10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39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E877A4-37BA-4DAE-9584-D75E1A96487C}"/>
                  </a:ext>
                </a:extLst>
              </p:cNvPr>
              <p:cNvSpPr txBox="1"/>
              <p:nvPr/>
            </p:nvSpPr>
            <p:spPr>
              <a:xfrm>
                <a:off x="779585" y="773231"/>
                <a:ext cx="9900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E877A4-37BA-4DAE-9584-D75E1A964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85" y="773231"/>
                <a:ext cx="9900916" cy="276999"/>
              </a:xfrm>
              <a:prstGeom prst="rect">
                <a:avLst/>
              </a:prstGeom>
              <a:blipFill>
                <a:blip r:embed="rId2"/>
                <a:stretch>
                  <a:fillRect l="-123" t="-2222" r="-43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FDFB1-A5C5-45E6-A064-F79DBC53A257}"/>
                  </a:ext>
                </a:extLst>
              </p:cNvPr>
              <p:cNvSpPr txBox="1"/>
              <p:nvPr/>
            </p:nvSpPr>
            <p:spPr>
              <a:xfrm>
                <a:off x="779585" y="2214074"/>
                <a:ext cx="987225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FDFB1-A5C5-45E6-A064-F79DBC53A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85" y="2214074"/>
                <a:ext cx="9872254" cy="298415"/>
              </a:xfrm>
              <a:prstGeom prst="rect">
                <a:avLst/>
              </a:prstGeom>
              <a:blipFill>
                <a:blip r:embed="rId3"/>
                <a:stretch>
                  <a:fillRect l="-309" r="-86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086CE-B604-4591-8F05-C3EF8B348A7B}"/>
                  </a:ext>
                </a:extLst>
              </p:cNvPr>
              <p:cNvSpPr txBox="1"/>
              <p:nvPr/>
            </p:nvSpPr>
            <p:spPr>
              <a:xfrm>
                <a:off x="546818" y="3676333"/>
                <a:ext cx="99678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086CE-B604-4591-8F05-C3EF8B34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8" y="3676333"/>
                <a:ext cx="9967857" cy="298415"/>
              </a:xfrm>
              <a:prstGeom prst="rect">
                <a:avLst/>
              </a:prstGeom>
              <a:blipFill>
                <a:blip r:embed="rId4"/>
                <a:stretch>
                  <a:fillRect r="-42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4205561-07C9-4977-AA69-2F6546241495}"/>
              </a:ext>
            </a:extLst>
          </p:cNvPr>
          <p:cNvSpPr txBox="1"/>
          <p:nvPr/>
        </p:nvSpPr>
        <p:spPr>
          <a:xfrm>
            <a:off x="1371600" y="4665785"/>
            <a:ext cx="477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denklem çoğaltılabilir, çünkü aslında cos(</a:t>
            </a:r>
            <a:r>
              <a:rPr lang="tr-TR" dirty="0" err="1"/>
              <a:t>wt</a:t>
            </a:r>
            <a:r>
              <a:rPr lang="tr-TR" dirty="0"/>
              <a:t>) ve sin(</a:t>
            </a:r>
            <a:r>
              <a:rPr lang="tr-TR" dirty="0" err="1"/>
              <a:t>wt</a:t>
            </a:r>
            <a:r>
              <a:rPr lang="tr-TR" dirty="0"/>
              <a:t>) </a:t>
            </a:r>
            <a:r>
              <a:rPr lang="tr-TR" dirty="0" err="1"/>
              <a:t>li</a:t>
            </a:r>
            <a:r>
              <a:rPr lang="tr-TR" dirty="0"/>
              <a:t> terimler birbirine dik. </a:t>
            </a:r>
          </a:p>
        </p:txBody>
      </p:sp>
    </p:spTree>
    <p:extLst>
      <p:ext uri="{BB962C8B-B14F-4D97-AF65-F5344CB8AC3E}">
        <p14:creationId xmlns:p14="http://schemas.microsoft.com/office/powerpoint/2010/main" val="93439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069D97-1D49-470B-BCD4-DBE05C7761AF}"/>
                  </a:ext>
                </a:extLst>
              </p:cNvPr>
              <p:cNvSpPr txBox="1"/>
              <p:nvPr/>
            </p:nvSpPr>
            <p:spPr>
              <a:xfrm>
                <a:off x="650631" y="755646"/>
                <a:ext cx="6180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069D97-1D49-470B-BCD4-DBE05C776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755646"/>
                <a:ext cx="6180603" cy="276999"/>
              </a:xfrm>
              <a:prstGeom prst="rect">
                <a:avLst/>
              </a:prstGeom>
              <a:blipFill>
                <a:blip r:embed="rId2"/>
                <a:stretch>
                  <a:fillRect t="-2222" r="-9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E2056-A4B5-4973-A3B5-202DD0068398}"/>
                  </a:ext>
                </a:extLst>
              </p:cNvPr>
              <p:cNvSpPr txBox="1"/>
              <p:nvPr/>
            </p:nvSpPr>
            <p:spPr>
              <a:xfrm>
                <a:off x="697523" y="1253877"/>
                <a:ext cx="5307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E2056-A4B5-4973-A3B5-202DD006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1253877"/>
                <a:ext cx="5307543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0124F-5D6E-4A2A-A2C4-65039DC25C7C}"/>
                  </a:ext>
                </a:extLst>
              </p:cNvPr>
              <p:cNvSpPr txBox="1"/>
              <p:nvPr/>
            </p:nvSpPr>
            <p:spPr>
              <a:xfrm>
                <a:off x="650631" y="2313720"/>
                <a:ext cx="650594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0124F-5D6E-4A2A-A2C4-65039DC25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2313720"/>
                <a:ext cx="6505948" cy="298415"/>
              </a:xfrm>
              <a:prstGeom prst="rect">
                <a:avLst/>
              </a:prstGeom>
              <a:blipFill>
                <a:blip r:embed="rId4"/>
                <a:stretch>
                  <a:fillRect t="-2083" r="-94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D58D8-DD33-44FD-9A33-A1517BAED2E7}"/>
                  </a:ext>
                </a:extLst>
              </p:cNvPr>
              <p:cNvSpPr txBox="1"/>
              <p:nvPr/>
            </p:nvSpPr>
            <p:spPr>
              <a:xfrm>
                <a:off x="697523" y="2811951"/>
                <a:ext cx="4484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D58D8-DD33-44FD-9A33-A1517BAED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2811951"/>
                <a:ext cx="4484176" cy="276999"/>
              </a:xfrm>
              <a:prstGeom prst="rect">
                <a:avLst/>
              </a:prstGeom>
              <a:blipFill>
                <a:blip r:embed="rId5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59269-B9D4-47C5-9640-BBB391773A21}"/>
                  </a:ext>
                </a:extLst>
              </p:cNvPr>
              <p:cNvSpPr txBox="1"/>
              <p:nvPr/>
            </p:nvSpPr>
            <p:spPr>
              <a:xfrm>
                <a:off x="529234" y="3893210"/>
                <a:ext cx="641508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59269-B9D4-47C5-9640-BBB39177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4" y="3893210"/>
                <a:ext cx="6415089" cy="298415"/>
              </a:xfrm>
              <a:prstGeom prst="rect">
                <a:avLst/>
              </a:prstGeom>
              <a:blipFill>
                <a:blip r:embed="rId6"/>
                <a:stretch>
                  <a:fillRect l="-95" t="-2041" r="-85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BA03A2-1DCD-4B43-91EB-6E9A07BB798A}"/>
                  </a:ext>
                </a:extLst>
              </p:cNvPr>
              <p:cNvSpPr txBox="1"/>
              <p:nvPr/>
            </p:nvSpPr>
            <p:spPr>
              <a:xfrm>
                <a:off x="529234" y="4543841"/>
                <a:ext cx="4350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BA03A2-1DCD-4B43-91EB-6E9A07BB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4" y="4543841"/>
                <a:ext cx="4350293" cy="276999"/>
              </a:xfrm>
              <a:prstGeom prst="rect">
                <a:avLst/>
              </a:prstGeom>
              <a:blipFill>
                <a:blip r:embed="rId7"/>
                <a:stretch>
                  <a:fillRect l="-1403" t="-2174" r="-168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7572A779-A634-4CD0-8B86-1AD0DF422AC5}"/>
              </a:ext>
            </a:extLst>
          </p:cNvPr>
          <p:cNvSpPr/>
          <p:nvPr/>
        </p:nvSpPr>
        <p:spPr>
          <a:xfrm>
            <a:off x="7608276" y="621322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E23820C-96DF-4580-ABC4-DEB8A752412F}"/>
              </a:ext>
            </a:extLst>
          </p:cNvPr>
          <p:cNvSpPr/>
          <p:nvPr/>
        </p:nvSpPr>
        <p:spPr>
          <a:xfrm>
            <a:off x="7450014" y="2203938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4EFB15-BE2A-4C8E-868D-A4CA0D972760}"/>
              </a:ext>
            </a:extLst>
          </p:cNvPr>
          <p:cNvSpPr/>
          <p:nvPr/>
        </p:nvSpPr>
        <p:spPr>
          <a:xfrm>
            <a:off x="7450014" y="4016548"/>
            <a:ext cx="443287" cy="1054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14F7BD-153B-46AA-AC41-1587B86BC72D}"/>
              </a:ext>
            </a:extLst>
          </p:cNvPr>
          <p:cNvSpPr txBox="1"/>
          <p:nvPr/>
        </p:nvSpPr>
        <p:spPr>
          <a:xfrm>
            <a:off x="8593015" y="668215"/>
            <a:ext cx="26218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Burada </a:t>
            </a:r>
            <a:r>
              <a:rPr lang="tr-TR" dirty="0" err="1"/>
              <a:t>yapılcak</a:t>
            </a:r>
            <a:r>
              <a:rPr lang="tr-TR" dirty="0"/>
              <a:t> </a:t>
            </a:r>
            <a:r>
              <a:rPr lang="tr-TR" dirty="0" err="1"/>
              <a:t>sey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gerilimi, </a:t>
            </a:r>
            <a:r>
              <a:rPr lang="tr-TR" dirty="0" err="1"/>
              <a:t>input</a:t>
            </a:r>
            <a:r>
              <a:rPr lang="tr-TR" dirty="0"/>
              <a:t> akımı, </a:t>
            </a:r>
            <a:r>
              <a:rPr lang="tr-TR" dirty="0" err="1"/>
              <a:t>seconderler</a:t>
            </a:r>
            <a:r>
              <a:rPr lang="tr-TR" dirty="0"/>
              <a:t> arasında istenen akım farkına göre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akımları,output</a:t>
            </a:r>
            <a:r>
              <a:rPr lang="tr-TR" dirty="0"/>
              <a:t> gerilimi, </a:t>
            </a:r>
            <a:r>
              <a:rPr lang="tr-TR" dirty="0" err="1"/>
              <a:t>primer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mutualları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Bulunacak şeyler </a:t>
            </a:r>
          </a:p>
          <a:p>
            <a:r>
              <a:rPr lang="tr-TR" dirty="0"/>
              <a:t>Alfa beta ve </a:t>
            </a:r>
            <a:r>
              <a:rPr lang="tr-TR" dirty="0" err="1"/>
              <a:t>Ms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352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4080F3-F9F1-4B56-8A1A-51B297118566}"/>
                  </a:ext>
                </a:extLst>
              </p:cNvPr>
              <p:cNvSpPr txBox="1"/>
              <p:nvPr/>
            </p:nvSpPr>
            <p:spPr>
              <a:xfrm>
                <a:off x="3176954" y="496644"/>
                <a:ext cx="4484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4080F3-F9F1-4B56-8A1A-51B297118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54" y="496644"/>
                <a:ext cx="4484176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E0DAC7-B60D-4F90-AAB6-43A2B72C5FC3}"/>
                  </a:ext>
                </a:extLst>
              </p:cNvPr>
              <p:cNvSpPr txBox="1"/>
              <p:nvPr/>
            </p:nvSpPr>
            <p:spPr>
              <a:xfrm>
                <a:off x="3176954" y="1026918"/>
                <a:ext cx="4350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E0DAC7-B60D-4F90-AAB6-43A2B72C5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54" y="1026918"/>
                <a:ext cx="4350293" cy="276999"/>
              </a:xfrm>
              <a:prstGeom prst="rect">
                <a:avLst/>
              </a:prstGeom>
              <a:blipFill>
                <a:blip r:embed="rId3"/>
                <a:stretch>
                  <a:fillRect l="-1401" t="-2174" r="-15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FB4B7766-A10C-4ECD-9688-F74ED59AD05D}"/>
              </a:ext>
            </a:extLst>
          </p:cNvPr>
          <p:cNvSpPr/>
          <p:nvPr/>
        </p:nvSpPr>
        <p:spPr>
          <a:xfrm>
            <a:off x="5352100" y="1600201"/>
            <a:ext cx="427892" cy="1014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35F2E2-9BAF-44A4-B90E-1FEFF684D2C0}"/>
                  </a:ext>
                </a:extLst>
              </p:cNvPr>
              <p:cNvSpPr txBox="1"/>
              <p:nvPr/>
            </p:nvSpPr>
            <p:spPr>
              <a:xfrm>
                <a:off x="4821114" y="2910531"/>
                <a:ext cx="137601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35F2E2-9BAF-44A4-B90E-1FEFF684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14" y="2910531"/>
                <a:ext cx="1376018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54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6DC58A-9A69-470D-8BDC-31FFDC28BBB2}"/>
                  </a:ext>
                </a:extLst>
              </p:cNvPr>
              <p:cNvSpPr txBox="1"/>
              <p:nvPr/>
            </p:nvSpPr>
            <p:spPr>
              <a:xfrm>
                <a:off x="4882651" y="2292774"/>
                <a:ext cx="182005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6DC58A-9A69-470D-8BDC-31FFDC28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651" y="2292774"/>
                <a:ext cx="1820050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8DCA1-E02A-4868-A450-906BD6C928E5}"/>
                  </a:ext>
                </a:extLst>
              </p:cNvPr>
              <p:cNvSpPr txBox="1"/>
              <p:nvPr/>
            </p:nvSpPr>
            <p:spPr>
              <a:xfrm>
                <a:off x="3300046" y="433261"/>
                <a:ext cx="5307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8DCA1-E02A-4868-A450-906BD6C92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046" y="433261"/>
                <a:ext cx="5307543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DAE058B4-67F9-48AC-B68E-14BEB01E9CEA}"/>
              </a:ext>
            </a:extLst>
          </p:cNvPr>
          <p:cNvSpPr/>
          <p:nvPr/>
        </p:nvSpPr>
        <p:spPr>
          <a:xfrm>
            <a:off x="5498123" y="1019908"/>
            <a:ext cx="375139" cy="814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BFD92-A6AB-4356-AA22-ADBF52C4BFCA}"/>
                  </a:ext>
                </a:extLst>
              </p:cNvPr>
              <p:cNvSpPr txBox="1"/>
              <p:nvPr/>
            </p:nvSpPr>
            <p:spPr>
              <a:xfrm>
                <a:off x="970083" y="3748731"/>
                <a:ext cx="137601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BFD92-A6AB-4356-AA22-ADBF52C4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83" y="3748731"/>
                <a:ext cx="1376018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A602C-F79F-4FEB-9706-07240B9C2A43}"/>
                  </a:ext>
                </a:extLst>
              </p:cNvPr>
              <p:cNvSpPr txBox="1"/>
              <p:nvPr/>
            </p:nvSpPr>
            <p:spPr>
              <a:xfrm>
                <a:off x="748067" y="4936328"/>
                <a:ext cx="182005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A602C-F79F-4FEB-9706-07240B9C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7" y="4936328"/>
                <a:ext cx="1820050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2EEF581D-3A68-4D58-B0FD-B5B547D95D33}"/>
              </a:ext>
            </a:extLst>
          </p:cNvPr>
          <p:cNvSpPr/>
          <p:nvPr/>
        </p:nvSpPr>
        <p:spPr>
          <a:xfrm>
            <a:off x="3505200" y="3908116"/>
            <a:ext cx="695332" cy="1614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AFFBF-C56F-44AC-B642-B8AD3FA2AF4D}"/>
                  </a:ext>
                </a:extLst>
              </p:cNvPr>
              <p:cNvSpPr txBox="1"/>
              <p:nvPr/>
            </p:nvSpPr>
            <p:spPr>
              <a:xfrm>
                <a:off x="5040309" y="4335430"/>
                <a:ext cx="1665905" cy="446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tr-T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AFFBF-C56F-44AC-B642-B8AD3FA2A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309" y="4335430"/>
                <a:ext cx="1665905" cy="446404"/>
              </a:xfrm>
              <a:prstGeom prst="rect">
                <a:avLst/>
              </a:prstGeom>
              <a:blipFill>
                <a:blip r:embed="rId6"/>
                <a:stretch>
                  <a:fillRect l="-2930" t="-1370"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13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577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No coupling between secondaries</vt:lpstr>
      <vt:lpstr>Coupling between secondaries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coupling between secondaries</dc:title>
  <dc:creator>Enes AYAZ</dc:creator>
  <cp:lastModifiedBy>Enes AYAZ</cp:lastModifiedBy>
  <cp:revision>15</cp:revision>
  <dcterms:created xsi:type="dcterms:W3CDTF">2020-04-11T16:18:24Z</dcterms:created>
  <dcterms:modified xsi:type="dcterms:W3CDTF">2020-04-11T20:53:46Z</dcterms:modified>
</cp:coreProperties>
</file>