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7" r:id="rId9"/>
    <p:sldId id="268" r:id="rId10"/>
    <p:sldId id="264" r:id="rId11"/>
    <p:sldId id="265" r:id="rId12"/>
    <p:sldId id="266" r:id="rId13"/>
    <p:sldId id="269" r:id="rId14"/>
    <p:sldId id="270" r:id="rId15"/>
    <p:sldId id="271" r:id="rId16"/>
    <p:sldId id="284" r:id="rId17"/>
    <p:sldId id="272" r:id="rId18"/>
    <p:sldId id="277" r:id="rId19"/>
    <p:sldId id="282" r:id="rId20"/>
    <p:sldId id="283" r:id="rId21"/>
    <p:sldId id="281" r:id="rId22"/>
    <p:sldId id="273" r:id="rId23"/>
    <p:sldId id="274" r:id="rId24"/>
    <p:sldId id="275" r:id="rId25"/>
    <p:sldId id="276" r:id="rId26"/>
    <p:sldId id="278" r:id="rId27"/>
    <p:sldId id="290" r:id="rId28"/>
    <p:sldId id="279" r:id="rId29"/>
    <p:sldId id="280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2" y="3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0646-71A7-42FD-9B26-1F701B6C0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ED416-2336-4084-B859-CD6829ED0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03509-8E1C-4BFB-A90D-0E7B405B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7ED6-BF45-4273-8390-4559F600868A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7BC89-C776-48C8-BD79-8698B9F3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FC0C9-2353-44D5-9545-34E12E15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130F-227D-4DDE-974F-285068085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7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7559-89E8-4E18-B61F-E0A995FB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41AB5-F24B-4322-9F6E-53CA6B949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BE464-37BE-4FE0-847B-BEB541A6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7ED6-BF45-4273-8390-4559F600868A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949CD-BED2-49F0-A13E-4F589DE7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0DC72-BAB2-4B65-BA47-9951D820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130F-227D-4DDE-974F-285068085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8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9E845D-D8AA-464B-818B-20C74C7A0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59445-7C29-406F-A989-A982A178D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2B996-E7E0-4C95-A461-17120A834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7ED6-BF45-4273-8390-4559F600868A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FBD40-9234-4523-98C2-E5576B6A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22787-A5E0-47FB-94D7-216865AC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130F-227D-4DDE-974F-285068085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B5EA-F5CF-41C4-871B-38AEE85B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13C1D-9408-4CAB-8873-B63CF4753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BF8BF-9F70-48BC-B113-D9F2DCB3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7ED6-BF45-4273-8390-4559F600868A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A7445-7497-43D7-A2AC-F454623B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AC554-1E12-4C4C-97A1-02F277B6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130F-227D-4DDE-974F-285068085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2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AB6AA-FDAB-42D9-8519-FAB9E74B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3CB1E-3FBB-44A9-A42A-DD25FC3FF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FF55E-E265-447E-A770-CCC76A51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7ED6-BF45-4273-8390-4559F600868A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5BD18-6DD7-45D4-9AEA-2992AAA2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04B0E-0DFE-4D24-ACF3-C19061BE8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130F-227D-4DDE-974F-285068085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4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6401-8511-43AB-8F4B-DAEF17EB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CA9F6-06FA-4673-A697-7B7F509DF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C0D45-F342-415C-A5B3-380ECDCD2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3E3A3-F23F-4752-A234-32FB605D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7ED6-BF45-4273-8390-4559F600868A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8C7DB-EA6D-4DAD-983A-E05C509E9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B29BB-95D0-42BD-947F-782FB788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130F-227D-4DDE-974F-285068085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9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A362-AE2B-458E-958E-BC3F8E902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9D571-74AF-4702-BA08-41716772B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20010-E2B7-47E0-BCC1-28945DF46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A650F-6F11-4F7B-A751-B0824CBAB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D9FA7-3891-4E9E-BA66-F996D5D41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729BE8-C590-4F8F-B6F8-4EF39DC0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7ED6-BF45-4273-8390-4559F600868A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8682DF-ECBE-47E0-AC39-2B499372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DB8A81-0222-48D0-AD4E-63266F9D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130F-227D-4DDE-974F-285068085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1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FB691-1447-45BF-B53D-09E73289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A7BF0-01D5-4306-81DB-122D1BFE4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7ED6-BF45-4273-8390-4559F600868A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56402-98FD-49F4-9662-064A0FD6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4441D-D3C4-4B35-A403-8C10B56F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130F-227D-4DDE-974F-285068085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0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2A7BB-DDA8-4E34-BD51-0FA679CC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7ED6-BF45-4273-8390-4559F600868A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2A7F7-D012-4CB3-983A-936AFAD8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FCD16-051B-4A04-BF57-7FB92B3D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130F-227D-4DDE-974F-285068085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1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BD57-FB65-4870-8121-39973BAE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1C353-15AB-4F50-B9A5-24D89011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504AD-0D19-40FD-8C41-3155E6F8F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EEFA4-43E2-4936-9673-670A84C5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7ED6-BF45-4273-8390-4559F600868A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8EEBF-4E61-49EB-A224-A65BC220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885CB-C0EE-4322-B757-D3CA8865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130F-227D-4DDE-974F-285068085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0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124A-7130-4F16-B308-3ABFA081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02C2D-C578-478C-9961-471A8D737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C5105-A4B9-4AAB-A5BF-F72B32986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13D63-5FD6-4083-BA82-C2B31585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7ED6-BF45-4273-8390-4559F600868A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E6C1F-83A3-4885-8365-D32387D0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3168B-743B-40E4-8EDE-DE722FE8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130F-227D-4DDE-974F-285068085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0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4EAF4-3477-486F-AE6D-9D87278E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B90FA-86A6-4EE5-8999-B3FC9EA8A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8F348-0941-4E33-8049-132521508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57ED6-BF45-4273-8390-4559F600868A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80F3F-64AA-4D62-8E94-1C380F9F9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C1F2F-35DB-408E-9B36-7E971E0BC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0130F-227D-4DDE-974F-285068085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7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B656-7C96-4DF9-9ACE-F01FD0CCC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039" y="1506829"/>
            <a:ext cx="9334334" cy="3397976"/>
          </a:xfrm>
        </p:spPr>
        <p:txBody>
          <a:bodyPr>
            <a:normAutofit/>
          </a:bodyPr>
          <a:lstStyle/>
          <a:p>
            <a:r>
              <a:rPr lang="tr-TR" dirty="0"/>
              <a:t>AC-AC </a:t>
            </a:r>
            <a:r>
              <a:rPr lang="tr-TR" dirty="0" err="1"/>
              <a:t>Inductive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Transfer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Factor</a:t>
            </a:r>
            <a:r>
              <a:rPr lang="tr-TR" dirty="0"/>
              <a:t> </a:t>
            </a:r>
            <a:r>
              <a:rPr lang="tr-TR" dirty="0" err="1"/>
              <a:t>Correction</a:t>
            </a:r>
            <a:r>
              <a:rPr lang="tr-TR" dirty="0"/>
              <a:t>(PFC)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Unity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Factor</a:t>
            </a:r>
            <a:r>
              <a:rPr lang="tr-TR" dirty="0"/>
              <a:t>(UPF)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6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B978230-F9FE-4495-B5A0-FE6CC5F20638}"/>
              </a:ext>
            </a:extLst>
          </p:cNvPr>
          <p:cNvSpPr txBox="1">
            <a:spLocks/>
          </p:cNvSpPr>
          <p:nvPr/>
        </p:nvSpPr>
        <p:spPr>
          <a:xfrm>
            <a:off x="3821103" y="676141"/>
            <a:ext cx="4047518" cy="766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/>
              <a:t>Simulation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44B6DD-D52A-4F3F-A40D-B12AEDB4E40B}"/>
              </a:ext>
            </a:extLst>
          </p:cNvPr>
          <p:cNvSpPr txBox="1"/>
          <p:nvPr/>
        </p:nvSpPr>
        <p:spPr>
          <a:xfrm>
            <a:off x="3716628" y="1704029"/>
            <a:ext cx="4256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DC </a:t>
            </a:r>
            <a:r>
              <a:rPr lang="tr-TR" dirty="0" err="1"/>
              <a:t>positive</a:t>
            </a:r>
            <a:r>
              <a:rPr lang="tr-TR" dirty="0"/>
              <a:t> </a:t>
            </a:r>
            <a:r>
              <a:rPr lang="tr-TR" dirty="0" err="1"/>
              <a:t>simulation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DC </a:t>
            </a:r>
            <a:r>
              <a:rPr lang="tr-TR" dirty="0" err="1"/>
              <a:t>negative</a:t>
            </a:r>
            <a:r>
              <a:rPr lang="tr-TR" dirty="0"/>
              <a:t> </a:t>
            </a:r>
            <a:r>
              <a:rPr lang="tr-TR" dirty="0" err="1"/>
              <a:t>simulation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AC </a:t>
            </a:r>
            <a:r>
              <a:rPr lang="tr-TR" dirty="0" err="1"/>
              <a:t>simulation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963A5A-3D5C-49A8-B466-B9BDBF50C9E8}"/>
              </a:ext>
            </a:extLst>
          </p:cNvPr>
          <p:cNvSpPr txBox="1"/>
          <p:nvPr/>
        </p:nvSpPr>
        <p:spPr>
          <a:xfrm>
            <a:off x="3294846" y="4628256"/>
            <a:ext cx="4256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Realization</a:t>
            </a:r>
            <a:r>
              <a:rPr lang="tr-TR" dirty="0"/>
              <a:t> of </a:t>
            </a:r>
            <a:r>
              <a:rPr lang="tr-TR" dirty="0" err="1"/>
              <a:t>switches</a:t>
            </a:r>
            <a:r>
              <a:rPr lang="tr-TR" dirty="0"/>
              <a:t> (</a:t>
            </a:r>
            <a:r>
              <a:rPr lang="tr-TR" dirty="0" err="1"/>
              <a:t>blocking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direction</a:t>
            </a:r>
            <a:r>
              <a:rPr lang="tr-T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ratings</a:t>
            </a:r>
            <a:r>
              <a:rPr lang="tr-T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ratings</a:t>
            </a:r>
            <a:endParaRPr lang="tr-T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837D2D-5A92-4580-8734-77E722BD44BD}"/>
              </a:ext>
            </a:extLst>
          </p:cNvPr>
          <p:cNvCxnSpPr/>
          <p:nvPr/>
        </p:nvCxnSpPr>
        <p:spPr>
          <a:xfrm>
            <a:off x="4823138" y="3309870"/>
            <a:ext cx="0" cy="1171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D57209-5C08-48CA-B578-672171721DB5}"/>
              </a:ext>
            </a:extLst>
          </p:cNvPr>
          <p:cNvSpPr txBox="1"/>
          <p:nvPr/>
        </p:nvSpPr>
        <p:spPr>
          <a:xfrm>
            <a:off x="5145110" y="3651161"/>
            <a:ext cx="1803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compared</a:t>
            </a:r>
            <a:r>
              <a:rPr lang="tr-T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00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BFD384-B6E6-4677-A0CF-C5F7BD2C9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28" y="309094"/>
            <a:ext cx="11199115" cy="32856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70E9BA5-6098-4069-996E-BDDB3F2150FF}"/>
              </a:ext>
            </a:extLst>
          </p:cNvPr>
          <p:cNvSpPr/>
          <p:nvPr/>
        </p:nvSpPr>
        <p:spPr>
          <a:xfrm>
            <a:off x="4940588" y="3686584"/>
            <a:ext cx="15883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effectLst/>
              </a:rPr>
              <a:t>fs</a:t>
            </a:r>
            <a:r>
              <a:rPr lang="en-GB" dirty="0">
                <a:effectLst/>
              </a:rPr>
              <a:t>=150</a:t>
            </a:r>
            <a:r>
              <a:rPr lang="tr-TR" dirty="0">
                <a:effectLst/>
              </a:rPr>
              <a:t> k</a:t>
            </a:r>
            <a:r>
              <a:rPr lang="en-GB" dirty="0">
                <a:effectLst/>
              </a:rPr>
              <a:t>Hz</a:t>
            </a:r>
          </a:p>
          <a:p>
            <a:r>
              <a:rPr lang="en-GB" dirty="0" err="1">
                <a:effectLst/>
              </a:rPr>
              <a:t>Lp</a:t>
            </a:r>
            <a:r>
              <a:rPr lang="en-GB" dirty="0">
                <a:effectLst/>
              </a:rPr>
              <a:t>=32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uH</a:t>
            </a:r>
            <a:endParaRPr lang="en-GB" dirty="0">
              <a:effectLst/>
            </a:endParaRPr>
          </a:p>
          <a:p>
            <a:r>
              <a:rPr lang="en-GB" dirty="0">
                <a:effectLst/>
              </a:rPr>
              <a:t>Ls=66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uH</a:t>
            </a:r>
            <a:endParaRPr lang="en-GB" dirty="0">
              <a:effectLst/>
            </a:endParaRPr>
          </a:p>
          <a:p>
            <a:r>
              <a:rPr lang="en-GB" dirty="0">
                <a:effectLst/>
              </a:rPr>
              <a:t>Cs=</a:t>
            </a:r>
            <a:r>
              <a:rPr lang="tr-TR" dirty="0">
                <a:effectLst/>
              </a:rPr>
              <a:t>17 </a:t>
            </a:r>
            <a:r>
              <a:rPr lang="tr-TR" dirty="0" err="1">
                <a:effectLst/>
              </a:rPr>
              <a:t>nF</a:t>
            </a:r>
            <a:endParaRPr lang="en-GB" dirty="0">
              <a:effectLst/>
            </a:endParaRPr>
          </a:p>
          <a:p>
            <a:r>
              <a:rPr lang="en-GB" dirty="0">
                <a:effectLst/>
              </a:rPr>
              <a:t>Cp=</a:t>
            </a:r>
            <a:r>
              <a:rPr lang="tr-TR" dirty="0">
                <a:effectLst/>
              </a:rPr>
              <a:t>35.1 </a:t>
            </a:r>
            <a:r>
              <a:rPr lang="tr-TR" dirty="0" err="1">
                <a:effectLst/>
              </a:rPr>
              <a:t>nF</a:t>
            </a:r>
            <a:endParaRPr lang="en-GB" dirty="0">
              <a:effectLst/>
            </a:endParaRPr>
          </a:p>
          <a:p>
            <a:r>
              <a:rPr lang="en-GB" dirty="0">
                <a:effectLst/>
              </a:rPr>
              <a:t>RLOAD=16.2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ohm</a:t>
            </a:r>
            <a:endParaRPr lang="en-GB" dirty="0">
              <a:effectLst/>
            </a:endParaRPr>
          </a:p>
          <a:p>
            <a:r>
              <a:rPr lang="en-GB" dirty="0">
                <a:effectLst/>
              </a:rPr>
              <a:t>k=0.2</a:t>
            </a:r>
          </a:p>
          <a:p>
            <a:r>
              <a:rPr lang="en-GB" dirty="0">
                <a:effectLst/>
              </a:rPr>
              <a:t>M=</a:t>
            </a:r>
            <a:r>
              <a:rPr lang="tr-TR" dirty="0">
                <a:effectLst/>
              </a:rPr>
              <a:t>9.2 </a:t>
            </a:r>
            <a:r>
              <a:rPr lang="tr-TR" dirty="0" err="1">
                <a:effectLst/>
              </a:rPr>
              <a:t>uH</a:t>
            </a:r>
            <a:endParaRPr lang="tr-TR" dirty="0"/>
          </a:p>
          <a:p>
            <a:r>
              <a:rPr lang="tr-TR" dirty="0" err="1">
                <a:effectLst/>
              </a:rPr>
              <a:t>Lline</a:t>
            </a:r>
            <a:r>
              <a:rPr lang="tr-TR" dirty="0">
                <a:effectLst/>
              </a:rPr>
              <a:t>=1.5 </a:t>
            </a:r>
            <a:r>
              <a:rPr lang="tr-TR" dirty="0" err="1">
                <a:effectLst/>
              </a:rPr>
              <a:t>mH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3257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79A340-A450-4306-B66D-CB3503725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41" y="83713"/>
            <a:ext cx="11287139" cy="55765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59A482-6A89-4419-AFF7-9D2DDC0D1807}"/>
              </a:ext>
            </a:extLst>
          </p:cNvPr>
          <p:cNvSpPr txBox="1"/>
          <p:nvPr/>
        </p:nvSpPr>
        <p:spPr>
          <a:xfrm>
            <a:off x="5460642" y="5928231"/>
            <a:ext cx="1841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Vin</a:t>
            </a:r>
            <a:r>
              <a:rPr lang="tr-TR" dirty="0"/>
              <a:t> = 50V </a:t>
            </a:r>
          </a:p>
          <a:p>
            <a:r>
              <a:rPr lang="tr-TR" dirty="0" err="1"/>
              <a:t>Iin</a:t>
            </a:r>
            <a:r>
              <a:rPr lang="tr-TR" dirty="0"/>
              <a:t> = 1.3A</a:t>
            </a:r>
          </a:p>
          <a:p>
            <a:r>
              <a:rPr lang="tr-TR" dirty="0" err="1"/>
              <a:t>Vout</a:t>
            </a:r>
            <a:r>
              <a:rPr lang="tr-TR" dirty="0"/>
              <a:t>= 32.5V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34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C4E32F7-99A6-4C2D-ADD1-24D29CF8B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3" y="89671"/>
            <a:ext cx="11799194" cy="582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42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426340-58AF-471B-B240-74A825301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30" y="489397"/>
            <a:ext cx="11355078" cy="561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61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E23A94-45B5-4E1F-AEE3-4DB1028B0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73" y="340606"/>
            <a:ext cx="11276875" cy="557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49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261FC0-C438-4AB9-9FCC-97607B65A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53" y="452238"/>
            <a:ext cx="11586693" cy="57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87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41B732-7EBF-4494-A89F-0305619F3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11" y="656822"/>
            <a:ext cx="11438411" cy="565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83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56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B0B40E-A192-48C5-9B50-4C97369C9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20" y="325820"/>
            <a:ext cx="11802565" cy="583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19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A39A3F-E977-4EF6-845B-7E40C7E5B15D}"/>
              </a:ext>
            </a:extLst>
          </p:cNvPr>
          <p:cNvSpPr txBox="1"/>
          <p:nvPr/>
        </p:nvSpPr>
        <p:spPr>
          <a:xfrm>
            <a:off x="1345324" y="451945"/>
            <a:ext cx="979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General </a:t>
            </a:r>
            <a:r>
              <a:rPr lang="tr-TR" dirty="0" err="1"/>
              <a:t>block</a:t>
            </a:r>
            <a:r>
              <a:rPr lang="tr-TR" dirty="0"/>
              <a:t> </a:t>
            </a:r>
            <a:r>
              <a:rPr lang="tr-TR" dirty="0" err="1"/>
              <a:t>diagram</a:t>
            </a:r>
            <a:r>
              <a:rPr lang="tr-TR" dirty="0"/>
              <a:t> of AC-</a:t>
            </a:r>
            <a:r>
              <a:rPr lang="tr-TR" dirty="0" err="1"/>
              <a:t>to</a:t>
            </a:r>
            <a:r>
              <a:rPr lang="tr-TR" dirty="0"/>
              <a:t>-DC </a:t>
            </a:r>
            <a:r>
              <a:rPr lang="tr-TR" dirty="0" err="1"/>
              <a:t>conversion</a:t>
            </a:r>
            <a:r>
              <a:rPr lang="tr-TR" dirty="0"/>
              <a:t>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24A550-865C-4759-A44F-302A74C79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1277"/>
            <a:ext cx="12192000" cy="459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76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7E920F-F099-4CD8-BCE0-72D6EBA79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4" y="357352"/>
            <a:ext cx="11972752" cy="591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30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C91C78-BF39-4D38-B568-0B6003900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94" y="546537"/>
            <a:ext cx="11930205" cy="589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56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40882E-5B4E-4CC5-8ED2-0458DF5F9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84" y="662151"/>
            <a:ext cx="11653653" cy="575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68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5C760C-041D-4543-8803-E1246C318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11" y="555439"/>
            <a:ext cx="11632378" cy="574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66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8E1164-06EA-4BF5-B051-F59E1E5B6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7195"/>
            <a:ext cx="12192000" cy="602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17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502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327A8D-421B-4F9C-907A-FB6C6A2E0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3445" y="189186"/>
            <a:ext cx="12121665" cy="598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48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FF367E-A8A0-4C79-B228-B20E5CBC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83" y="790327"/>
            <a:ext cx="11309129" cy="558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53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257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16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B656-7C96-4DF9-9ACE-F01FD0CCC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766" y="578069"/>
            <a:ext cx="8271641" cy="787784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Aim</a:t>
            </a:r>
            <a:r>
              <a:rPr lang="tr-TR" dirty="0"/>
              <a:t> :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63619-8409-4E5A-96AB-877B5FBA6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65853"/>
            <a:ext cx="9144000" cy="3891947"/>
          </a:xfrm>
        </p:spPr>
        <p:txBody>
          <a:bodyPr/>
          <a:lstStyle/>
          <a:p>
            <a:r>
              <a:rPr lang="tr-TR" dirty="0"/>
              <a:t>LF-</a:t>
            </a:r>
            <a:r>
              <a:rPr lang="tr-TR" dirty="0" err="1"/>
              <a:t>Rectifier</a:t>
            </a:r>
            <a:r>
              <a:rPr lang="tr-TR" dirty="0"/>
              <a:t>, PFC </a:t>
            </a:r>
            <a:r>
              <a:rPr lang="tr-TR" dirty="0" err="1"/>
              <a:t>or</a:t>
            </a:r>
            <a:r>
              <a:rPr lang="tr-TR" dirty="0"/>
              <a:t> UPF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Pulse</a:t>
            </a:r>
            <a:r>
              <a:rPr lang="tr-TR" dirty="0"/>
              <a:t> </a:t>
            </a:r>
            <a:r>
              <a:rPr lang="tr-TR" dirty="0" err="1"/>
              <a:t>Generator</a:t>
            </a:r>
            <a:r>
              <a:rPr lang="tr-TR" dirty="0"/>
              <a:t> can be </a:t>
            </a:r>
            <a:r>
              <a:rPr lang="tr-TR" dirty="0" err="1"/>
              <a:t>combined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obtain</a:t>
            </a:r>
            <a:r>
              <a:rPr lang="tr-TR" dirty="0"/>
              <a:t> a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stage</a:t>
            </a:r>
            <a:r>
              <a:rPr lang="tr-TR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A </a:t>
            </a:r>
            <a:r>
              <a:rPr lang="tr-TR" dirty="0" err="1"/>
              <a:t>small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semiconductor</a:t>
            </a:r>
            <a:r>
              <a:rPr lang="tr-TR" dirty="0"/>
              <a:t> </a:t>
            </a:r>
            <a:r>
              <a:rPr lang="tr-TR" dirty="0" err="1"/>
              <a:t>devices</a:t>
            </a:r>
            <a:r>
              <a:rPr lang="tr-TR" dirty="0"/>
              <a:t>. (</a:t>
            </a:r>
            <a:r>
              <a:rPr lang="tr-TR" dirty="0" err="1"/>
              <a:t>lower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efficiency</a:t>
            </a:r>
            <a:r>
              <a:rPr lang="tr-TR" dirty="0"/>
              <a:t> (ZCS,ZVS)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51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257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0699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039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7990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517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A811A6-192B-4010-A9B1-1FC362B64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53" y="1526822"/>
            <a:ext cx="11317309" cy="52467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A26D71E-54E0-40BB-A523-98574D456C7A}"/>
              </a:ext>
            </a:extLst>
          </p:cNvPr>
          <p:cNvSpPr txBox="1">
            <a:spLocks/>
          </p:cNvSpPr>
          <p:nvPr/>
        </p:nvSpPr>
        <p:spPr>
          <a:xfrm>
            <a:off x="4111249" y="468598"/>
            <a:ext cx="4047518" cy="787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/>
              <a:t>Proposed</a:t>
            </a:r>
            <a:r>
              <a:rPr lang="tr-TR" dirty="0"/>
              <a:t> Design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C228C6-A403-4A81-96A9-A7FDE482928C}"/>
              </a:ext>
            </a:extLst>
          </p:cNvPr>
          <p:cNvCxnSpPr/>
          <p:nvPr/>
        </p:nvCxnSpPr>
        <p:spPr>
          <a:xfrm>
            <a:off x="2672366" y="2234485"/>
            <a:ext cx="160986" cy="895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D06E24-7B9F-4D79-8F6B-3935A3B02CE8}"/>
              </a:ext>
            </a:extLst>
          </p:cNvPr>
          <p:cNvSpPr txBox="1"/>
          <p:nvPr/>
        </p:nvSpPr>
        <p:spPr>
          <a:xfrm>
            <a:off x="888641" y="1526822"/>
            <a:ext cx="3222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semiconductors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ideal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bidirectional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blocking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now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A26D71E-54E0-40BB-A523-98574D456C7A}"/>
              </a:ext>
            </a:extLst>
          </p:cNvPr>
          <p:cNvSpPr txBox="1">
            <a:spLocks/>
          </p:cNvSpPr>
          <p:nvPr/>
        </p:nvSpPr>
        <p:spPr>
          <a:xfrm>
            <a:off x="4111249" y="468598"/>
            <a:ext cx="4047518" cy="787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/>
              <a:t>Input</a:t>
            </a:r>
            <a:r>
              <a:rPr lang="tr-TR" dirty="0"/>
              <a:t> Side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622D9B-9977-4013-989D-7CFC8270F4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43" t="13000" b="13125"/>
          <a:stretch/>
        </p:blipFill>
        <p:spPr>
          <a:xfrm>
            <a:off x="257576" y="2271249"/>
            <a:ext cx="3404721" cy="2305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A4C5DA-B783-4E20-8AD2-0D953C75B05C}"/>
              </a:ext>
            </a:extLst>
          </p:cNvPr>
          <p:cNvSpPr txBox="1"/>
          <p:nvPr/>
        </p:nvSpPr>
        <p:spPr>
          <a:xfrm>
            <a:off x="3964442" y="2262937"/>
            <a:ext cx="47716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For</a:t>
            </a:r>
            <a:r>
              <a:rPr lang="tr-TR" dirty="0"/>
              <a:t> PFC </a:t>
            </a:r>
            <a:r>
              <a:rPr lang="tr-TR" dirty="0" err="1"/>
              <a:t>or</a:t>
            </a:r>
            <a:r>
              <a:rPr lang="tr-TR" dirty="0"/>
              <a:t> UPF,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side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behave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a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source</a:t>
            </a:r>
            <a:r>
              <a:rPr lang="tr-T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Line</a:t>
            </a:r>
            <a:r>
              <a:rPr lang="tr-TR" dirty="0"/>
              <a:t> </a:t>
            </a:r>
            <a:r>
              <a:rPr lang="tr-TR" dirty="0" err="1"/>
              <a:t>inductance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extra</a:t>
            </a:r>
            <a:r>
              <a:rPr lang="tr-TR" dirty="0"/>
              <a:t> </a:t>
            </a:r>
            <a:r>
              <a:rPr lang="tr-TR" dirty="0" err="1"/>
              <a:t>inductance</a:t>
            </a:r>
            <a:r>
              <a:rPr lang="tr-TR" dirty="0"/>
              <a:t> is </a:t>
            </a:r>
            <a:r>
              <a:rPr lang="tr-TR" dirty="0" err="1"/>
              <a:t>required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behave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a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source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inductance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</a:t>
            </a:r>
            <a:r>
              <a:rPr lang="tr-TR" dirty="0" err="1"/>
              <a:t>depend</a:t>
            </a:r>
            <a:r>
              <a:rPr lang="tr-TR" dirty="0"/>
              <a:t> on </a:t>
            </a:r>
            <a:r>
              <a:rPr lang="tr-TR" dirty="0" err="1"/>
              <a:t>desired</a:t>
            </a:r>
            <a:r>
              <a:rPr lang="tr-TR" dirty="0"/>
              <a:t> </a:t>
            </a:r>
            <a:r>
              <a:rPr lang="tr-TR" dirty="0" err="1"/>
              <a:t>ripple</a:t>
            </a:r>
            <a:r>
              <a:rPr lang="tr-TR" dirty="0"/>
              <a:t> </a:t>
            </a:r>
            <a:r>
              <a:rPr lang="tr-TR" dirty="0" err="1"/>
              <a:t>magnitude,switching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Now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think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side</a:t>
            </a:r>
            <a:r>
              <a:rPr lang="tr-TR" dirty="0"/>
              <a:t> is ideal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source</a:t>
            </a:r>
            <a:r>
              <a:rPr lang="tr-TR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131E3-7BE5-47F9-AD3C-B114A5C8D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6064" y="1785277"/>
            <a:ext cx="1944919" cy="327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3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A35EE1-AA8D-435E-9660-BBF870A57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206" y="2079743"/>
            <a:ext cx="9292107" cy="42784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C90A85E-2F37-48C3-A67B-EBD72ED6DB9E}"/>
              </a:ext>
            </a:extLst>
          </p:cNvPr>
          <p:cNvSpPr txBox="1">
            <a:spLocks/>
          </p:cNvSpPr>
          <p:nvPr/>
        </p:nvSpPr>
        <p:spPr>
          <a:xfrm>
            <a:off x="4477926" y="792051"/>
            <a:ext cx="4047518" cy="766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/>
              <a:t>Input</a:t>
            </a:r>
            <a:r>
              <a:rPr lang="tr-TR" dirty="0"/>
              <a:t> Side, </a:t>
            </a:r>
            <a:r>
              <a:rPr lang="tr-TR" dirty="0" err="1"/>
              <a:t>Boost</a:t>
            </a:r>
            <a:r>
              <a:rPr lang="tr-TR" dirty="0"/>
              <a:t> </a:t>
            </a:r>
            <a:r>
              <a:rPr lang="tr-TR" dirty="0" err="1"/>
              <a:t>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7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729976-1716-4075-91B3-ABE1A2CCC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02" y="3128384"/>
            <a:ext cx="6243411" cy="3729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B6B618-D26E-47AE-BBF9-08A9923E8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86" y="772603"/>
            <a:ext cx="6800582" cy="319373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141CBC5-F5EE-4E23-A41E-C90755EBC3DC}"/>
              </a:ext>
            </a:extLst>
          </p:cNvPr>
          <p:cNvSpPr txBox="1">
            <a:spLocks/>
          </p:cNvSpPr>
          <p:nvPr/>
        </p:nvSpPr>
        <p:spPr>
          <a:xfrm>
            <a:off x="4111249" y="468598"/>
            <a:ext cx="4047518" cy="787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/>
              <a:t>Resonant</a:t>
            </a:r>
            <a:r>
              <a:rPr lang="tr-TR" dirty="0"/>
              <a:t> </a:t>
            </a:r>
            <a:r>
              <a:rPr lang="tr-TR" dirty="0" err="1"/>
              <a:t>Circuit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7C2EC-CD55-4AE0-B05A-54A4DDFA7F7D}"/>
              </a:ext>
            </a:extLst>
          </p:cNvPr>
          <p:cNvSpPr txBox="1"/>
          <p:nvPr/>
        </p:nvSpPr>
        <p:spPr>
          <a:xfrm>
            <a:off x="6458755" y="1658010"/>
            <a:ext cx="42398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resonant</a:t>
            </a:r>
            <a:r>
              <a:rPr lang="tr-TR" dirty="0"/>
              <a:t> </a:t>
            </a:r>
            <a:r>
              <a:rPr lang="tr-TR" dirty="0" err="1"/>
              <a:t>circuit</a:t>
            </a:r>
            <a:r>
              <a:rPr lang="tr-TR" dirty="0"/>
              <a:t> is fed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. </a:t>
            </a:r>
            <a:r>
              <a:rPr lang="tr-TR" dirty="0" err="1"/>
              <a:t>Then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transmitter</a:t>
            </a:r>
            <a:r>
              <a:rPr lang="tr-TR" dirty="0"/>
              <a:t> </a:t>
            </a:r>
            <a:r>
              <a:rPr lang="tr-TR" dirty="0" err="1"/>
              <a:t>side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be </a:t>
            </a:r>
            <a:r>
              <a:rPr lang="tr-TR" dirty="0" err="1"/>
              <a:t>parallel</a:t>
            </a:r>
            <a:r>
              <a:rPr lang="tr-TR" dirty="0"/>
              <a:t> </a:t>
            </a:r>
            <a:r>
              <a:rPr lang="tr-TR" dirty="0" err="1"/>
              <a:t>compensated</a:t>
            </a:r>
            <a:r>
              <a:rPr lang="tr-TR" dirty="0"/>
              <a:t> (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Hybrid</a:t>
            </a:r>
            <a:r>
              <a:rPr lang="tr-TR" dirty="0"/>
              <a:t> </a:t>
            </a:r>
            <a:r>
              <a:rPr lang="tr-TR" dirty="0" err="1"/>
              <a:t>compensated</a:t>
            </a:r>
            <a:r>
              <a:rPr lang="tr-TR" dirty="0"/>
              <a:t>)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sinusoidal</a:t>
            </a:r>
            <a:r>
              <a:rPr lang="tr-TR" dirty="0"/>
              <a:t> </a:t>
            </a:r>
            <a:r>
              <a:rPr lang="tr-TR" dirty="0" err="1"/>
              <a:t>excitated</a:t>
            </a:r>
            <a:r>
              <a:rPr lang="tr-TR" dirty="0"/>
              <a:t> </a:t>
            </a:r>
            <a:r>
              <a:rPr lang="tr-TR" dirty="0" err="1"/>
              <a:t>inductor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Receiver</a:t>
            </a:r>
            <a:r>
              <a:rPr lang="tr-TR" dirty="0"/>
              <a:t> </a:t>
            </a:r>
            <a:r>
              <a:rPr lang="tr-TR" dirty="0" err="1"/>
              <a:t>side</a:t>
            </a:r>
            <a:r>
              <a:rPr lang="tr-TR" dirty="0"/>
              <a:t> can be </a:t>
            </a:r>
            <a:r>
              <a:rPr lang="tr-TR" dirty="0" err="1"/>
              <a:t>series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parallel</a:t>
            </a:r>
            <a:r>
              <a:rPr lang="tr-TR" dirty="0"/>
              <a:t> </a:t>
            </a:r>
            <a:r>
              <a:rPr lang="tr-TR" dirty="0" err="1"/>
              <a:t>compensated</a:t>
            </a:r>
            <a:r>
              <a:rPr lang="tr-TR" dirty="0"/>
              <a:t>. </a:t>
            </a:r>
          </a:p>
          <a:p>
            <a:r>
              <a:rPr lang="tr-TR" dirty="0"/>
              <a:t>(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modular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series</a:t>
            </a:r>
            <a:r>
              <a:rPr lang="tr-TR" dirty="0"/>
              <a:t> </a:t>
            </a:r>
            <a:r>
              <a:rPr lang="tr-TR" dirty="0" err="1"/>
              <a:t>compensation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paralled</a:t>
            </a:r>
            <a:r>
              <a:rPr lang="tr-TR" dirty="0"/>
              <a:t> </a:t>
            </a:r>
            <a:r>
              <a:rPr lang="tr-TR" dirty="0" err="1"/>
              <a:t>common</a:t>
            </a:r>
            <a:r>
              <a:rPr lang="tr-TR" dirty="0"/>
              <a:t> DC </a:t>
            </a:r>
            <a:r>
              <a:rPr lang="tr-TR" dirty="0" err="1"/>
              <a:t>Bus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parallel</a:t>
            </a:r>
            <a:r>
              <a:rPr lang="tr-TR" dirty="0"/>
              <a:t> </a:t>
            </a:r>
            <a:r>
              <a:rPr lang="tr-TR" dirty="0" err="1"/>
              <a:t>compensation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series</a:t>
            </a:r>
            <a:r>
              <a:rPr lang="tr-TR" dirty="0"/>
              <a:t> </a:t>
            </a:r>
            <a:r>
              <a:rPr lang="tr-TR" dirty="0" err="1"/>
              <a:t>common</a:t>
            </a:r>
            <a:r>
              <a:rPr lang="tr-TR" dirty="0"/>
              <a:t> DC </a:t>
            </a:r>
            <a:r>
              <a:rPr lang="tr-TR" dirty="0" err="1"/>
              <a:t>Bus</a:t>
            </a:r>
            <a:r>
              <a:rPr lang="tr-TR" dirty="0"/>
              <a:t>)</a:t>
            </a:r>
          </a:p>
          <a:p>
            <a:r>
              <a:rPr lang="tr-T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3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0B822C-D6F4-4E90-A872-4CC51CA4823E}"/>
                  </a:ext>
                </a:extLst>
              </p:cNvPr>
              <p:cNvSpPr txBox="1"/>
              <p:nvPr/>
            </p:nvSpPr>
            <p:spPr>
              <a:xfrm>
                <a:off x="4653333" y="530014"/>
                <a:ext cx="29815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dirty="0"/>
                  <a:t> is on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tr-TR" dirty="0"/>
                  <a:t>   is on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0B822C-D6F4-4E90-A872-4CC51CA48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333" y="530014"/>
                <a:ext cx="2981547" cy="276999"/>
              </a:xfrm>
              <a:prstGeom prst="rect">
                <a:avLst/>
              </a:prstGeom>
              <a:blipFill>
                <a:blip r:embed="rId2"/>
                <a:stretch>
                  <a:fillRect l="-2658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D51F699F-5EE8-4924-A1B8-D565AF3B2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293" y="903043"/>
            <a:ext cx="6041708" cy="25259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DF0D87-4E71-4511-B947-C6619FC054A2}"/>
                  </a:ext>
                </a:extLst>
              </p:cNvPr>
              <p:cNvSpPr txBox="1"/>
              <p:nvPr/>
            </p:nvSpPr>
            <p:spPr>
              <a:xfrm>
                <a:off x="4653334" y="3720814"/>
                <a:ext cx="29815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dirty="0"/>
                  <a:t> is on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tr-TR" dirty="0"/>
                  <a:t>   is on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DF0D87-4E71-4511-B947-C6619FC05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334" y="3720814"/>
                <a:ext cx="2981547" cy="276999"/>
              </a:xfrm>
              <a:prstGeom prst="rect">
                <a:avLst/>
              </a:prstGeom>
              <a:blipFill>
                <a:blip r:embed="rId4"/>
                <a:stretch>
                  <a:fillRect l="-2658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7CD7E52F-F12C-433A-AFE3-BBB7A7E760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851" y="4064246"/>
            <a:ext cx="5422583" cy="26293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A1B984-A63D-462D-B823-89A1843F12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6333" y="1435466"/>
            <a:ext cx="27432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23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0B822C-D6F4-4E90-A872-4CC51CA4823E}"/>
                  </a:ext>
                </a:extLst>
              </p:cNvPr>
              <p:cNvSpPr txBox="1"/>
              <p:nvPr/>
            </p:nvSpPr>
            <p:spPr>
              <a:xfrm>
                <a:off x="5430932" y="508000"/>
                <a:ext cx="29815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dirty="0"/>
                  <a:t> is on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tr-TR" dirty="0"/>
                  <a:t>   is on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0B822C-D6F4-4E90-A872-4CC51CA48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932" y="508000"/>
                <a:ext cx="2981547" cy="276999"/>
              </a:xfrm>
              <a:prstGeom prst="rect">
                <a:avLst/>
              </a:prstGeom>
              <a:blipFill>
                <a:blip r:embed="rId2"/>
                <a:stretch>
                  <a:fillRect l="-2863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DF0D87-4E71-4511-B947-C6619FC054A2}"/>
                  </a:ext>
                </a:extLst>
              </p:cNvPr>
              <p:cNvSpPr txBox="1"/>
              <p:nvPr/>
            </p:nvSpPr>
            <p:spPr>
              <a:xfrm>
                <a:off x="4679092" y="3649980"/>
                <a:ext cx="29815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dirty="0"/>
                  <a:t> is on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tr-TR" dirty="0"/>
                  <a:t>   is on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DF0D87-4E71-4511-B947-C6619FC05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092" y="3649980"/>
                <a:ext cx="2981547" cy="276999"/>
              </a:xfrm>
              <a:prstGeom prst="rect">
                <a:avLst/>
              </a:prstGeom>
              <a:blipFill>
                <a:blip r:embed="rId3"/>
                <a:stretch>
                  <a:fillRect l="-2863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F7794BE-3C0A-4D7B-B53B-D53F894BC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957" y="1005979"/>
            <a:ext cx="5252403" cy="23208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5B459E-E139-4746-A721-8C8A0B578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2658" y="4250151"/>
            <a:ext cx="5461000" cy="222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302</Words>
  <Application>Microsoft Office PowerPoint</Application>
  <PresentationFormat>Widescreen</PresentationFormat>
  <Paragraphs>50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AC-AC Inductive Power Transfer with Power Factor Correction(PFC) or Unity Power Factor(UPF) </vt:lpstr>
      <vt:lpstr>PowerPoint Presentation</vt:lpstr>
      <vt:lpstr>Aim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AC-AC Inductive Power Transfer with Power Factor Correction </dc:title>
  <dc:creator>Enes AYAZ</dc:creator>
  <cp:lastModifiedBy>Enes AYAZ</cp:lastModifiedBy>
  <cp:revision>19</cp:revision>
  <dcterms:created xsi:type="dcterms:W3CDTF">2020-09-30T10:27:40Z</dcterms:created>
  <dcterms:modified xsi:type="dcterms:W3CDTF">2020-09-30T15:36:39Z</dcterms:modified>
</cp:coreProperties>
</file>