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AEB54-1782-4262-A2FC-23F14D61222D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B617F-A87B-4D01-98DD-1F67F322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B617F-A87B-4D01-98DD-1F67F3226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8A5F-FC2C-43C2-9009-C6624F6E5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C760-03BC-43DB-866F-6EC9965A3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4F1F4-A0FC-4A30-8D21-6BD22D02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E61A-79AA-405B-9663-62B530C8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EDDA3-E443-4010-B959-2C95ADE9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CBE3-C608-4D1E-ACEE-A375C2EB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F6DB-2475-4694-9A91-2ACCC25D1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C1C3-12D3-4486-89C2-8FB591EB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5E01-4857-4D61-9FF0-86B22A62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B9AF-7E03-40DD-BE2D-3A5F60E6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74C0F-9A2C-4B57-9FAE-78AD6BA8E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CADFA-238D-4FB5-8B3B-51C8DFA14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981F-6E4C-4E9E-96EB-3B907C86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9866-371D-44DB-A95D-B8EA0CA1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0AA0-BAC0-4F9B-90B9-39F5AD5C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210F-8869-49D3-8748-F38D720A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791A-FE75-4780-8B51-853F3A4A4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9AD1-CB6A-4F42-BE88-8CE9219E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60D7-EB5A-48DF-8A9B-5A3BDB3F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CC20-7C2C-45BE-A86A-8127A84B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1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118C-00FB-4089-A97C-D6202D3A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FF50-410E-458B-9957-4A9580C6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0148-93B4-4FA3-89AE-34FCB08A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650F-1BCF-4D64-A6C4-E08FA436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DCC23-C784-4002-B1AC-9B4EE226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F409-908A-4627-8381-2A037875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3649-D396-4AB1-802B-5BC35DFE0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7AD02-D16B-4F1A-A7F0-B3666397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C56D-A328-4F69-BB0C-F35010DC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5CCD6-A5B0-4453-8F9F-DF5B6A47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EC6E-355B-4B2D-A81F-67B7BD06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D1C5-08BF-4D06-809D-161A3E6A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AACBD-3A21-4445-A3FF-E1AACEA4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0F275-3B49-43AE-85BF-A64A50BB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786B-5AE5-4AE3-B3F6-682E23F1D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738B0-4B56-41F7-A39F-934236CB6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6CB6A-D4CF-44AA-BE94-C873A284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CA2AA-586E-4B29-B207-E3CA11CF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9F031-7968-4696-B412-F49A9FF4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3B16-E9C3-492A-B6CB-D6A1BE20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004BC-D9E7-444C-9C34-74537966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4D863-4E1B-4027-A532-A1173AE1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CBA1E-C9D3-4D5C-A677-7FA25C61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CA675-BBDB-483F-A5AE-45A9D15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9949C-9F32-4EBB-A4EA-7B36D40A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B9B76-C7FB-492A-96DE-BB71A4E9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30E-3C5E-4BE0-91FF-AA23C0D9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8F7A-7B38-4C4E-9D2D-ED7A27C7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EDC07-81BF-4FD1-B7A9-D04F189CB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E1EA7-1347-4A0A-BF3D-71724BE6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FC3D-BFF3-4AEA-BE6D-209C1137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DF64-6125-4F8E-A8A2-D56A5A8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ADAE-DE35-456F-9C25-16F71C65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32AC4-945B-4897-B9A0-FBACD3A38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BBA8C-E9AD-4C52-A9A4-32835482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BEFBC-F400-49E7-BA27-F041D72C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698BC-3136-4F10-97C1-5EABCFC5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EE19F-91D6-496B-9317-C12D61F3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5EFF6-3668-47F1-82EB-7E79D4EF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59975-A82E-45AF-9D25-D89D92CF4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D728-A96E-4305-A0D9-3181478A0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B787-EA1A-4A69-9A79-076FE18387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8F8E-57D6-478E-88D8-6CD91A356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B5F9-A753-4DCC-AA83-002305493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BCBC23-CBE9-415C-B997-C908FA07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8" y="101639"/>
            <a:ext cx="2864285" cy="3866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B22C79-7906-4D7C-AB9A-F3FD8C52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297" y="1013017"/>
            <a:ext cx="2819400" cy="1619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1686EB-8B30-47E3-B8A3-927591D08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632" y="3751911"/>
            <a:ext cx="2819400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50AF8-9732-4ABB-A9F8-D41FD37F5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040" y="3618561"/>
            <a:ext cx="2943225" cy="180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CAB22-2500-46BA-BEB3-DA8541A3F079}"/>
              </a:ext>
            </a:extLst>
          </p:cNvPr>
          <p:cNvSpPr txBox="1"/>
          <p:nvPr/>
        </p:nvSpPr>
        <p:spPr>
          <a:xfrm>
            <a:off x="4666982" y="541878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Fully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(0°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68308-24E6-408C-9FA2-392A33E6A9D6}"/>
              </a:ext>
            </a:extLst>
          </p:cNvPr>
          <p:cNvSpPr txBox="1"/>
          <p:nvPr/>
        </p:nvSpPr>
        <p:spPr>
          <a:xfrm>
            <a:off x="8322436" y="539624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(45°)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06B053-314B-410C-810B-20B2C1C1BA54}"/>
              </a:ext>
            </a:extLst>
          </p:cNvPr>
          <p:cNvCxnSpPr>
            <a:cxnSpLocks/>
          </p:cNvCxnSpPr>
          <p:nvPr/>
        </p:nvCxnSpPr>
        <p:spPr>
          <a:xfrm>
            <a:off x="6076682" y="4647356"/>
            <a:ext cx="1409700" cy="1094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5C33CC-B0F9-4041-8B68-488C6B9A0348}"/>
              </a:ext>
            </a:extLst>
          </p:cNvPr>
          <p:cNvCxnSpPr>
            <a:cxnSpLocks/>
          </p:cNvCxnSpPr>
          <p:nvPr/>
        </p:nvCxnSpPr>
        <p:spPr>
          <a:xfrm>
            <a:off x="9533652" y="4473059"/>
            <a:ext cx="1831953" cy="118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5C3343-C290-4BA4-885A-66FD64571A6B}"/>
              </a:ext>
            </a:extLst>
          </p:cNvPr>
          <p:cNvCxnSpPr>
            <a:cxnSpLocks/>
          </p:cNvCxnSpPr>
          <p:nvPr/>
        </p:nvCxnSpPr>
        <p:spPr>
          <a:xfrm>
            <a:off x="9533652" y="4473060"/>
            <a:ext cx="1409700" cy="1173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D6F596B-ADCF-4AA0-8C06-AEB165B705AD}"/>
              </a:ext>
            </a:extLst>
          </p:cNvPr>
          <p:cNvSpPr/>
          <p:nvPr/>
        </p:nvSpPr>
        <p:spPr>
          <a:xfrm>
            <a:off x="10857664" y="4660187"/>
            <a:ext cx="334582" cy="798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D8AC9-A51C-4D17-87DA-1C36F46CD52A}"/>
              </a:ext>
            </a:extLst>
          </p:cNvPr>
          <p:cNvSpPr txBox="1"/>
          <p:nvPr/>
        </p:nvSpPr>
        <p:spPr>
          <a:xfrm>
            <a:off x="11307489" y="4824067"/>
            <a:ext cx="53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45°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FCDDB-EA6A-4196-818E-9D224DEE008B}"/>
              </a:ext>
            </a:extLst>
          </p:cNvPr>
          <p:cNvSpPr txBox="1"/>
          <p:nvPr/>
        </p:nvSpPr>
        <p:spPr>
          <a:xfrm>
            <a:off x="425003" y="296214"/>
            <a:ext cx="62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, S4 </a:t>
            </a:r>
            <a:r>
              <a:rPr lang="tr-TR" dirty="0" err="1"/>
              <a:t>and</a:t>
            </a:r>
            <a:r>
              <a:rPr lang="tr-TR" dirty="0"/>
              <a:t> S2 </a:t>
            </a:r>
            <a:r>
              <a:rPr lang="tr-TR" dirty="0" err="1"/>
              <a:t>couplings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83D10-CBA9-45E5-A37D-A4B98822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10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A5B765-25C1-4E58-A25D-2E5E00B68A6B}"/>
                  </a:ext>
                </a:extLst>
              </p:cNvPr>
              <p:cNvSpPr txBox="1"/>
              <p:nvPr/>
            </p:nvSpPr>
            <p:spPr>
              <a:xfrm>
                <a:off x="1517486" y="4111580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=3.7849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A5B765-25C1-4E58-A25D-2E5E00B6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6" y="4111580"/>
                <a:ext cx="303941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9F0CF75-D5C0-428D-888F-D1D48CF25A02}"/>
                  </a:ext>
                </a:extLst>
              </p:cNvPr>
              <p:cNvSpPr/>
              <p:nvPr/>
            </p:nvSpPr>
            <p:spPr>
              <a:xfrm>
                <a:off x="1517486" y="4480912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2.1648A</a:t>
                </a:r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9F0CF75-D5C0-428D-888F-D1D48CF25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6" y="4480912"/>
                <a:ext cx="2062616" cy="369332"/>
              </a:xfrm>
              <a:prstGeom prst="rect">
                <a:avLst/>
              </a:prstGeom>
              <a:blipFill>
                <a:blip r:embed="rId4"/>
                <a:stretch>
                  <a:fillRect t="-8197" r="-17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D0CB4B-9CA5-44AE-9F7D-73D835309980}"/>
                  </a:ext>
                </a:extLst>
              </p:cNvPr>
              <p:cNvSpPr/>
              <p:nvPr/>
            </p:nvSpPr>
            <p:spPr>
              <a:xfrm>
                <a:off x="1517486" y="4850244"/>
                <a:ext cx="2115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4.5967</a:t>
                </a:r>
                <a:r>
                  <a:rPr lang="tr-TR" dirty="0"/>
                  <a:t> A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D0CB4B-9CA5-44AE-9F7D-73D835309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6" y="4850244"/>
                <a:ext cx="2115516" cy="369332"/>
              </a:xfrm>
              <a:prstGeom prst="rect">
                <a:avLst/>
              </a:prstGeom>
              <a:blipFill>
                <a:blip r:embed="rId5"/>
                <a:stretch>
                  <a:fillRect t="-10000" r="-17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CFA3F-6143-443E-A0F0-7D2823080F4D}"/>
                  </a:ext>
                </a:extLst>
              </p:cNvPr>
              <p:cNvSpPr/>
              <p:nvPr/>
            </p:nvSpPr>
            <p:spPr>
              <a:xfrm>
                <a:off x="1517486" y="5219576"/>
                <a:ext cx="1934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=1.1481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CFA3F-6143-443E-A0F0-7D2823080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6" y="5219576"/>
                <a:ext cx="1934376" cy="369332"/>
              </a:xfrm>
              <a:prstGeom prst="rect">
                <a:avLst/>
              </a:prstGeom>
              <a:blipFill>
                <a:blip r:embed="rId6"/>
                <a:stretch>
                  <a:fillRect t="-8197" r="-22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73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BA587-624B-4EA6-BB07-45A7FFB78C32}"/>
              </a:ext>
            </a:extLst>
          </p:cNvPr>
          <p:cNvSpPr txBox="1"/>
          <p:nvPr/>
        </p:nvSpPr>
        <p:spPr>
          <a:xfrm>
            <a:off x="682579" y="264017"/>
            <a:ext cx="813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(</a:t>
            </a:r>
            <a:r>
              <a:rPr lang="tr-TR" dirty="0" err="1"/>
              <a:t>İncrease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0.15)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6EE07-7511-440C-8EBE-96B642EB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" y="633349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E3553D-2CBB-437D-8B2D-24AE308594A3}"/>
                  </a:ext>
                </a:extLst>
              </p:cNvPr>
              <p:cNvSpPr txBox="1"/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=3.4227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E3553D-2CBB-437D-8B2D-24AE30859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AC2722-6AB5-4C41-96BE-FD01C3E0BF36}"/>
                  </a:ext>
                </a:extLst>
              </p:cNvPr>
              <p:cNvSpPr/>
              <p:nvPr/>
            </p:nvSpPr>
            <p:spPr>
              <a:xfrm>
                <a:off x="809148" y="4300608"/>
                <a:ext cx="1929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2.6806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AC2722-6AB5-4C41-96BE-FD01C3E0B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300608"/>
                <a:ext cx="1929567" cy="369332"/>
              </a:xfrm>
              <a:prstGeom prst="rect">
                <a:avLst/>
              </a:prstGeom>
              <a:blipFill>
                <a:blip r:embed="rId4"/>
                <a:stretch>
                  <a:fillRect t="-8197" r="-22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50B065-2DA9-4350-B88F-F4F1BB9CD43B}"/>
                  </a:ext>
                </a:extLst>
              </p:cNvPr>
              <p:cNvSpPr/>
              <p:nvPr/>
            </p:nvSpPr>
            <p:spPr>
              <a:xfrm>
                <a:off x="809148" y="4669940"/>
                <a:ext cx="2115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4.0976</a:t>
                </a:r>
                <a:r>
                  <a:rPr lang="tr-TR" dirty="0"/>
                  <a:t> A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50B065-2DA9-4350-B88F-F4F1BB9CD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669940"/>
                <a:ext cx="2115516" cy="369332"/>
              </a:xfrm>
              <a:prstGeom prst="rect">
                <a:avLst/>
              </a:prstGeom>
              <a:blipFill>
                <a:blip r:embed="rId5"/>
                <a:stretch>
                  <a:fillRect t="-8197" r="-1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E4ABDF-42A4-4551-AB3A-2D1C39D2F6CA}"/>
                  </a:ext>
                </a:extLst>
              </p:cNvPr>
              <p:cNvSpPr/>
              <p:nvPr/>
            </p:nvSpPr>
            <p:spPr>
              <a:xfrm>
                <a:off x="809148" y="5039272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=1.77881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E4ABDF-42A4-4551-AB3A-2D1C39D2F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5039272"/>
                <a:ext cx="2062616" cy="369332"/>
              </a:xfrm>
              <a:prstGeom prst="rect">
                <a:avLst/>
              </a:prstGeom>
              <a:blipFill>
                <a:blip r:embed="rId6"/>
                <a:stretch>
                  <a:fillRect t="-10000" r="-20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5BDB13-3DE9-4A3B-87E7-F19BCB7069C8}"/>
              </a:ext>
            </a:extLst>
          </p:cNvPr>
          <p:cNvCxnSpPr/>
          <p:nvPr/>
        </p:nvCxnSpPr>
        <p:spPr>
          <a:xfrm>
            <a:off x="3644721" y="4669940"/>
            <a:ext cx="1732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706F14-0461-45F7-88B3-A62B4A16D9DE}"/>
              </a:ext>
            </a:extLst>
          </p:cNvPr>
          <p:cNvSpPr txBox="1"/>
          <p:nvPr/>
        </p:nvSpPr>
        <p:spPr>
          <a:xfrm>
            <a:off x="5866327" y="3754192"/>
            <a:ext cx="4707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can be </a:t>
            </a:r>
            <a:r>
              <a:rPr lang="tr-TR" dirty="0" err="1"/>
              <a:t>acceptable</a:t>
            </a:r>
            <a:r>
              <a:rPr lang="tr-TR" dirty="0"/>
              <a:t> </a:t>
            </a:r>
            <a:r>
              <a:rPr lang="tr-TR" dirty="0" err="1"/>
              <a:t>considering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ratios</a:t>
            </a:r>
            <a:r>
              <a:rPr lang="tr-TR" dirty="0"/>
              <a:t> as</a:t>
            </a:r>
          </a:p>
          <a:p>
            <a:r>
              <a:rPr lang="tr-TR" dirty="0"/>
              <a:t>0.235</a:t>
            </a:r>
          </a:p>
          <a:p>
            <a:r>
              <a:rPr lang="tr-TR" dirty="0"/>
              <a:t>0.2060</a:t>
            </a:r>
          </a:p>
          <a:p>
            <a:r>
              <a:rPr lang="tr-TR" dirty="0"/>
              <a:t>0.2217</a:t>
            </a:r>
          </a:p>
          <a:p>
            <a:r>
              <a:rPr lang="tr-TR" dirty="0"/>
              <a:t>0.1904</a:t>
            </a:r>
          </a:p>
        </p:txBody>
      </p:sp>
    </p:spTree>
    <p:extLst>
      <p:ext uri="{BB962C8B-B14F-4D97-AF65-F5344CB8AC3E}">
        <p14:creationId xmlns:p14="http://schemas.microsoft.com/office/powerpoint/2010/main" val="57042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106A2E-2485-4BA2-97C7-8BD8180CA069}"/>
              </a:ext>
            </a:extLst>
          </p:cNvPr>
          <p:cNvSpPr/>
          <p:nvPr/>
        </p:nvSpPr>
        <p:spPr>
          <a:xfrm>
            <a:off x="691166" y="423655"/>
            <a:ext cx="7377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couplings</a:t>
            </a:r>
            <a:r>
              <a:rPr lang="tr-TR" dirty="0"/>
              <a:t> </a:t>
            </a:r>
            <a:r>
              <a:rPr lang="tr-TR" dirty="0" err="1"/>
              <a:t>stay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-0.35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512E4-D361-4A80-9B1E-67D732D05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9" y="1043930"/>
            <a:ext cx="11565228" cy="2606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5CF035-054A-40E3-865C-5959D312205D}"/>
                  </a:ext>
                </a:extLst>
              </p:cNvPr>
              <p:cNvSpPr txBox="1"/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=4.5426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5CF035-054A-40E3-865C-5959D312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1D49A9-F1C6-42B9-B61E-3B02370D0E37}"/>
                  </a:ext>
                </a:extLst>
              </p:cNvPr>
              <p:cNvSpPr/>
              <p:nvPr/>
            </p:nvSpPr>
            <p:spPr>
              <a:xfrm>
                <a:off x="809148" y="4300608"/>
                <a:ext cx="2009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3.3522 </a:t>
                </a:r>
                <a:r>
                  <a:rPr lang="tr-TR" dirty="0"/>
                  <a:t>A(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1D49A9-F1C6-42B9-B61E-3B02370D0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300608"/>
                <a:ext cx="2009717" cy="369332"/>
              </a:xfrm>
              <a:prstGeom prst="rect">
                <a:avLst/>
              </a:prstGeom>
              <a:blipFill>
                <a:blip r:embed="rId4"/>
                <a:stretch>
                  <a:fillRect t="-8197" r="-2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F4286-2A67-4EBB-9D8A-69602D426823}"/>
                  </a:ext>
                </a:extLst>
              </p:cNvPr>
              <p:cNvSpPr/>
              <p:nvPr/>
            </p:nvSpPr>
            <p:spPr>
              <a:xfrm>
                <a:off x="809148" y="4669940"/>
                <a:ext cx="2115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3.0514</a:t>
                </a:r>
                <a:r>
                  <a:rPr lang="tr-TR" dirty="0"/>
                  <a:t> A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F4286-2A67-4EBB-9D8A-69602D426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669940"/>
                <a:ext cx="2115516" cy="369332"/>
              </a:xfrm>
              <a:prstGeom prst="rect">
                <a:avLst/>
              </a:prstGeom>
              <a:blipFill>
                <a:blip r:embed="rId5"/>
                <a:stretch>
                  <a:fillRect t="-8197" r="-1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F5BD64-7161-40E2-8AE5-0914497F1D37}"/>
                  </a:ext>
                </a:extLst>
              </p:cNvPr>
              <p:cNvSpPr/>
              <p:nvPr/>
            </p:nvSpPr>
            <p:spPr>
              <a:xfrm>
                <a:off x="809148" y="5039272"/>
                <a:ext cx="1992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=3.578</m:t>
                    </m:r>
                  </m:oMath>
                </a14:m>
                <a:r>
                  <a:rPr lang="tr-TR" dirty="0"/>
                  <a:t> A(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F5BD64-7161-40E2-8AE5-0914497F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5039272"/>
                <a:ext cx="1992084" cy="369332"/>
              </a:xfrm>
              <a:prstGeom prst="rect">
                <a:avLst/>
              </a:prstGeom>
              <a:blipFill>
                <a:blip r:embed="rId6"/>
                <a:stretch>
                  <a:fillRect t="-10000" r="-21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DB2F4B6-90C7-4D1F-AD78-1B40FB0B5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894" y="4004116"/>
            <a:ext cx="4915437" cy="1107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F39CCC-8066-4334-AC36-01A9D905F0AD}"/>
                  </a:ext>
                </a:extLst>
              </p:cNvPr>
              <p:cNvSpPr/>
              <p:nvPr/>
            </p:nvSpPr>
            <p:spPr>
              <a:xfrm>
                <a:off x="6696939" y="5629404"/>
                <a:ext cx="1840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=104.55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F39CCC-8066-4334-AC36-01A9D905F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9" y="5629404"/>
                <a:ext cx="18408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20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1F7BC-9AD8-4E62-ADE3-C0A36636F610}"/>
              </a:ext>
            </a:extLst>
          </p:cNvPr>
          <p:cNvSpPr txBox="1"/>
          <p:nvPr/>
        </p:nvSpPr>
        <p:spPr>
          <a:xfrm>
            <a:off x="1294327" y="218941"/>
            <a:ext cx="9588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b="1" dirty="0" err="1"/>
              <a:t>Simulation</a:t>
            </a:r>
            <a:r>
              <a:rPr lang="tr-TR" sz="3000" b="1" dirty="0"/>
              <a:t> </a:t>
            </a:r>
            <a:r>
              <a:rPr lang="tr-TR" sz="3000" b="1" dirty="0" err="1"/>
              <a:t>with</a:t>
            </a:r>
            <a:r>
              <a:rPr lang="tr-TR" sz="3000" b="1" dirty="0"/>
              <a:t> </a:t>
            </a:r>
            <a:r>
              <a:rPr lang="tr-TR" sz="3000" b="1" dirty="0" err="1"/>
              <a:t>real</a:t>
            </a:r>
            <a:r>
              <a:rPr lang="tr-TR" sz="3000" b="1" dirty="0"/>
              <a:t> </a:t>
            </a:r>
            <a:r>
              <a:rPr lang="tr-TR" sz="3000" b="1" dirty="0" err="1"/>
              <a:t>values</a:t>
            </a:r>
            <a:r>
              <a:rPr lang="tr-TR" sz="3000" b="1" dirty="0"/>
              <a:t> </a:t>
            </a:r>
            <a:r>
              <a:rPr lang="tr-TR" sz="3000" b="1" dirty="0" err="1"/>
              <a:t>for</a:t>
            </a:r>
            <a:r>
              <a:rPr lang="tr-TR" sz="3000" b="1" dirty="0"/>
              <a:t> 45 </a:t>
            </a:r>
            <a:r>
              <a:rPr lang="tr-TR" sz="3000" b="1" dirty="0" err="1"/>
              <a:t>degree</a:t>
            </a:r>
            <a:r>
              <a:rPr lang="tr-TR" sz="3000" b="1" dirty="0"/>
              <a:t> </a:t>
            </a:r>
            <a:r>
              <a:rPr lang="tr-TR" sz="3000" b="1" dirty="0" err="1"/>
              <a:t>misaligned</a:t>
            </a:r>
            <a:r>
              <a:rPr lang="tr-TR" sz="3000" b="1" dirty="0"/>
              <a:t> </a:t>
            </a:r>
            <a:r>
              <a:rPr lang="tr-TR" sz="3000" b="1" dirty="0" err="1"/>
              <a:t>case</a:t>
            </a:r>
            <a:endParaRPr lang="en-US" sz="3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E4EFA-6059-421D-A908-654AA8C3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9" y="1079909"/>
            <a:ext cx="11805634" cy="2660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1043-55D4-45B8-9B35-E73B99E77D08}"/>
                  </a:ext>
                </a:extLst>
              </p:cNvPr>
              <p:cNvSpPr/>
              <p:nvPr/>
            </p:nvSpPr>
            <p:spPr>
              <a:xfrm>
                <a:off x="3154587" y="4564418"/>
                <a:ext cx="4272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Output </a:t>
                </a:r>
                <a:r>
                  <a:rPr lang="tr-TR" dirty="0" err="1"/>
                  <a:t>voltage</a:t>
                </a:r>
                <a:r>
                  <a:rPr lang="tr-TR" dirty="0"/>
                  <a:t> is 104.51V at </a:t>
                </a:r>
                <a:r>
                  <a:rPr lang="tr-TR" dirty="0" err="1"/>
                  <a:t>full</a:t>
                </a:r>
                <a:r>
                  <a:rPr lang="tr-TR" dirty="0"/>
                  <a:t> </a:t>
                </a:r>
                <a:r>
                  <a:rPr lang="tr-TR" dirty="0" err="1"/>
                  <a:t>load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1043-55D4-45B8-9B35-E73B99E77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587" y="4564418"/>
                <a:ext cx="4272965" cy="369332"/>
              </a:xfrm>
              <a:prstGeom prst="rect">
                <a:avLst/>
              </a:prstGeom>
              <a:blipFill>
                <a:blip r:embed="rId3"/>
                <a:stretch>
                  <a:fillRect l="-1141" t="-10000" r="-4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43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97C63-A4C6-48EF-9C1D-3E9C40A77746}"/>
                  </a:ext>
                </a:extLst>
              </p:cNvPr>
              <p:cNvSpPr txBox="1"/>
              <p:nvPr/>
            </p:nvSpPr>
            <p:spPr>
              <a:xfrm>
                <a:off x="264017" y="6123904"/>
                <a:ext cx="303941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=7.0345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97C63-A4C6-48EF-9C1D-3E9C40A7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7" y="6123904"/>
                <a:ext cx="3039414" cy="390748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DB66C-F7DD-4928-BBDB-92AB70E5271C}"/>
                  </a:ext>
                </a:extLst>
              </p:cNvPr>
              <p:cNvSpPr/>
              <p:nvPr/>
            </p:nvSpPr>
            <p:spPr>
              <a:xfrm>
                <a:off x="2937786" y="6131518"/>
                <a:ext cx="232288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=6.1865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DB66C-F7DD-4928-BBDB-92AB70E52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86" y="6131518"/>
                <a:ext cx="2322880" cy="390748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F6E046-B147-4544-AE7B-E2D2316DF93E}"/>
              </a:ext>
            </a:extLst>
          </p:cNvPr>
          <p:cNvSpPr txBox="1"/>
          <p:nvPr/>
        </p:nvSpPr>
        <p:spPr>
          <a:xfrm>
            <a:off x="5550794" y="6007994"/>
            <a:ext cx="444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inductor</a:t>
            </a:r>
            <a:r>
              <a:rPr lang="tr-TR" dirty="0"/>
              <a:t>  </a:t>
            </a:r>
            <a:r>
              <a:rPr lang="tr-TR" dirty="0" err="1"/>
              <a:t>currents</a:t>
            </a:r>
            <a:r>
              <a:rPr lang="tr-TR" dirty="0"/>
              <a:t> </a:t>
            </a:r>
            <a:r>
              <a:rPr lang="tr-TR" dirty="0" err="1"/>
              <a:t>lag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0474C-A68B-48BA-A053-F930E684B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0" y="72008"/>
            <a:ext cx="12192000" cy="2747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A608C-FC49-4D9D-BA5E-AB47DFED1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0" y="2918240"/>
            <a:ext cx="12192000" cy="27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7792A-A0FC-447D-9DED-0C24BBD4071B}"/>
                  </a:ext>
                </a:extLst>
              </p:cNvPr>
              <p:cNvSpPr txBox="1"/>
              <p:nvPr/>
            </p:nvSpPr>
            <p:spPr>
              <a:xfrm>
                <a:off x="1981126" y="3429000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=4.127</m:t>
                    </m:r>
                  </m:oMath>
                </a14:m>
                <a:r>
                  <a:rPr lang="tr-TR" dirty="0"/>
                  <a:t> A(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7792A-A0FC-447D-9DED-0C24BBD40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3429000"/>
                <a:ext cx="3039414" cy="369332"/>
              </a:xfrm>
              <a:prstGeom prst="rect">
                <a:avLst/>
              </a:prstGeom>
              <a:blipFill>
                <a:blip r:embed="rId2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2932B7-FC3D-44F7-A6E8-D4D8CED5D1CB}"/>
                  </a:ext>
                </a:extLst>
              </p:cNvPr>
              <p:cNvSpPr/>
              <p:nvPr/>
            </p:nvSpPr>
            <p:spPr>
              <a:xfrm>
                <a:off x="1981126" y="3798332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3.5523A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2932B7-FC3D-44F7-A6E8-D4D8CED5D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3798332"/>
                <a:ext cx="2062616" cy="369332"/>
              </a:xfrm>
              <a:prstGeom prst="rect">
                <a:avLst/>
              </a:prstGeom>
              <a:blipFill>
                <a:blip r:embed="rId3"/>
                <a:stretch>
                  <a:fillRect t="-8197" r="-17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F8DFEF-698A-40B5-B605-A306F3C9162A}"/>
                  </a:ext>
                </a:extLst>
              </p:cNvPr>
              <p:cNvSpPr/>
              <p:nvPr/>
            </p:nvSpPr>
            <p:spPr>
              <a:xfrm>
                <a:off x="1981126" y="4167664"/>
                <a:ext cx="2327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 911.51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F8DFEF-698A-40B5-B605-A306F3C91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4167664"/>
                <a:ext cx="2327753" cy="369332"/>
              </a:xfrm>
              <a:prstGeom prst="rect">
                <a:avLst/>
              </a:prstGeom>
              <a:blipFill>
                <a:blip r:embed="rId4"/>
                <a:stretch>
                  <a:fillRect t="-10000" r="-15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1B7384-75BA-4B44-91D0-7B690EF7A5B7}"/>
                  </a:ext>
                </a:extLst>
              </p:cNvPr>
              <p:cNvSpPr/>
              <p:nvPr/>
            </p:nvSpPr>
            <p:spPr>
              <a:xfrm>
                <a:off x="1981126" y="4536996"/>
                <a:ext cx="2135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=3.6977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1B7384-75BA-4B44-91D0-7B690EF7A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4536996"/>
                <a:ext cx="2135393" cy="369332"/>
              </a:xfrm>
              <a:prstGeom prst="rect">
                <a:avLst/>
              </a:prstGeom>
              <a:blipFill>
                <a:blip r:embed="rId5"/>
                <a:stretch>
                  <a:fillRect t="-8197" r="-2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2D27FD8-D4D9-4FF8-94E5-B762350A6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747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CBE283-17ED-4DED-BB47-B3E29B949A6C}"/>
              </a:ext>
            </a:extLst>
          </p:cNvPr>
          <p:cNvSpPr/>
          <p:nvPr/>
        </p:nvSpPr>
        <p:spPr>
          <a:xfrm>
            <a:off x="4962585" y="3567499"/>
            <a:ext cx="2811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0.114+0.097 =0.21</a:t>
            </a:r>
          </a:p>
          <a:p>
            <a:r>
              <a:rPr lang="tr-TR" dirty="0"/>
              <a:t>0.2513 +0.002= 0.2515</a:t>
            </a:r>
          </a:p>
          <a:p>
            <a:r>
              <a:rPr lang="tr-TR" dirty="0"/>
              <a:t>0.0826+0.088=0.1706</a:t>
            </a:r>
          </a:p>
          <a:p>
            <a:r>
              <a:rPr lang="tr-TR" dirty="0"/>
              <a:t>0.002+0.24 = 0.2402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FDD19-F744-4841-BD86-93F35FB06C3E}"/>
              </a:ext>
            </a:extLst>
          </p:cNvPr>
          <p:cNvCxnSpPr/>
          <p:nvPr/>
        </p:nvCxnSpPr>
        <p:spPr>
          <a:xfrm>
            <a:off x="7838866" y="4263997"/>
            <a:ext cx="1088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58A3A9-FA5B-44AD-8006-92FA9CE6CE27}"/>
              </a:ext>
            </a:extLst>
          </p:cNvPr>
          <p:cNvSpPr txBox="1"/>
          <p:nvPr/>
        </p:nvSpPr>
        <p:spPr>
          <a:xfrm>
            <a:off x="9661227" y="3475166"/>
            <a:ext cx="1635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Third </a:t>
            </a:r>
            <a:r>
              <a:rPr lang="tr-TR" dirty="0" err="1"/>
              <a:t>seconder</a:t>
            </a:r>
            <a:r>
              <a:rPr lang="tr-TR" dirty="0"/>
              <a:t> has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is </a:t>
            </a:r>
            <a:r>
              <a:rPr lang="tr-TR" dirty="0" err="1"/>
              <a:t>unexpected</a:t>
            </a:r>
            <a:r>
              <a:rPr lang="tr-TR" dirty="0"/>
              <a:t> (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)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B744A2-F256-40F1-BE6A-9BA4358DADE0}"/>
              </a:ext>
            </a:extLst>
          </p:cNvPr>
          <p:cNvCxnSpPr/>
          <p:nvPr/>
        </p:nvCxnSpPr>
        <p:spPr>
          <a:xfrm flipH="1">
            <a:off x="8229600" y="5422006"/>
            <a:ext cx="1513268" cy="41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07A59C-EA08-4A16-84F2-FCE944833409}"/>
              </a:ext>
            </a:extLst>
          </p:cNvPr>
          <p:cNvSpPr txBox="1"/>
          <p:nvPr/>
        </p:nvSpPr>
        <p:spPr>
          <a:xfrm>
            <a:off x="4636394" y="5422006"/>
            <a:ext cx="350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secondary</a:t>
            </a:r>
            <a:r>
              <a:rPr lang="tr-TR" dirty="0"/>
              <a:t> 3 has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7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FCDDB-EA6A-4196-818E-9D224DEE008B}"/>
              </a:ext>
            </a:extLst>
          </p:cNvPr>
          <p:cNvSpPr txBox="1"/>
          <p:nvPr/>
        </p:nvSpPr>
        <p:spPr>
          <a:xfrm>
            <a:off x="425003" y="296214"/>
            <a:ext cx="62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cross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of </a:t>
            </a:r>
            <a:r>
              <a:rPr lang="tr-TR" dirty="0" err="1"/>
              <a:t>secondary</a:t>
            </a:r>
            <a:r>
              <a:rPr lang="tr-TR" dirty="0"/>
              <a:t> 3 ( 0.085 </a:t>
            </a:r>
            <a:r>
              <a:rPr lang="tr-TR" dirty="0">
                <a:sym typeface="Wingdings" panose="05000000000000000000" pitchFamily="2" charset="2"/>
              </a:rPr>
              <a:t> 0.15</a:t>
            </a:r>
            <a:r>
              <a:rPr lang="tr-TR" dirty="0"/>
              <a:t>)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2BAAFE-F2F0-41D8-9E50-73CF5861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5" y="761028"/>
            <a:ext cx="12192000" cy="2747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A5B17C-F2D1-4B10-862A-5381C8017E7D}"/>
              </a:ext>
            </a:extLst>
          </p:cNvPr>
          <p:cNvSpPr txBox="1"/>
          <p:nvPr/>
        </p:nvSpPr>
        <p:spPr>
          <a:xfrm>
            <a:off x="1951149" y="4224270"/>
            <a:ext cx="44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working</a:t>
            </a:r>
            <a:r>
              <a:rPr lang="tr-TR" dirty="0"/>
              <a:t>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BA587-624B-4EA6-BB07-45A7FFB78C32}"/>
              </a:ext>
            </a:extLst>
          </p:cNvPr>
          <p:cNvSpPr txBox="1"/>
          <p:nvPr/>
        </p:nvSpPr>
        <p:spPr>
          <a:xfrm>
            <a:off x="682579" y="264017"/>
            <a:ext cx="813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İncreasing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of S3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F6A522-DABB-48E2-AC4B-AF1D4CD09CBC}"/>
              </a:ext>
            </a:extLst>
          </p:cNvPr>
          <p:cNvSpPr/>
          <p:nvPr/>
        </p:nvSpPr>
        <p:spPr>
          <a:xfrm>
            <a:off x="1260560" y="855304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0.0826+0.088=0.1706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CA271A-53E6-4611-9D22-2321A6C4B594}"/>
              </a:ext>
            </a:extLst>
          </p:cNvPr>
          <p:cNvCxnSpPr/>
          <p:nvPr/>
        </p:nvCxnSpPr>
        <p:spPr>
          <a:xfrm>
            <a:off x="3773510" y="1014212"/>
            <a:ext cx="123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4F897-44DB-41D8-BCA1-A067F243AEEE}"/>
              </a:ext>
            </a:extLst>
          </p:cNvPr>
          <p:cNvSpPr/>
          <p:nvPr/>
        </p:nvSpPr>
        <p:spPr>
          <a:xfrm>
            <a:off x="5231546" y="852085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0.10+0.105 = 0.205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FFA4A-50C2-46CC-ABE6-07F7B1BD83D5}"/>
                  </a:ext>
                </a:extLst>
              </p:cNvPr>
              <p:cNvSpPr txBox="1"/>
              <p:nvPr/>
            </p:nvSpPr>
            <p:spPr>
              <a:xfrm>
                <a:off x="682579" y="4641856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=2.9364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FFA4A-50C2-46CC-ABE6-07F7B1BD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79" y="4641856"/>
                <a:ext cx="3039414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D768D9-67D5-41EC-8134-AB1C1804EE46}"/>
                  </a:ext>
                </a:extLst>
              </p:cNvPr>
              <p:cNvSpPr/>
              <p:nvPr/>
            </p:nvSpPr>
            <p:spPr>
              <a:xfrm>
                <a:off x="682579" y="5011188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3.8186A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D768D9-67D5-41EC-8134-AB1C1804E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79" y="5011188"/>
                <a:ext cx="2062616" cy="369332"/>
              </a:xfrm>
              <a:prstGeom prst="rect">
                <a:avLst/>
              </a:prstGeom>
              <a:blipFill>
                <a:blip r:embed="rId3"/>
                <a:stretch>
                  <a:fillRect t="-8197" r="-17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C210DF-345D-43C0-8A24-77B56678A1B1}"/>
                  </a:ext>
                </a:extLst>
              </p:cNvPr>
              <p:cNvSpPr/>
              <p:nvPr/>
            </p:nvSpPr>
            <p:spPr>
              <a:xfrm>
                <a:off x="682579" y="5380520"/>
                <a:ext cx="1828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=798.81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C210DF-345D-43C0-8A24-77B56678A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79" y="5380520"/>
                <a:ext cx="18285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2C02F13-EB59-4134-A004-4D269819985C}"/>
                  </a:ext>
                </a:extLst>
              </p:cNvPr>
              <p:cNvSpPr/>
              <p:nvPr/>
            </p:nvSpPr>
            <p:spPr>
              <a:xfrm>
                <a:off x="682579" y="5749852"/>
                <a:ext cx="163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=3.9815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2C02F13-EB59-4134-A004-4D2698199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79" y="5749852"/>
                <a:ext cx="16362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89E10F3-2312-41ED-BEE8-C1FFAEDF18A5}"/>
              </a:ext>
            </a:extLst>
          </p:cNvPr>
          <p:cNvSpPr/>
          <p:nvPr/>
        </p:nvSpPr>
        <p:spPr>
          <a:xfrm>
            <a:off x="3664038" y="4780355"/>
            <a:ext cx="2811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0.114+0.097 =0.21</a:t>
            </a:r>
          </a:p>
          <a:p>
            <a:r>
              <a:rPr lang="tr-TR" dirty="0"/>
              <a:t>0.2513 +0.002= 0.2515</a:t>
            </a:r>
          </a:p>
          <a:p>
            <a:r>
              <a:rPr lang="tr-TR" dirty="0"/>
              <a:t>0.10+0.105 = 0.205 0.002+0.24 = 0.2402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A1F314-EE6E-45A8-BA41-F14D47BFE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81687"/>
            <a:ext cx="12192000" cy="27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106A2E-2485-4BA2-97C7-8BD8180CA069}"/>
              </a:ext>
            </a:extLst>
          </p:cNvPr>
          <p:cNvSpPr/>
          <p:nvPr/>
        </p:nvSpPr>
        <p:spPr>
          <a:xfrm>
            <a:off x="691166" y="423655"/>
            <a:ext cx="7377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-0.15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5CF035-054A-40E3-865C-5959D312205D}"/>
                  </a:ext>
                </a:extLst>
              </p:cNvPr>
              <p:cNvSpPr txBox="1"/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=1.2102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5CF035-054A-40E3-865C-5959D312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1D49A9-F1C6-42B9-B61E-3B02370D0E37}"/>
                  </a:ext>
                </a:extLst>
              </p:cNvPr>
              <p:cNvSpPr/>
              <p:nvPr/>
            </p:nvSpPr>
            <p:spPr>
              <a:xfrm>
                <a:off x="809148" y="4300608"/>
                <a:ext cx="2009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3.6106A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1D49A9-F1C6-42B9-B61E-3B02370D0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300608"/>
                <a:ext cx="2009717" cy="369332"/>
              </a:xfrm>
              <a:prstGeom prst="rect">
                <a:avLst/>
              </a:prstGeom>
              <a:blipFill>
                <a:blip r:embed="rId3"/>
                <a:stretch>
                  <a:fillRect t="-8197" r="-2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F4286-2A67-4EBB-9D8A-69602D426823}"/>
                  </a:ext>
                </a:extLst>
              </p:cNvPr>
              <p:cNvSpPr/>
              <p:nvPr/>
            </p:nvSpPr>
            <p:spPr>
              <a:xfrm>
                <a:off x="809148" y="4669940"/>
                <a:ext cx="1945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3.484A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F4286-2A67-4EBB-9D8A-69602D426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669940"/>
                <a:ext cx="1945597" cy="369332"/>
              </a:xfrm>
              <a:prstGeom prst="rect">
                <a:avLst/>
              </a:prstGeom>
              <a:blipFill>
                <a:blip r:embed="rId4"/>
                <a:stretch>
                  <a:fillRect t="-8197" r="-18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F5BD64-7161-40E2-8AE5-0914497F1D37}"/>
                  </a:ext>
                </a:extLst>
              </p:cNvPr>
              <p:cNvSpPr/>
              <p:nvPr/>
            </p:nvSpPr>
            <p:spPr>
              <a:xfrm>
                <a:off x="809148" y="5039272"/>
                <a:ext cx="2078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=3.6223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F5BD64-7161-40E2-8AE5-0914497F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5039272"/>
                <a:ext cx="2078646" cy="369332"/>
              </a:xfrm>
              <a:prstGeom prst="rect">
                <a:avLst/>
              </a:prstGeom>
              <a:blipFill>
                <a:blip r:embed="rId5"/>
                <a:stretch>
                  <a:fillRect t="-10000" r="-20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F39CCC-8066-4334-AC36-01A9D905F0AD}"/>
                  </a:ext>
                </a:extLst>
              </p:cNvPr>
              <p:cNvSpPr/>
              <p:nvPr/>
            </p:nvSpPr>
            <p:spPr>
              <a:xfrm>
                <a:off x="6696939" y="5629404"/>
                <a:ext cx="1789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=104.18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F39CCC-8066-4334-AC36-01A9D905F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9" y="5629404"/>
                <a:ext cx="17895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C489CCA-D29F-40E6-903B-68303D715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6" y="973541"/>
            <a:ext cx="10600657" cy="2388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04EE38-F288-43B4-B657-AF7596F84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8294" y="3860390"/>
            <a:ext cx="5639896" cy="12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7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9D7E75-75E9-454C-A368-98E22CE4A6D4}"/>
              </a:ext>
            </a:extLst>
          </p:cNvPr>
          <p:cNvSpPr txBox="1"/>
          <p:nvPr/>
        </p:nvSpPr>
        <p:spPr>
          <a:xfrm>
            <a:off x="4539803" y="309093"/>
            <a:ext cx="657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Windings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17246-0D44-4C18-9F02-8693D60C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62" y="1443347"/>
            <a:ext cx="1257300" cy="13182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B07D86-5834-4DAA-BB54-D207373844F6}"/>
              </a:ext>
            </a:extLst>
          </p:cNvPr>
          <p:cNvCxnSpPr/>
          <p:nvPr/>
        </p:nvCxnSpPr>
        <p:spPr>
          <a:xfrm flipV="1">
            <a:off x="2286000" y="1242811"/>
            <a:ext cx="624625" cy="62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918D09-B796-448B-9460-F2F62F3C33F8}"/>
              </a:ext>
            </a:extLst>
          </p:cNvPr>
          <p:cNvSpPr txBox="1"/>
          <p:nvPr/>
        </p:nvSpPr>
        <p:spPr>
          <a:xfrm>
            <a:off x="3007217" y="678425"/>
            <a:ext cx="1577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Main 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part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1449E6-A90A-4255-8539-ED1F59D8D044}"/>
              </a:ext>
            </a:extLst>
          </p:cNvPr>
          <p:cNvCxnSpPr>
            <a:cxnSpLocks/>
          </p:cNvCxnSpPr>
          <p:nvPr/>
        </p:nvCxnSpPr>
        <p:spPr>
          <a:xfrm flipH="1">
            <a:off x="1436262" y="2661610"/>
            <a:ext cx="799766" cy="92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B15D6F-412A-4927-8FD0-850B29A7C73D}"/>
              </a:ext>
            </a:extLst>
          </p:cNvPr>
          <p:cNvCxnSpPr>
            <a:cxnSpLocks/>
          </p:cNvCxnSpPr>
          <p:nvPr/>
        </p:nvCxnSpPr>
        <p:spPr>
          <a:xfrm flipH="1">
            <a:off x="859531" y="1976907"/>
            <a:ext cx="692374" cy="161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FC4900-14D4-4C30-9782-BC3A5805F00B}"/>
              </a:ext>
            </a:extLst>
          </p:cNvPr>
          <p:cNvSpPr txBox="1"/>
          <p:nvPr/>
        </p:nvSpPr>
        <p:spPr>
          <a:xfrm>
            <a:off x="396025" y="3500895"/>
            <a:ext cx="157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Cross-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inductance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77C7F-9478-475D-A7CB-4E43FB52253F}"/>
              </a:ext>
            </a:extLst>
          </p:cNvPr>
          <p:cNvSpPr txBox="1"/>
          <p:nvPr/>
        </p:nvSpPr>
        <p:spPr>
          <a:xfrm>
            <a:off x="5684949" y="907909"/>
            <a:ext cx="479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Control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Main </a:t>
            </a:r>
            <a:r>
              <a:rPr lang="tr-TR" dirty="0" err="1"/>
              <a:t>Coupling</a:t>
            </a:r>
            <a:r>
              <a:rPr lang="tr-T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Cross-</a:t>
            </a:r>
            <a:r>
              <a:rPr lang="tr-TR" dirty="0" err="1"/>
              <a:t>coupling</a:t>
            </a:r>
            <a:endParaRPr lang="tr-TR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A9CC2A-9894-4352-AD5C-0CA5A7E52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235" y="4356278"/>
            <a:ext cx="906780" cy="9067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E0A2FA-E89D-4B67-9255-2C1D6B8FAE2F}"/>
              </a:ext>
            </a:extLst>
          </p:cNvPr>
          <p:cNvSpPr txBox="1"/>
          <p:nvPr/>
        </p:nvSpPr>
        <p:spPr>
          <a:xfrm>
            <a:off x="3557252" y="3928586"/>
            <a:ext cx="175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İnner</a:t>
            </a:r>
            <a:r>
              <a:rPr lang="tr-TR" dirty="0"/>
              <a:t> </a:t>
            </a:r>
            <a:r>
              <a:rPr lang="tr-TR" dirty="0" err="1"/>
              <a:t>Turn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ADB88D-27EA-490C-9144-825E0B86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639" y="4147226"/>
            <a:ext cx="1493520" cy="14782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BF8544-997B-41E5-9E4C-5CC6A6C10F39}"/>
              </a:ext>
            </a:extLst>
          </p:cNvPr>
          <p:cNvSpPr txBox="1"/>
          <p:nvPr/>
        </p:nvSpPr>
        <p:spPr>
          <a:xfrm>
            <a:off x="7827135" y="3725328"/>
            <a:ext cx="170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Outer </a:t>
            </a:r>
            <a:r>
              <a:rPr lang="tr-TR" dirty="0" err="1"/>
              <a:t>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169F2-DB27-48E6-B04B-AF75F9A620E4}"/>
              </a:ext>
            </a:extLst>
          </p:cNvPr>
          <p:cNvSpPr txBox="1"/>
          <p:nvPr/>
        </p:nvSpPr>
        <p:spPr>
          <a:xfrm>
            <a:off x="5691767" y="85879"/>
            <a:ext cx="491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First Design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0C4C2-A85D-4C5D-AE33-BB2F1F216D44}"/>
                  </a:ext>
                </a:extLst>
              </p:cNvPr>
              <p:cNvSpPr txBox="1"/>
              <p:nvPr/>
            </p:nvSpPr>
            <p:spPr>
              <a:xfrm>
                <a:off x="3804411" y="1034639"/>
                <a:ext cx="2291589" cy="1799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0C4C2-A85D-4C5D-AE33-BB2F1F216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411" y="1034639"/>
                <a:ext cx="2291589" cy="1799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4E1742-BAB6-4D81-9499-343D9E55E980}"/>
                  </a:ext>
                </a:extLst>
              </p:cNvPr>
              <p:cNvSpPr/>
              <p:nvPr/>
            </p:nvSpPr>
            <p:spPr>
              <a:xfrm>
                <a:off x="6096000" y="1034639"/>
                <a:ext cx="2751076" cy="1769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4E1742-BAB6-4D81-9499-343D9E55E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34639"/>
                <a:ext cx="2751076" cy="1769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09BFF8-BDA2-47DF-91B1-0F84D9714BF4}"/>
                  </a:ext>
                </a:extLst>
              </p:cNvPr>
              <p:cNvSpPr txBox="1"/>
              <p:nvPr/>
            </p:nvSpPr>
            <p:spPr>
              <a:xfrm>
                <a:off x="4475408" y="4250925"/>
                <a:ext cx="1717942" cy="1504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09BFF8-BDA2-47DF-91B1-0F84D9714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08" y="4250925"/>
                <a:ext cx="1717942" cy="1504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61A3D4-133D-42FB-B7A8-B0DEC1086313}"/>
                  </a:ext>
                </a:extLst>
              </p:cNvPr>
              <p:cNvSpPr/>
              <p:nvPr/>
            </p:nvSpPr>
            <p:spPr>
              <a:xfrm>
                <a:off x="6323525" y="4226064"/>
                <a:ext cx="1840021" cy="1597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61A3D4-133D-42FB-B7A8-B0DEC1086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25" y="4226064"/>
                <a:ext cx="1840021" cy="1597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D3B37B-4786-4858-A8C2-B3AF194C87B2}"/>
              </a:ext>
            </a:extLst>
          </p:cNvPr>
          <p:cNvCxnSpPr/>
          <p:nvPr/>
        </p:nvCxnSpPr>
        <p:spPr>
          <a:xfrm>
            <a:off x="6096000" y="2981459"/>
            <a:ext cx="0" cy="88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4265B4-6802-40F7-9792-60B7EC13D479}"/>
              </a:ext>
            </a:extLst>
          </p:cNvPr>
          <p:cNvSpPr txBox="1"/>
          <p:nvPr/>
        </p:nvSpPr>
        <p:spPr>
          <a:xfrm>
            <a:off x="9266349" y="2701178"/>
            <a:ext cx="2369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Only</a:t>
            </a:r>
            <a:r>
              <a:rPr lang="tr-TR" dirty="0"/>
              <a:t> self </a:t>
            </a:r>
            <a:r>
              <a:rPr lang="tr-TR" dirty="0" err="1"/>
              <a:t>inductances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Tx’s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Rx’s</a:t>
            </a:r>
            <a:endParaRPr lang="tr-TR" dirty="0"/>
          </a:p>
          <a:p>
            <a:endParaRPr lang="tr-TR" dirty="0"/>
          </a:p>
          <a:p>
            <a:r>
              <a:rPr lang="tr-TR" dirty="0"/>
              <a:t>No </a:t>
            </a:r>
            <a:r>
              <a:rPr lang="tr-TR" dirty="0" err="1"/>
              <a:t>cross-coupling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78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70616-B0E3-44B4-B24A-8CB32DE997EE}"/>
              </a:ext>
            </a:extLst>
          </p:cNvPr>
          <p:cNvSpPr txBox="1"/>
          <p:nvPr/>
        </p:nvSpPr>
        <p:spPr>
          <a:xfrm>
            <a:off x="3103808" y="90152"/>
            <a:ext cx="5988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Wind</a:t>
            </a:r>
            <a:r>
              <a:rPr lang="tr-TR" dirty="0"/>
              <a:t> a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a </a:t>
            </a:r>
            <a:r>
              <a:rPr lang="tr-TR" dirty="0" err="1"/>
              <a:t>inner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(C1)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Wind</a:t>
            </a:r>
            <a:r>
              <a:rPr lang="tr-TR" dirty="0"/>
              <a:t> a </a:t>
            </a:r>
            <a:r>
              <a:rPr lang="tr-TR" dirty="0" err="1"/>
              <a:t>inner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(C2)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Wind</a:t>
            </a:r>
            <a:r>
              <a:rPr lang="tr-TR" dirty="0"/>
              <a:t> a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(C3)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8D2109-23DC-4DF8-819F-D9AE407D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24013"/>
              </p:ext>
            </p:extLst>
          </p:nvPr>
        </p:nvGraphicFramePr>
        <p:xfrm>
          <a:off x="1005624" y="2244789"/>
          <a:ext cx="10515600" cy="103086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97100">
                  <a:extLst>
                    <a:ext uri="{9D8B030D-6E8A-4147-A177-3AD203B41FA5}">
                      <a16:colId xmlns:a16="http://schemas.microsoft.com/office/drawing/2014/main" val="2351949138"/>
                    </a:ext>
                  </a:extLst>
                </a:gridCol>
                <a:gridCol w="1062600">
                  <a:extLst>
                    <a:ext uri="{9D8B030D-6E8A-4147-A177-3AD203B41FA5}">
                      <a16:colId xmlns:a16="http://schemas.microsoft.com/office/drawing/2014/main" val="2384427290"/>
                    </a:ext>
                  </a:extLst>
                </a:gridCol>
                <a:gridCol w="1131600">
                  <a:extLst>
                    <a:ext uri="{9D8B030D-6E8A-4147-A177-3AD203B41FA5}">
                      <a16:colId xmlns:a16="http://schemas.microsoft.com/office/drawing/2014/main" val="3409555756"/>
                    </a:ext>
                  </a:extLst>
                </a:gridCol>
                <a:gridCol w="1593900">
                  <a:extLst>
                    <a:ext uri="{9D8B030D-6E8A-4147-A177-3AD203B41FA5}">
                      <a16:colId xmlns:a16="http://schemas.microsoft.com/office/drawing/2014/main" val="2711406787"/>
                    </a:ext>
                  </a:extLst>
                </a:gridCol>
                <a:gridCol w="2021700">
                  <a:extLst>
                    <a:ext uri="{9D8B030D-6E8A-4147-A177-3AD203B41FA5}">
                      <a16:colId xmlns:a16="http://schemas.microsoft.com/office/drawing/2014/main" val="4030462518"/>
                    </a:ext>
                  </a:extLst>
                </a:gridCol>
                <a:gridCol w="1083300">
                  <a:extLst>
                    <a:ext uri="{9D8B030D-6E8A-4147-A177-3AD203B41FA5}">
                      <a16:colId xmlns:a16="http://schemas.microsoft.com/office/drawing/2014/main" val="274636448"/>
                    </a:ext>
                  </a:extLst>
                </a:gridCol>
                <a:gridCol w="1124700">
                  <a:extLst>
                    <a:ext uri="{9D8B030D-6E8A-4147-A177-3AD203B41FA5}">
                      <a16:colId xmlns:a16="http://schemas.microsoft.com/office/drawing/2014/main" val="2920504872"/>
                    </a:ext>
                  </a:extLst>
                </a:gridCol>
                <a:gridCol w="1400700">
                  <a:extLst>
                    <a:ext uri="{9D8B030D-6E8A-4147-A177-3AD203B41FA5}">
                      <a16:colId xmlns:a16="http://schemas.microsoft.com/office/drawing/2014/main" val="4027602047"/>
                    </a:ext>
                  </a:extLst>
                </a:gridCol>
              </a:tblGrid>
              <a:tr h="33534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Case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Inner radius(mm)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Outer radius(mm)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# Turn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Inductance ( micro H   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Cross-coupling1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Cross-coupling 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Coupling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542150"/>
                  </a:ext>
                </a:extLst>
              </a:tr>
              <a:tr h="17388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Our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design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68.239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-10.42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17.775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749098"/>
                  </a:ext>
                </a:extLst>
              </a:tr>
              <a:tr h="17388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C1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32.6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134.4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72.348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-11.214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-11.258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18.617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975420"/>
                  </a:ext>
                </a:extLst>
              </a:tr>
              <a:tr h="17388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C2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73.959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-11.935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-11.779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18.203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746242"/>
                  </a:ext>
                </a:extLst>
              </a:tr>
              <a:tr h="17388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C3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32.6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134.4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78.881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-12.689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-12.797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19.118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3987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DCC3B1-9CA2-4283-A5AF-F8FA9B8E4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97416"/>
              </p:ext>
            </p:extLst>
          </p:nvPr>
        </p:nvGraphicFramePr>
        <p:xfrm>
          <a:off x="715370" y="4584961"/>
          <a:ext cx="10515600" cy="1012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0061">
                  <a:extLst>
                    <a:ext uri="{9D8B030D-6E8A-4147-A177-3AD203B41FA5}">
                      <a16:colId xmlns:a16="http://schemas.microsoft.com/office/drawing/2014/main" val="492674968"/>
                    </a:ext>
                  </a:extLst>
                </a:gridCol>
                <a:gridCol w="2942761">
                  <a:extLst>
                    <a:ext uri="{9D8B030D-6E8A-4147-A177-3AD203B41FA5}">
                      <a16:colId xmlns:a16="http://schemas.microsoft.com/office/drawing/2014/main" val="715148824"/>
                    </a:ext>
                  </a:extLst>
                </a:gridCol>
                <a:gridCol w="1576838">
                  <a:extLst>
                    <a:ext uri="{9D8B030D-6E8A-4147-A177-3AD203B41FA5}">
                      <a16:colId xmlns:a16="http://schemas.microsoft.com/office/drawing/2014/main" val="439979205"/>
                    </a:ext>
                  </a:extLst>
                </a:gridCol>
                <a:gridCol w="1637099">
                  <a:extLst>
                    <a:ext uri="{9D8B030D-6E8A-4147-A177-3AD203B41FA5}">
                      <a16:colId xmlns:a16="http://schemas.microsoft.com/office/drawing/2014/main" val="1951371085"/>
                    </a:ext>
                  </a:extLst>
                </a:gridCol>
                <a:gridCol w="2038841">
                  <a:extLst>
                    <a:ext uri="{9D8B030D-6E8A-4147-A177-3AD203B41FA5}">
                      <a16:colId xmlns:a16="http://schemas.microsoft.com/office/drawing/2014/main" val="3861561036"/>
                    </a:ext>
                  </a:extLst>
                </a:gridCol>
              </a:tblGrid>
              <a:tr h="253098">
                <a:tc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Inductance ( micro H   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Cross-coupling1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Cross-coupling 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Coupling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17021"/>
                  </a:ext>
                </a:extLst>
              </a:tr>
              <a:tr h="253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Difference between inner and outer turn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4.109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-0.784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-0.838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0.842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165826"/>
                  </a:ext>
                </a:extLst>
              </a:tr>
              <a:tr h="253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extra inner turn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-1.505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-1.359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0.428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8847"/>
                  </a:ext>
                </a:extLst>
              </a:tr>
              <a:tr h="253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 err="1">
                          <a:effectLst/>
                        </a:rPr>
                        <a:t>extraouter</a:t>
                      </a:r>
                      <a:r>
                        <a:rPr lang="en-GB" sz="900" u="none" strike="noStrike" dirty="0">
                          <a:effectLst/>
                        </a:rPr>
                        <a:t> turn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10.642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-2.259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-2.377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1.343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08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25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94179-AD4F-4EA6-BA55-4C146640BB93}"/>
              </a:ext>
            </a:extLst>
          </p:cNvPr>
          <p:cNvSpPr txBox="1">
            <a:spLocks/>
          </p:cNvSpPr>
          <p:nvPr/>
        </p:nvSpPr>
        <p:spPr>
          <a:xfrm>
            <a:off x="574184" y="1268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Rotational Misalignment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89A70-46F0-4376-AEFC-B5BC857B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45" y="2348114"/>
            <a:ext cx="2819400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2941F8-E830-4391-8285-D4C7F79E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53" y="2214764"/>
            <a:ext cx="2943225" cy="180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CF5CA2-A903-4F95-8BF8-A262EB5E1D8F}"/>
              </a:ext>
            </a:extLst>
          </p:cNvPr>
          <p:cNvSpPr txBox="1"/>
          <p:nvPr/>
        </p:nvSpPr>
        <p:spPr>
          <a:xfrm>
            <a:off x="2921895" y="401498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Fully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(0°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50524-6259-4624-B14E-2035EB09A13D}"/>
              </a:ext>
            </a:extLst>
          </p:cNvPr>
          <p:cNvSpPr txBox="1"/>
          <p:nvPr/>
        </p:nvSpPr>
        <p:spPr>
          <a:xfrm>
            <a:off x="6577349" y="399245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(45°)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6FC219-56E3-4A2B-84A1-E7DBE40DCB1E}"/>
              </a:ext>
            </a:extLst>
          </p:cNvPr>
          <p:cNvCxnSpPr>
            <a:cxnSpLocks/>
          </p:cNvCxnSpPr>
          <p:nvPr/>
        </p:nvCxnSpPr>
        <p:spPr>
          <a:xfrm>
            <a:off x="4331595" y="3243559"/>
            <a:ext cx="1409700" cy="1094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6775E-24A7-4A45-9AD1-666A57371457}"/>
              </a:ext>
            </a:extLst>
          </p:cNvPr>
          <p:cNvCxnSpPr>
            <a:cxnSpLocks/>
          </p:cNvCxnSpPr>
          <p:nvPr/>
        </p:nvCxnSpPr>
        <p:spPr>
          <a:xfrm>
            <a:off x="7788565" y="3069262"/>
            <a:ext cx="1831953" cy="118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79C0B1-09C5-49B2-B98A-70E4DAEF11FC}"/>
              </a:ext>
            </a:extLst>
          </p:cNvPr>
          <p:cNvCxnSpPr>
            <a:cxnSpLocks/>
          </p:cNvCxnSpPr>
          <p:nvPr/>
        </p:nvCxnSpPr>
        <p:spPr>
          <a:xfrm>
            <a:off x="7788565" y="3069263"/>
            <a:ext cx="1409700" cy="1173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F50508D-13E5-4664-824F-0FEAD9DFAAFF}"/>
              </a:ext>
            </a:extLst>
          </p:cNvPr>
          <p:cNvSpPr/>
          <p:nvPr/>
        </p:nvSpPr>
        <p:spPr>
          <a:xfrm>
            <a:off x="9112577" y="3256390"/>
            <a:ext cx="334582" cy="798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176EC-EFF9-4228-89AD-57D353028B06}"/>
              </a:ext>
            </a:extLst>
          </p:cNvPr>
          <p:cNvSpPr txBox="1"/>
          <p:nvPr/>
        </p:nvSpPr>
        <p:spPr>
          <a:xfrm>
            <a:off x="9562402" y="3420270"/>
            <a:ext cx="53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45°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434B03-EB3D-417D-A89D-A27BC4B8A65F}"/>
                  </a:ext>
                </a:extLst>
              </p:cNvPr>
              <p:cNvSpPr txBox="1"/>
              <p:nvPr/>
            </p:nvSpPr>
            <p:spPr>
              <a:xfrm>
                <a:off x="3464417" y="1006392"/>
                <a:ext cx="1839311" cy="151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8.5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8.5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434B03-EB3D-417D-A89D-A27BC4B8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17" y="1006392"/>
                <a:ext cx="1839311" cy="1510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C524A4-6384-422B-8B1D-DFAA91768BA5}"/>
                  </a:ext>
                </a:extLst>
              </p:cNvPr>
              <p:cNvSpPr/>
              <p:nvPr/>
            </p:nvSpPr>
            <p:spPr>
              <a:xfrm>
                <a:off x="5303728" y="941997"/>
                <a:ext cx="1981503" cy="1621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C524A4-6384-422B-8B1D-DFAA91768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28" y="941997"/>
                <a:ext cx="1981503" cy="1621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2EF21F-0CAC-41AC-A5C7-D16450637BEF}"/>
              </a:ext>
            </a:extLst>
          </p:cNvPr>
          <p:cNvCxnSpPr/>
          <p:nvPr/>
        </p:nvCxnSpPr>
        <p:spPr>
          <a:xfrm>
            <a:off x="5422006" y="280759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CE9EFA-AB32-481E-908F-F44C770C2327}"/>
              </a:ext>
            </a:extLst>
          </p:cNvPr>
          <p:cNvSpPr txBox="1"/>
          <p:nvPr/>
        </p:nvSpPr>
        <p:spPr>
          <a:xfrm>
            <a:off x="5673144" y="3345218"/>
            <a:ext cx="20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495954-2468-4C9F-BB8C-57C4A876BFEC}"/>
                  </a:ext>
                </a:extLst>
              </p:cNvPr>
              <p:cNvSpPr txBox="1"/>
              <p:nvPr/>
            </p:nvSpPr>
            <p:spPr>
              <a:xfrm>
                <a:off x="3378558" y="4561017"/>
                <a:ext cx="1839311" cy="1528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8.5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8.5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10.2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495954-2468-4C9F-BB8C-57C4A876B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558" y="4561017"/>
                <a:ext cx="1839311" cy="1528880"/>
              </a:xfrm>
              <a:prstGeom prst="rect">
                <a:avLst/>
              </a:prstGeom>
              <a:blipFill>
                <a:blip r:embed="rId5"/>
                <a:stretch>
                  <a:fillRect r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2AC644-65E9-4219-9342-41EB75121B8C}"/>
                  </a:ext>
                </a:extLst>
              </p:cNvPr>
              <p:cNvSpPr/>
              <p:nvPr/>
            </p:nvSpPr>
            <p:spPr>
              <a:xfrm>
                <a:off x="5217869" y="4496622"/>
                <a:ext cx="2414315" cy="1626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10.2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10.2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10.2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2AC644-65E9-4219-9342-41EB75121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69" y="4496622"/>
                <a:ext cx="2414315" cy="1626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5F16786-20F9-40D2-835F-E7E809B40B4E}"/>
              </a:ext>
            </a:extLst>
          </p:cNvPr>
          <p:cNvSpPr txBox="1"/>
          <p:nvPr/>
        </p:nvSpPr>
        <p:spPr>
          <a:xfrm>
            <a:off x="8712558" y="2967335"/>
            <a:ext cx="236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 is </a:t>
            </a:r>
            <a:r>
              <a:rPr lang="tr-TR" dirty="0" err="1"/>
              <a:t>ensured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3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2CD43-EB63-45EF-AF88-81F29656D57B}"/>
              </a:ext>
            </a:extLst>
          </p:cNvPr>
          <p:cNvSpPr txBox="1"/>
          <p:nvPr/>
        </p:nvSpPr>
        <p:spPr>
          <a:xfrm>
            <a:off x="4423893" y="50643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Real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case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2A8152-E50F-4288-86C7-CC2D39C04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68029"/>
              </p:ext>
            </p:extLst>
          </p:nvPr>
        </p:nvGraphicFramePr>
        <p:xfrm>
          <a:off x="1817978" y="1094705"/>
          <a:ext cx="7912100" cy="1947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845838973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71597001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8831959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29334415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1277753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240493770"/>
                    </a:ext>
                  </a:extLst>
                </a:gridCol>
              </a:tblGrid>
              <a:tr h="3096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82.47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-4.235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17.065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60905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-4.235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83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13.9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03536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17.065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63.7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-6.65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-9.55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0474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-6.65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66.2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-9.55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70677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13.9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-9.55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64.2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-5.8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5606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-9.55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-0.85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-5.8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65.9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2073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EA6C98-6D5B-448C-8CD8-ADCF0EAEA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05187"/>
              </p:ext>
            </p:extLst>
          </p:nvPr>
        </p:nvGraphicFramePr>
        <p:xfrm>
          <a:off x="1817978" y="3731654"/>
          <a:ext cx="79121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83583531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41451974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049169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044471628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53893414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91259095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-0.051187789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0.235444516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0.206595005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0.006390538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0.011055208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6169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-0.051187789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0.013752803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0.012141559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0.190418106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0.221749217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99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0.235444516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0.013752803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-0.102405418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-0.010164268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-0.147397782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81121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0.206595005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0.012141559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-0.102405418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-0.146489624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-0.012869072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1492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0.006390538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0.190418106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-0.010164268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-0.146489624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-0.089169796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66309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0.011055208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0.221749217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-0.147397782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-0.012869072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-0.089169796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89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80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0077CC-6432-4FC8-B1FE-76817626FAE7}"/>
              </a:ext>
            </a:extLst>
          </p:cNvPr>
          <p:cNvSpPr/>
          <p:nvPr/>
        </p:nvSpPr>
        <p:spPr>
          <a:xfrm>
            <a:off x="4215617" y="346588"/>
            <a:ext cx="4143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Real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45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FF2AB5-0CE0-4479-99A9-6C613DD00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09607"/>
              </p:ext>
            </p:extLst>
          </p:nvPr>
        </p:nvGraphicFramePr>
        <p:xfrm>
          <a:off x="1643130" y="1216405"/>
          <a:ext cx="86868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39241731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23072395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75258886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62780056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869995319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3213281388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82.3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-4.3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8.275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18.55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6134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-4.3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82.3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6.475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25768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8.275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63.6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-6.4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69742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18.55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-6.4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66.2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-9.825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10654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6.475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-9.825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64.65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-5.575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68789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-5.575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66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4125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F6795D-F969-473E-9C80-D012627D3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10340"/>
              </p:ext>
            </p:extLst>
          </p:nvPr>
        </p:nvGraphicFramePr>
        <p:xfrm>
          <a:off x="1707524" y="3972485"/>
          <a:ext cx="86868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20571107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80338951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73910204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239556817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83730300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1959574840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-0.052247874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0.114377217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0.251313027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0.082598635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-0.002035258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647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-0.052247874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0.096754142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0.002032181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0.088767827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0.24897984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7498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0.114377217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0.096754142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-0.098633041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-0.012865928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-0.149717032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3783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0.251313027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0.002032181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-0.098633041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-0.15018249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-0.012859319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76401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0.082598635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0.088767827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-0.012865928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-0.15018249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-0.085347075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00329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-0.002035258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0.24897984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-0.149717032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-0.012859319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-0.085347075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18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66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26D81-A2AB-443C-B679-9385B2EF48F2}"/>
              </a:ext>
            </a:extLst>
          </p:cNvPr>
          <p:cNvSpPr txBox="1"/>
          <p:nvPr/>
        </p:nvSpPr>
        <p:spPr>
          <a:xfrm>
            <a:off x="1912513" y="218941"/>
            <a:ext cx="8075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b="1" dirty="0" err="1"/>
              <a:t>Simulation</a:t>
            </a:r>
            <a:r>
              <a:rPr lang="tr-TR" sz="3000" b="1" dirty="0"/>
              <a:t> </a:t>
            </a:r>
            <a:r>
              <a:rPr lang="tr-TR" sz="3000" b="1" dirty="0" err="1"/>
              <a:t>with</a:t>
            </a:r>
            <a:r>
              <a:rPr lang="tr-TR" sz="3000" b="1" dirty="0"/>
              <a:t> </a:t>
            </a:r>
            <a:r>
              <a:rPr lang="tr-TR" sz="3000" b="1" dirty="0" err="1"/>
              <a:t>real</a:t>
            </a:r>
            <a:r>
              <a:rPr lang="tr-TR" sz="3000" b="1" dirty="0"/>
              <a:t> </a:t>
            </a:r>
            <a:r>
              <a:rPr lang="tr-TR" sz="3000" b="1" dirty="0" err="1"/>
              <a:t>values</a:t>
            </a:r>
            <a:r>
              <a:rPr lang="tr-TR" sz="3000" b="1" dirty="0"/>
              <a:t> </a:t>
            </a:r>
            <a:r>
              <a:rPr lang="tr-TR" sz="3000" b="1" dirty="0" err="1"/>
              <a:t>for</a:t>
            </a:r>
            <a:r>
              <a:rPr lang="tr-TR" sz="3000" b="1" dirty="0"/>
              <a:t> </a:t>
            </a:r>
            <a:r>
              <a:rPr lang="tr-TR" sz="3000" b="1" dirty="0" err="1"/>
              <a:t>aligned</a:t>
            </a:r>
            <a:r>
              <a:rPr lang="tr-TR" sz="3000" b="1" dirty="0"/>
              <a:t> </a:t>
            </a:r>
            <a:r>
              <a:rPr lang="tr-TR" sz="3000" b="1" dirty="0" err="1"/>
              <a:t>case</a:t>
            </a:r>
            <a:endParaRPr lang="en-US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D448A-F9E6-4ACE-9CED-CD9AA7DF65D8}"/>
              </a:ext>
            </a:extLst>
          </p:cNvPr>
          <p:cNvSpPr txBox="1"/>
          <p:nvPr/>
        </p:nvSpPr>
        <p:spPr>
          <a:xfrm>
            <a:off x="605307" y="972355"/>
            <a:ext cx="82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resonance</a:t>
            </a:r>
            <a:r>
              <a:rPr lang="tr-TR" dirty="0"/>
              <a:t> </a:t>
            </a:r>
            <a:r>
              <a:rPr lang="tr-TR" dirty="0" err="1"/>
              <a:t>freequency</a:t>
            </a:r>
            <a:r>
              <a:rPr lang="tr-TR" dirty="0"/>
              <a:t> (</a:t>
            </a:r>
            <a:r>
              <a:rPr lang="tr-TR" dirty="0" err="1"/>
              <a:t>operation</a:t>
            </a:r>
            <a:r>
              <a:rPr lang="tr-TR" dirty="0"/>
              <a:t>) is </a:t>
            </a:r>
            <a:r>
              <a:rPr lang="tr-TR" dirty="0" err="1"/>
              <a:t>taken</a:t>
            </a:r>
            <a:r>
              <a:rPr lang="tr-TR" dirty="0"/>
              <a:t> as ideal </a:t>
            </a:r>
            <a:r>
              <a:rPr lang="tr-TR" dirty="0" err="1"/>
              <a:t>case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CDB5E-0768-469D-986C-772F38648180}"/>
                  </a:ext>
                </a:extLst>
              </p:cNvPr>
              <p:cNvSpPr txBox="1"/>
              <p:nvPr/>
            </p:nvSpPr>
            <p:spPr>
              <a:xfrm>
                <a:off x="3863661" y="4978847"/>
                <a:ext cx="4172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Output </a:t>
                </a:r>
                <a:r>
                  <a:rPr lang="tr-TR" dirty="0" err="1"/>
                  <a:t>voltage</a:t>
                </a:r>
                <a:r>
                  <a:rPr lang="tr-TR" dirty="0"/>
                  <a:t> is 102.93V at </a:t>
                </a:r>
                <a:r>
                  <a:rPr lang="tr-TR" dirty="0" err="1"/>
                  <a:t>full</a:t>
                </a:r>
                <a:r>
                  <a:rPr lang="tr-TR" dirty="0"/>
                  <a:t> </a:t>
                </a:r>
                <a:r>
                  <a:rPr lang="tr-TR" dirty="0" err="1"/>
                  <a:t>load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CDB5E-0768-469D-986C-772F38648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61" y="4978847"/>
                <a:ext cx="4172755" cy="646331"/>
              </a:xfrm>
              <a:prstGeom prst="rect">
                <a:avLst/>
              </a:prstGeom>
              <a:blipFill>
                <a:blip r:embed="rId2"/>
                <a:stretch>
                  <a:fillRect l="-131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7E025A7-4FE4-46DD-9A6A-A9CABC1A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5" y="2047117"/>
            <a:ext cx="11314090" cy="254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A1554E-8A3B-4853-8A13-CACA03793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2" y="154545"/>
            <a:ext cx="11797135" cy="2658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E2C8F5-5DDD-4C19-9023-4F05757D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98543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97C63-A4C6-48EF-9C1D-3E9C40A77746}"/>
                  </a:ext>
                </a:extLst>
              </p:cNvPr>
              <p:cNvSpPr txBox="1"/>
              <p:nvPr/>
            </p:nvSpPr>
            <p:spPr>
              <a:xfrm>
                <a:off x="264017" y="6123904"/>
                <a:ext cx="303941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=7.07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97C63-A4C6-48EF-9C1D-3E9C40A7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7" y="6123904"/>
                <a:ext cx="3039414" cy="390748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DB66C-F7DD-4928-BBDB-92AB70E5271C}"/>
                  </a:ext>
                </a:extLst>
              </p:cNvPr>
              <p:cNvSpPr/>
              <p:nvPr/>
            </p:nvSpPr>
            <p:spPr>
              <a:xfrm>
                <a:off x="2937786" y="6131518"/>
                <a:ext cx="219464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=6.713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DB66C-F7DD-4928-BBDB-92AB70E52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86" y="6131518"/>
                <a:ext cx="2194640" cy="3907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F6E046-B147-4544-AE7B-E2D2316DF93E}"/>
              </a:ext>
            </a:extLst>
          </p:cNvPr>
          <p:cNvSpPr txBox="1"/>
          <p:nvPr/>
        </p:nvSpPr>
        <p:spPr>
          <a:xfrm>
            <a:off x="5550794" y="6007994"/>
            <a:ext cx="444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inductor</a:t>
            </a:r>
            <a:r>
              <a:rPr lang="tr-TR" dirty="0"/>
              <a:t>  </a:t>
            </a:r>
            <a:r>
              <a:rPr lang="tr-TR" dirty="0" err="1"/>
              <a:t>currents</a:t>
            </a:r>
            <a:r>
              <a:rPr lang="tr-TR" dirty="0"/>
              <a:t> </a:t>
            </a:r>
            <a:r>
              <a:rPr lang="tr-TR" dirty="0" err="1"/>
              <a:t>lag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3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1B920-663C-4321-9FBC-73E5A0D7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6" y="257577"/>
            <a:ext cx="11682826" cy="2632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7792A-A0FC-447D-9DED-0C24BBD4071B}"/>
                  </a:ext>
                </a:extLst>
              </p:cNvPr>
              <p:cNvSpPr txBox="1"/>
              <p:nvPr/>
            </p:nvSpPr>
            <p:spPr>
              <a:xfrm>
                <a:off x="1981126" y="3429000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 384.6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7792A-A0FC-447D-9DED-0C24BBD40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3429000"/>
                <a:ext cx="3039414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2932B7-FC3D-44F7-A6E8-D4D8CED5D1CB}"/>
                  </a:ext>
                </a:extLst>
              </p:cNvPr>
              <p:cNvSpPr/>
              <p:nvPr/>
            </p:nvSpPr>
            <p:spPr>
              <a:xfrm>
                <a:off x="1981126" y="3798332"/>
                <a:ext cx="2246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369.21mA</a:t>
                </a:r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2932B7-FC3D-44F7-A6E8-D4D8CED5D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3798332"/>
                <a:ext cx="2246962" cy="369332"/>
              </a:xfrm>
              <a:prstGeom prst="rect">
                <a:avLst/>
              </a:prstGeom>
              <a:blipFill>
                <a:blip r:embed="rId4"/>
                <a:stretch>
                  <a:fillRect t="-8197" r="-1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F8DFEF-698A-40B5-B605-A306F3C9162A}"/>
                  </a:ext>
                </a:extLst>
              </p:cNvPr>
              <p:cNvSpPr/>
              <p:nvPr/>
            </p:nvSpPr>
            <p:spPr>
              <a:xfrm>
                <a:off x="1981126" y="4167664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5.4543A</a:t>
                </a:r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F8DFEF-698A-40B5-B605-A306F3C91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4167664"/>
                <a:ext cx="2062616" cy="369332"/>
              </a:xfrm>
              <a:prstGeom prst="rect">
                <a:avLst/>
              </a:prstGeom>
              <a:blipFill>
                <a:blip r:embed="rId5"/>
                <a:stretch>
                  <a:fillRect t="-10000" r="-17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1B7384-75BA-4B44-91D0-7B690EF7A5B7}"/>
                  </a:ext>
                </a:extLst>
              </p:cNvPr>
              <p:cNvSpPr/>
              <p:nvPr/>
            </p:nvSpPr>
            <p:spPr>
              <a:xfrm>
                <a:off x="1981126" y="4536996"/>
                <a:ext cx="2135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=5.5364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1B7384-75BA-4B44-91D0-7B690EF7A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4536996"/>
                <a:ext cx="2135393" cy="369332"/>
              </a:xfrm>
              <a:prstGeom prst="rect">
                <a:avLst/>
              </a:prstGeom>
              <a:blipFill>
                <a:blip r:embed="rId6"/>
                <a:stretch>
                  <a:fillRect t="-8197" r="-2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70825D-D50B-4E64-9A5C-69E03E04860D}"/>
              </a:ext>
            </a:extLst>
          </p:cNvPr>
          <p:cNvSpPr txBox="1"/>
          <p:nvPr/>
        </p:nvSpPr>
        <p:spPr>
          <a:xfrm>
            <a:off x="6096000" y="3161565"/>
            <a:ext cx="4902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WHY??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First </a:t>
            </a:r>
            <a:r>
              <a:rPr lang="tr-TR" dirty="0" err="1"/>
              <a:t>reason</a:t>
            </a:r>
            <a:r>
              <a:rPr lang="tr-TR" dirty="0"/>
              <a:t> is </a:t>
            </a:r>
            <a:r>
              <a:rPr lang="tr-TR" dirty="0" err="1"/>
              <a:t>cross-coupling</a:t>
            </a:r>
            <a:r>
              <a:rPr lang="tr-TR" dirty="0"/>
              <a:t> is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expected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Second </a:t>
            </a:r>
            <a:r>
              <a:rPr lang="tr-TR" dirty="0" err="1"/>
              <a:t>reason</a:t>
            </a:r>
            <a:r>
              <a:rPr lang="tr-TR" dirty="0"/>
              <a:t> is </a:t>
            </a:r>
            <a:r>
              <a:rPr lang="tr-TR" dirty="0" err="1"/>
              <a:t>sum</a:t>
            </a:r>
            <a:r>
              <a:rPr lang="tr-TR" dirty="0"/>
              <a:t> of </a:t>
            </a:r>
            <a:r>
              <a:rPr lang="tr-TR" dirty="0" err="1"/>
              <a:t>cross-coupling</a:t>
            </a:r>
            <a:r>
              <a:rPr lang="tr-TR" dirty="0"/>
              <a:t> problem.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1Tx-2Rx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is </a:t>
            </a:r>
            <a:r>
              <a:rPr lang="tr-TR" dirty="0" err="1"/>
              <a:t>above</a:t>
            </a:r>
            <a:r>
              <a:rPr lang="tr-TR" dirty="0"/>
              <a:t> 0.30. </a:t>
            </a:r>
            <a:r>
              <a:rPr lang="tr-TR" dirty="0" err="1"/>
              <a:t>For</a:t>
            </a:r>
            <a:r>
              <a:rPr lang="tr-TR" dirty="0"/>
              <a:t> 2Tx-4Rx </a:t>
            </a:r>
            <a:r>
              <a:rPr lang="tr-TR" dirty="0" err="1"/>
              <a:t>design</a:t>
            </a:r>
            <a:r>
              <a:rPr lang="tr-TR" dirty="0"/>
              <a:t>, a </a:t>
            </a:r>
            <a:r>
              <a:rPr lang="tr-TR" dirty="0" err="1"/>
              <a:t>Rx’s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supported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2 </a:t>
            </a:r>
            <a:r>
              <a:rPr lang="tr-TR" dirty="0" err="1"/>
              <a:t>Rx’s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decrease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0.15. </a:t>
            </a:r>
          </a:p>
          <a:p>
            <a:r>
              <a:rPr lang="tr-TR" dirty="0"/>
              <a:t>     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a problem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. </a:t>
            </a:r>
          </a:p>
          <a:p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neighbor</a:t>
            </a:r>
            <a:r>
              <a:rPr lang="tr-TR" dirty="0"/>
              <a:t> </a:t>
            </a:r>
            <a:r>
              <a:rPr lang="tr-TR" dirty="0" err="1"/>
              <a:t>Rx’s</a:t>
            </a:r>
            <a:r>
              <a:rPr lang="tr-TR" dirty="0"/>
              <a:t> has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. </a:t>
            </a:r>
            <a:r>
              <a:rPr lang="tr-TR" dirty="0" err="1"/>
              <a:t>They</a:t>
            </a:r>
            <a:r>
              <a:rPr lang="tr-TR" dirty="0"/>
              <a:t> can not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occur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42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937</Words>
  <Application>Microsoft Office PowerPoint</Application>
  <PresentationFormat>Widescreen</PresentationFormat>
  <Paragraphs>309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26</cp:revision>
  <dcterms:created xsi:type="dcterms:W3CDTF">2020-05-21T19:10:29Z</dcterms:created>
  <dcterms:modified xsi:type="dcterms:W3CDTF">2020-05-25T13:02:50Z</dcterms:modified>
</cp:coreProperties>
</file>