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9252-7D5A-4395-A616-6C7E76194A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4D568-5962-4262-A275-159E62B2E8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F5188F-C328-4A17-9AB9-BCD2ABE24E69}"/>
              </a:ext>
            </a:extLst>
          </p:cNvPr>
          <p:cNvSpPr>
            <a:spLocks noGrp="1"/>
          </p:cNvSpPr>
          <p:nvPr>
            <p:ph type="dt" sz="half" idx="10"/>
          </p:nvPr>
        </p:nvSpPr>
        <p:spPr/>
        <p:txBody>
          <a:bodyPr/>
          <a:lstStyle/>
          <a:p>
            <a:fld id="{CE814DEB-4DBC-4128-A10F-D3471F28AEC6}" type="datetimeFigureOut">
              <a:rPr lang="en-US" smtClean="0"/>
              <a:t>4/28/2020</a:t>
            </a:fld>
            <a:endParaRPr lang="en-US"/>
          </a:p>
        </p:txBody>
      </p:sp>
      <p:sp>
        <p:nvSpPr>
          <p:cNvPr id="5" name="Footer Placeholder 4">
            <a:extLst>
              <a:ext uri="{FF2B5EF4-FFF2-40B4-BE49-F238E27FC236}">
                <a16:creationId xmlns:a16="http://schemas.microsoft.com/office/drawing/2014/main" id="{C5E8C41C-E825-4422-90A1-C4C8BDEA2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EC171-4F81-4266-AA86-14931B0810D1}"/>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3347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C9A1-7EF3-44E3-A5F3-02DBD361D5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C55FA4-C535-4513-9E6E-38D152BC38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35F63-A63D-4F00-B06E-AC91C236AB6F}"/>
              </a:ext>
            </a:extLst>
          </p:cNvPr>
          <p:cNvSpPr>
            <a:spLocks noGrp="1"/>
          </p:cNvSpPr>
          <p:nvPr>
            <p:ph type="dt" sz="half" idx="10"/>
          </p:nvPr>
        </p:nvSpPr>
        <p:spPr/>
        <p:txBody>
          <a:bodyPr/>
          <a:lstStyle/>
          <a:p>
            <a:fld id="{CE814DEB-4DBC-4128-A10F-D3471F28AEC6}" type="datetimeFigureOut">
              <a:rPr lang="en-US" smtClean="0"/>
              <a:t>4/28/2020</a:t>
            </a:fld>
            <a:endParaRPr lang="en-US"/>
          </a:p>
        </p:txBody>
      </p:sp>
      <p:sp>
        <p:nvSpPr>
          <p:cNvPr id="5" name="Footer Placeholder 4">
            <a:extLst>
              <a:ext uri="{FF2B5EF4-FFF2-40B4-BE49-F238E27FC236}">
                <a16:creationId xmlns:a16="http://schemas.microsoft.com/office/drawing/2014/main" id="{F7B8A9E8-6E22-4EE1-B62F-5609B40A5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5A28F-BC84-4F9A-B385-A1146510380C}"/>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401492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3648B-0FC8-4F8A-A575-1F82E504FF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04F9A5-B34D-4B8A-B57B-137B24351D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2E300-7383-42C9-A449-718CA74EF87F}"/>
              </a:ext>
            </a:extLst>
          </p:cNvPr>
          <p:cNvSpPr>
            <a:spLocks noGrp="1"/>
          </p:cNvSpPr>
          <p:nvPr>
            <p:ph type="dt" sz="half" idx="10"/>
          </p:nvPr>
        </p:nvSpPr>
        <p:spPr/>
        <p:txBody>
          <a:bodyPr/>
          <a:lstStyle/>
          <a:p>
            <a:fld id="{CE814DEB-4DBC-4128-A10F-D3471F28AEC6}" type="datetimeFigureOut">
              <a:rPr lang="en-US" smtClean="0"/>
              <a:t>4/28/2020</a:t>
            </a:fld>
            <a:endParaRPr lang="en-US"/>
          </a:p>
        </p:txBody>
      </p:sp>
      <p:sp>
        <p:nvSpPr>
          <p:cNvPr id="5" name="Footer Placeholder 4">
            <a:extLst>
              <a:ext uri="{FF2B5EF4-FFF2-40B4-BE49-F238E27FC236}">
                <a16:creationId xmlns:a16="http://schemas.microsoft.com/office/drawing/2014/main" id="{1EB1D4FF-FEE6-4DBA-9400-AF78D463E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46E97-3C25-4FCA-9E7F-FA84E564D45C}"/>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99210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3835-E7D1-4E86-88D3-49879F0CBE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6660D9-458A-423E-9AF3-7E5749F2B7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F418C-9CDA-4209-8668-4F9488A7BB20}"/>
              </a:ext>
            </a:extLst>
          </p:cNvPr>
          <p:cNvSpPr>
            <a:spLocks noGrp="1"/>
          </p:cNvSpPr>
          <p:nvPr>
            <p:ph type="dt" sz="half" idx="10"/>
          </p:nvPr>
        </p:nvSpPr>
        <p:spPr/>
        <p:txBody>
          <a:bodyPr/>
          <a:lstStyle/>
          <a:p>
            <a:fld id="{CE814DEB-4DBC-4128-A10F-D3471F28AEC6}" type="datetimeFigureOut">
              <a:rPr lang="en-US" smtClean="0"/>
              <a:t>4/28/2020</a:t>
            </a:fld>
            <a:endParaRPr lang="en-US"/>
          </a:p>
        </p:txBody>
      </p:sp>
      <p:sp>
        <p:nvSpPr>
          <p:cNvPr id="5" name="Footer Placeholder 4">
            <a:extLst>
              <a:ext uri="{FF2B5EF4-FFF2-40B4-BE49-F238E27FC236}">
                <a16:creationId xmlns:a16="http://schemas.microsoft.com/office/drawing/2014/main" id="{607FF54F-02C7-499D-9619-50961AE9D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ED7909-3B26-447A-8318-F6E5460876C3}"/>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871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78E4-77D0-4BE8-9D1C-AF4B2DBF9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0BFAA6-F606-4655-B4CD-E79A6E16EE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005B13-2B55-461D-98C0-6A88B8F08F03}"/>
              </a:ext>
            </a:extLst>
          </p:cNvPr>
          <p:cNvSpPr>
            <a:spLocks noGrp="1"/>
          </p:cNvSpPr>
          <p:nvPr>
            <p:ph type="dt" sz="half" idx="10"/>
          </p:nvPr>
        </p:nvSpPr>
        <p:spPr/>
        <p:txBody>
          <a:bodyPr/>
          <a:lstStyle/>
          <a:p>
            <a:fld id="{CE814DEB-4DBC-4128-A10F-D3471F28AEC6}" type="datetimeFigureOut">
              <a:rPr lang="en-US" smtClean="0"/>
              <a:t>4/28/2020</a:t>
            </a:fld>
            <a:endParaRPr lang="en-US"/>
          </a:p>
        </p:txBody>
      </p:sp>
      <p:sp>
        <p:nvSpPr>
          <p:cNvPr id="5" name="Footer Placeholder 4">
            <a:extLst>
              <a:ext uri="{FF2B5EF4-FFF2-40B4-BE49-F238E27FC236}">
                <a16:creationId xmlns:a16="http://schemas.microsoft.com/office/drawing/2014/main" id="{3E911077-4E3F-4248-9409-4842FC7A3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C2955-C0C6-43AA-89EB-43AD3455681F}"/>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357644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EB99-671E-4859-8AA9-F8F229883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485054-031E-40FC-9D74-2E00F145708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AF6463-1E71-40C0-A989-523B5AC0E2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D52684-EBF6-406E-9F16-1ED58EEBD1BE}"/>
              </a:ext>
            </a:extLst>
          </p:cNvPr>
          <p:cNvSpPr>
            <a:spLocks noGrp="1"/>
          </p:cNvSpPr>
          <p:nvPr>
            <p:ph type="dt" sz="half" idx="10"/>
          </p:nvPr>
        </p:nvSpPr>
        <p:spPr/>
        <p:txBody>
          <a:bodyPr/>
          <a:lstStyle/>
          <a:p>
            <a:fld id="{CE814DEB-4DBC-4128-A10F-D3471F28AEC6}" type="datetimeFigureOut">
              <a:rPr lang="en-US" smtClean="0"/>
              <a:t>4/28/2020</a:t>
            </a:fld>
            <a:endParaRPr lang="en-US"/>
          </a:p>
        </p:txBody>
      </p:sp>
      <p:sp>
        <p:nvSpPr>
          <p:cNvPr id="6" name="Footer Placeholder 5">
            <a:extLst>
              <a:ext uri="{FF2B5EF4-FFF2-40B4-BE49-F238E27FC236}">
                <a16:creationId xmlns:a16="http://schemas.microsoft.com/office/drawing/2014/main" id="{0E6A9CBA-7FF5-4139-83F7-791D0A79D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EA5F2-BD8A-463D-9DD5-00C5F5D6CC6A}"/>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89506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2891-4BC3-4376-B491-678EF57D28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7E7EC7-4288-4E75-B9E8-66EE0834A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18B77D-3B31-4235-B8E9-43AD63DE7C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DCBC76-82FD-44D7-B5C2-137E39E4E6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36C88C5-E98E-421D-9D5B-42C23E8CB26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56DFF8-F28B-4D25-9D99-03111539DA82}"/>
              </a:ext>
            </a:extLst>
          </p:cNvPr>
          <p:cNvSpPr>
            <a:spLocks noGrp="1"/>
          </p:cNvSpPr>
          <p:nvPr>
            <p:ph type="dt" sz="half" idx="10"/>
          </p:nvPr>
        </p:nvSpPr>
        <p:spPr/>
        <p:txBody>
          <a:bodyPr/>
          <a:lstStyle/>
          <a:p>
            <a:fld id="{CE814DEB-4DBC-4128-A10F-D3471F28AEC6}" type="datetimeFigureOut">
              <a:rPr lang="en-US" smtClean="0"/>
              <a:t>4/28/2020</a:t>
            </a:fld>
            <a:endParaRPr lang="en-US"/>
          </a:p>
        </p:txBody>
      </p:sp>
      <p:sp>
        <p:nvSpPr>
          <p:cNvPr id="8" name="Footer Placeholder 7">
            <a:extLst>
              <a:ext uri="{FF2B5EF4-FFF2-40B4-BE49-F238E27FC236}">
                <a16:creationId xmlns:a16="http://schemas.microsoft.com/office/drawing/2014/main" id="{453C0A56-272A-48D1-9BAE-F21811085C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8F370A-3AE6-41B8-BAA1-54DB542F167F}"/>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8621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A5DF-DACB-47C2-AE69-F37386ADD4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70221-0402-4D86-B562-AA1AE491B0AD}"/>
              </a:ext>
            </a:extLst>
          </p:cNvPr>
          <p:cNvSpPr>
            <a:spLocks noGrp="1"/>
          </p:cNvSpPr>
          <p:nvPr>
            <p:ph type="dt" sz="half" idx="10"/>
          </p:nvPr>
        </p:nvSpPr>
        <p:spPr/>
        <p:txBody>
          <a:bodyPr/>
          <a:lstStyle/>
          <a:p>
            <a:fld id="{CE814DEB-4DBC-4128-A10F-D3471F28AEC6}" type="datetimeFigureOut">
              <a:rPr lang="en-US" smtClean="0"/>
              <a:t>4/28/2020</a:t>
            </a:fld>
            <a:endParaRPr lang="en-US"/>
          </a:p>
        </p:txBody>
      </p:sp>
      <p:sp>
        <p:nvSpPr>
          <p:cNvPr id="4" name="Footer Placeholder 3">
            <a:extLst>
              <a:ext uri="{FF2B5EF4-FFF2-40B4-BE49-F238E27FC236}">
                <a16:creationId xmlns:a16="http://schemas.microsoft.com/office/drawing/2014/main" id="{FC8E6E17-61BB-4A6B-B06E-0F2C34A442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E4C37B-BD9C-4182-B5AA-EDD128459763}"/>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853040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F1B0F-18F3-4794-8ACA-4493B863F8F3}"/>
              </a:ext>
            </a:extLst>
          </p:cNvPr>
          <p:cNvSpPr>
            <a:spLocks noGrp="1"/>
          </p:cNvSpPr>
          <p:nvPr>
            <p:ph type="dt" sz="half" idx="10"/>
          </p:nvPr>
        </p:nvSpPr>
        <p:spPr/>
        <p:txBody>
          <a:bodyPr/>
          <a:lstStyle/>
          <a:p>
            <a:fld id="{CE814DEB-4DBC-4128-A10F-D3471F28AEC6}" type="datetimeFigureOut">
              <a:rPr lang="en-US" smtClean="0"/>
              <a:t>4/28/2020</a:t>
            </a:fld>
            <a:endParaRPr lang="en-US"/>
          </a:p>
        </p:txBody>
      </p:sp>
      <p:sp>
        <p:nvSpPr>
          <p:cNvPr id="3" name="Footer Placeholder 2">
            <a:extLst>
              <a:ext uri="{FF2B5EF4-FFF2-40B4-BE49-F238E27FC236}">
                <a16:creationId xmlns:a16="http://schemas.microsoft.com/office/drawing/2014/main" id="{288E9FDA-E7CA-4A7B-9D4B-0718ABA57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AAA01-0EAF-446B-A0A3-71F55FFC9105}"/>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156598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60EC-7F8A-4194-B395-537C438F7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06A84A-E3CA-4D0B-BD50-088C9659B2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DB858A-9195-4BA2-8317-2A464EB3D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3F0E5F-C394-484D-B6D8-7A777DF8C8CF}"/>
              </a:ext>
            </a:extLst>
          </p:cNvPr>
          <p:cNvSpPr>
            <a:spLocks noGrp="1"/>
          </p:cNvSpPr>
          <p:nvPr>
            <p:ph type="dt" sz="half" idx="10"/>
          </p:nvPr>
        </p:nvSpPr>
        <p:spPr/>
        <p:txBody>
          <a:bodyPr/>
          <a:lstStyle/>
          <a:p>
            <a:fld id="{CE814DEB-4DBC-4128-A10F-D3471F28AEC6}" type="datetimeFigureOut">
              <a:rPr lang="en-US" smtClean="0"/>
              <a:t>4/28/2020</a:t>
            </a:fld>
            <a:endParaRPr lang="en-US"/>
          </a:p>
        </p:txBody>
      </p:sp>
      <p:sp>
        <p:nvSpPr>
          <p:cNvPr id="6" name="Footer Placeholder 5">
            <a:extLst>
              <a:ext uri="{FF2B5EF4-FFF2-40B4-BE49-F238E27FC236}">
                <a16:creationId xmlns:a16="http://schemas.microsoft.com/office/drawing/2014/main" id="{AC3365F1-5E1A-4F75-BF11-CB36EEDAFD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413F0-C765-4A41-90D3-F10671A1C9EA}"/>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184395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9DF9-A330-4EA4-B840-35F064F99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265D2A-CB4E-436A-BB26-1CED77635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E74497-4198-4672-91C5-D6409EFFC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3D69B0-6D8C-46BB-A877-34D869797887}"/>
              </a:ext>
            </a:extLst>
          </p:cNvPr>
          <p:cNvSpPr>
            <a:spLocks noGrp="1"/>
          </p:cNvSpPr>
          <p:nvPr>
            <p:ph type="dt" sz="half" idx="10"/>
          </p:nvPr>
        </p:nvSpPr>
        <p:spPr/>
        <p:txBody>
          <a:bodyPr/>
          <a:lstStyle/>
          <a:p>
            <a:fld id="{CE814DEB-4DBC-4128-A10F-D3471F28AEC6}" type="datetimeFigureOut">
              <a:rPr lang="en-US" smtClean="0"/>
              <a:t>4/28/2020</a:t>
            </a:fld>
            <a:endParaRPr lang="en-US"/>
          </a:p>
        </p:txBody>
      </p:sp>
      <p:sp>
        <p:nvSpPr>
          <p:cNvPr id="6" name="Footer Placeholder 5">
            <a:extLst>
              <a:ext uri="{FF2B5EF4-FFF2-40B4-BE49-F238E27FC236}">
                <a16:creationId xmlns:a16="http://schemas.microsoft.com/office/drawing/2014/main" id="{0AE02432-957B-4B4A-A9C1-979492C5A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88F0D-B7E8-4B1E-8A78-C409FC6056A9}"/>
              </a:ext>
            </a:extLst>
          </p:cNvPr>
          <p:cNvSpPr>
            <a:spLocks noGrp="1"/>
          </p:cNvSpPr>
          <p:nvPr>
            <p:ph type="sldNum" sz="quarter" idx="12"/>
          </p:nvPr>
        </p:nvSpPr>
        <p:spPr/>
        <p:txBody>
          <a:bodyPr/>
          <a:lstStyle/>
          <a:p>
            <a:fld id="{9EFD6903-FA6F-4115-8CFF-D02F0CF94FA8}" type="slidenum">
              <a:rPr lang="en-US" smtClean="0"/>
              <a:t>‹#›</a:t>
            </a:fld>
            <a:endParaRPr lang="en-US"/>
          </a:p>
        </p:txBody>
      </p:sp>
    </p:spTree>
    <p:extLst>
      <p:ext uri="{BB962C8B-B14F-4D97-AF65-F5344CB8AC3E}">
        <p14:creationId xmlns:p14="http://schemas.microsoft.com/office/powerpoint/2010/main" val="261985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C2191A-E444-4DB5-BA40-E8EB084F4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F1886-EE75-4E6B-8E8C-1C72E35EFD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284843-0202-4A4C-B64A-5A04EF11B0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14DEB-4DBC-4128-A10F-D3471F28AEC6}" type="datetimeFigureOut">
              <a:rPr lang="en-US" smtClean="0"/>
              <a:t>4/28/2020</a:t>
            </a:fld>
            <a:endParaRPr lang="en-US"/>
          </a:p>
        </p:txBody>
      </p:sp>
      <p:sp>
        <p:nvSpPr>
          <p:cNvPr id="5" name="Footer Placeholder 4">
            <a:extLst>
              <a:ext uri="{FF2B5EF4-FFF2-40B4-BE49-F238E27FC236}">
                <a16:creationId xmlns:a16="http://schemas.microsoft.com/office/drawing/2014/main" id="{F00C1E42-A214-40D1-9379-B43EAC6E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5F92BF-E232-4590-AB62-D700E2E4E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D6903-FA6F-4115-8CFF-D02F0CF94FA8}" type="slidenum">
              <a:rPr lang="en-US" smtClean="0"/>
              <a:t>‹#›</a:t>
            </a:fld>
            <a:endParaRPr lang="en-US"/>
          </a:p>
        </p:txBody>
      </p:sp>
    </p:spTree>
    <p:extLst>
      <p:ext uri="{BB962C8B-B14F-4D97-AF65-F5344CB8AC3E}">
        <p14:creationId xmlns:p14="http://schemas.microsoft.com/office/powerpoint/2010/main" val="2868369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endeley.com/viewer/?fileId=6cbe56e3-abdd-ff25-2147-98d7928124ee&amp;documentId=cdf55050-d1ff-3668-9978-90fbe70bc00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endeley.com/viewer/?fileId=2541d0c9-dabe-8205-0d0e-f704f591261a&amp;documentId=005126ee-0d8d-33af-9da2-fa9bd13c2951"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endeley.com/viewer/?fileId=368e0122-8077-1739-78a2-5290b2d13d8a&amp;documentId=2b2ab27d-bdfe-3235-b5ba-c452397413b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endeley.com/viewer/?fileId=26ce46d4-54b3-8525-0ca6-f1c1a9f152a2&amp;documentId=1311d436-a57a-33e8-8898-a8bbce625776" TargetMode="Externa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BE37A2-E7CA-470D-8144-D3AA5E37C6E9}"/>
              </a:ext>
            </a:extLst>
          </p:cNvPr>
          <p:cNvSpPr/>
          <p:nvPr/>
        </p:nvSpPr>
        <p:spPr>
          <a:xfrm>
            <a:off x="585989" y="262771"/>
            <a:ext cx="9871656" cy="646331"/>
          </a:xfrm>
          <a:prstGeom prst="rect">
            <a:avLst/>
          </a:prstGeom>
        </p:spPr>
        <p:txBody>
          <a:bodyPr wrap="square">
            <a:spAutoFit/>
          </a:bodyPr>
          <a:lstStyle/>
          <a:p>
            <a:r>
              <a:rPr lang="en-US" b="0" i="0" dirty="0">
                <a:effectLst/>
                <a:latin typeface="Arial" panose="020B0604020202020204" pitchFamily="34" charset="0"/>
                <a:hlinkClick r:id="rId2"/>
              </a:rPr>
              <a:t>A </a:t>
            </a:r>
            <a:r>
              <a:rPr lang="en-US" b="0" i="0" dirty="0" err="1">
                <a:effectLst/>
                <a:latin typeface="Arial" panose="020B0604020202020204" pitchFamily="34" charset="0"/>
                <a:hlinkClick r:id="rId2"/>
              </a:rPr>
              <a:t>GaN</a:t>
            </a:r>
            <a:r>
              <a:rPr lang="en-US" b="0" i="0" dirty="0">
                <a:effectLst/>
                <a:latin typeface="Arial" panose="020B0604020202020204" pitchFamily="34" charset="0"/>
                <a:hlinkClick r:id="rId2"/>
              </a:rPr>
              <a:t>-Based Integrated Modular Motor Drive for Open-Winding Permanent Magnet Synchronous Motor Application </a:t>
            </a:r>
            <a:endParaRPr lang="en-US" dirty="0"/>
          </a:p>
        </p:txBody>
      </p:sp>
      <p:sp>
        <p:nvSpPr>
          <p:cNvPr id="5" name="TextBox 4">
            <a:extLst>
              <a:ext uri="{FF2B5EF4-FFF2-40B4-BE49-F238E27FC236}">
                <a16:creationId xmlns:a16="http://schemas.microsoft.com/office/drawing/2014/main" id="{2919DF49-6546-49F3-8415-C2593340B67F}"/>
              </a:ext>
            </a:extLst>
          </p:cNvPr>
          <p:cNvSpPr txBox="1"/>
          <p:nvPr/>
        </p:nvSpPr>
        <p:spPr>
          <a:xfrm>
            <a:off x="386366" y="1300766"/>
            <a:ext cx="11636062" cy="369332"/>
          </a:xfrm>
          <a:prstGeom prst="rect">
            <a:avLst/>
          </a:prstGeom>
          <a:noFill/>
        </p:spPr>
        <p:txBody>
          <a:bodyPr wrap="square" rtlCol="0">
            <a:spAutoFit/>
          </a:bodyPr>
          <a:lstStyle/>
          <a:p>
            <a:pPr marL="285750" indent="-285750">
              <a:buFont typeface="Arial" panose="020B0604020202020204" pitchFamily="34" charset="0"/>
              <a:buChar char="•"/>
            </a:pPr>
            <a:r>
              <a:rPr lang="tr-TR" dirty="0" err="1"/>
              <a:t>Phase</a:t>
            </a:r>
            <a:r>
              <a:rPr lang="tr-TR" dirty="0"/>
              <a:t> </a:t>
            </a:r>
            <a:r>
              <a:rPr lang="tr-TR" dirty="0" err="1"/>
              <a:t>Shifting</a:t>
            </a:r>
            <a:r>
              <a:rPr lang="tr-TR" dirty="0"/>
              <a:t> </a:t>
            </a:r>
            <a:r>
              <a:rPr lang="tr-TR" dirty="0">
                <a:sym typeface="Wingdings" panose="05000000000000000000" pitchFamily="2" charset="2"/>
              </a:rPr>
              <a:t> </a:t>
            </a:r>
            <a:r>
              <a:rPr lang="tr-TR" dirty="0" err="1">
                <a:sym typeface="Wingdings" panose="05000000000000000000" pitchFamily="2" charset="2"/>
              </a:rPr>
              <a:t>Cancelling</a:t>
            </a:r>
            <a:r>
              <a:rPr lang="tr-TR" dirty="0">
                <a:sym typeface="Wingdings" panose="05000000000000000000" pitchFamily="2" charset="2"/>
              </a:rPr>
              <a:t>  </a:t>
            </a:r>
            <a:r>
              <a:rPr lang="tr-TR" dirty="0" err="1">
                <a:sym typeface="Wingdings" panose="05000000000000000000" pitchFamily="2" charset="2"/>
              </a:rPr>
              <a:t>the</a:t>
            </a:r>
            <a:r>
              <a:rPr lang="tr-TR" dirty="0">
                <a:sym typeface="Wingdings" panose="05000000000000000000" pitchFamily="2" charset="2"/>
              </a:rPr>
              <a:t> </a:t>
            </a:r>
            <a:r>
              <a:rPr lang="tr-TR" dirty="0" err="1">
                <a:sym typeface="Wingdings" panose="05000000000000000000" pitchFamily="2" charset="2"/>
              </a:rPr>
              <a:t>specific</a:t>
            </a:r>
            <a:r>
              <a:rPr lang="tr-TR" dirty="0">
                <a:sym typeface="Wingdings" panose="05000000000000000000" pitchFamily="2" charset="2"/>
              </a:rPr>
              <a:t> </a:t>
            </a:r>
            <a:r>
              <a:rPr lang="tr-TR" dirty="0" err="1">
                <a:sym typeface="Wingdings" panose="05000000000000000000" pitchFamily="2" charset="2"/>
              </a:rPr>
              <a:t>harmonics</a:t>
            </a:r>
            <a:endParaRPr lang="en-US" dirty="0"/>
          </a:p>
        </p:txBody>
      </p:sp>
      <p:sp>
        <p:nvSpPr>
          <p:cNvPr id="6" name="TextBox 5">
            <a:extLst>
              <a:ext uri="{FF2B5EF4-FFF2-40B4-BE49-F238E27FC236}">
                <a16:creationId xmlns:a16="http://schemas.microsoft.com/office/drawing/2014/main" id="{FBABFE7E-EE90-43A9-96D6-20E3E36CDD57}"/>
              </a:ext>
            </a:extLst>
          </p:cNvPr>
          <p:cNvSpPr txBox="1"/>
          <p:nvPr/>
        </p:nvSpPr>
        <p:spPr>
          <a:xfrm>
            <a:off x="585989" y="1938270"/>
            <a:ext cx="5029200" cy="369332"/>
          </a:xfrm>
          <a:prstGeom prst="rect">
            <a:avLst/>
          </a:prstGeom>
          <a:noFill/>
        </p:spPr>
        <p:txBody>
          <a:bodyPr wrap="square" rtlCol="0">
            <a:spAutoFit/>
          </a:bodyPr>
          <a:lstStyle/>
          <a:p>
            <a:r>
              <a:rPr lang="tr-TR" dirty="0"/>
              <a:t>H-Bridge </a:t>
            </a:r>
            <a:r>
              <a:rPr lang="tr-TR" dirty="0" err="1"/>
              <a:t>Phase</a:t>
            </a:r>
            <a:r>
              <a:rPr lang="tr-TR" dirty="0"/>
              <a:t> </a:t>
            </a:r>
            <a:r>
              <a:rPr lang="tr-TR" dirty="0" err="1"/>
              <a:t>Shift</a:t>
            </a:r>
            <a:r>
              <a:rPr lang="tr-TR" dirty="0"/>
              <a:t> </a:t>
            </a:r>
            <a:r>
              <a:rPr lang="tr-TR" dirty="0">
                <a:sym typeface="Wingdings" panose="05000000000000000000" pitchFamily="2" charset="2"/>
              </a:rPr>
              <a:t> not </a:t>
            </a:r>
            <a:r>
              <a:rPr lang="tr-TR" dirty="0" err="1">
                <a:sym typeface="Wingdings" panose="05000000000000000000" pitchFamily="2" charset="2"/>
              </a:rPr>
              <a:t>modular</a:t>
            </a:r>
            <a:r>
              <a:rPr lang="tr-TR" dirty="0">
                <a:sym typeface="Wingdings" panose="05000000000000000000" pitchFamily="2" charset="2"/>
              </a:rPr>
              <a:t> </a:t>
            </a:r>
            <a:r>
              <a:rPr lang="tr-TR" dirty="0"/>
              <a:t> </a:t>
            </a:r>
            <a:endParaRPr lang="en-US" dirty="0"/>
          </a:p>
        </p:txBody>
      </p:sp>
      <p:sp>
        <p:nvSpPr>
          <p:cNvPr id="7" name="TextBox 6">
            <a:extLst>
              <a:ext uri="{FF2B5EF4-FFF2-40B4-BE49-F238E27FC236}">
                <a16:creationId xmlns:a16="http://schemas.microsoft.com/office/drawing/2014/main" id="{4891B044-F1F0-4748-8AF8-E89845962ACB}"/>
              </a:ext>
            </a:extLst>
          </p:cNvPr>
          <p:cNvSpPr txBox="1"/>
          <p:nvPr/>
        </p:nvSpPr>
        <p:spPr>
          <a:xfrm>
            <a:off x="7064062" y="1032594"/>
            <a:ext cx="4256468" cy="2031325"/>
          </a:xfrm>
          <a:prstGeom prst="rect">
            <a:avLst/>
          </a:prstGeom>
          <a:noFill/>
        </p:spPr>
        <p:txBody>
          <a:bodyPr wrap="square" rtlCol="0">
            <a:spAutoFit/>
          </a:bodyPr>
          <a:lstStyle/>
          <a:p>
            <a:r>
              <a:rPr lang="tr-TR" dirty="0" err="1"/>
              <a:t>Capacitor</a:t>
            </a:r>
            <a:r>
              <a:rPr lang="tr-TR" dirty="0"/>
              <a:t> size </a:t>
            </a:r>
            <a:r>
              <a:rPr lang="tr-TR" dirty="0" err="1"/>
              <a:t>does</a:t>
            </a:r>
            <a:r>
              <a:rPr lang="tr-TR" dirty="0"/>
              <a:t> not be </a:t>
            </a:r>
            <a:r>
              <a:rPr lang="tr-TR" dirty="0" err="1"/>
              <a:t>made</a:t>
            </a:r>
            <a:r>
              <a:rPr lang="tr-TR" dirty="0"/>
              <a:t> a </a:t>
            </a:r>
            <a:r>
              <a:rPr lang="tr-TR" dirty="0" err="1"/>
              <a:t>smaller</a:t>
            </a:r>
            <a:r>
              <a:rPr lang="tr-TR" dirty="0"/>
              <a:t> </a:t>
            </a:r>
            <a:r>
              <a:rPr lang="tr-TR" dirty="0" err="1"/>
              <a:t>by</a:t>
            </a:r>
            <a:r>
              <a:rPr lang="tr-TR" dirty="0"/>
              <a:t> </a:t>
            </a:r>
            <a:r>
              <a:rPr lang="tr-TR" dirty="0" err="1"/>
              <a:t>increasing</a:t>
            </a:r>
            <a:r>
              <a:rPr lang="tr-TR" dirty="0"/>
              <a:t> </a:t>
            </a:r>
            <a:r>
              <a:rPr lang="tr-TR" dirty="0" err="1"/>
              <a:t>frequency</a:t>
            </a:r>
            <a:r>
              <a:rPr lang="tr-TR" dirty="0"/>
              <a:t> </a:t>
            </a:r>
            <a:r>
              <a:rPr lang="tr-TR" dirty="0" err="1"/>
              <a:t>after</a:t>
            </a:r>
            <a:r>
              <a:rPr lang="tr-TR" dirty="0"/>
              <a:t> a </a:t>
            </a:r>
            <a:r>
              <a:rPr lang="tr-TR" dirty="0" err="1"/>
              <a:t>point</a:t>
            </a:r>
            <a:r>
              <a:rPr lang="tr-TR" dirty="0"/>
              <a:t>. </a:t>
            </a:r>
          </a:p>
          <a:p>
            <a:endParaRPr lang="tr-TR" dirty="0"/>
          </a:p>
          <a:p>
            <a:r>
              <a:rPr lang="tr-TR" dirty="0" err="1"/>
              <a:t>Because</a:t>
            </a:r>
            <a:r>
              <a:rPr lang="tr-TR" dirty="0"/>
              <a:t> </a:t>
            </a:r>
            <a:r>
              <a:rPr lang="tr-TR" dirty="0" err="1"/>
              <a:t>the</a:t>
            </a:r>
            <a:r>
              <a:rPr lang="tr-TR" dirty="0"/>
              <a:t> </a:t>
            </a:r>
            <a:r>
              <a:rPr lang="tr-TR" dirty="0" err="1"/>
              <a:t>rms</a:t>
            </a:r>
            <a:r>
              <a:rPr lang="tr-TR" dirty="0"/>
              <a:t> </a:t>
            </a:r>
            <a:r>
              <a:rPr lang="tr-TR" dirty="0" err="1"/>
              <a:t>value</a:t>
            </a:r>
            <a:r>
              <a:rPr lang="tr-TR" dirty="0"/>
              <a:t> of </a:t>
            </a:r>
            <a:r>
              <a:rPr lang="tr-TR" dirty="0" err="1"/>
              <a:t>the</a:t>
            </a:r>
            <a:r>
              <a:rPr lang="tr-TR" dirty="0"/>
              <a:t> </a:t>
            </a:r>
            <a:r>
              <a:rPr lang="tr-TR" dirty="0" err="1"/>
              <a:t>inverter</a:t>
            </a:r>
            <a:r>
              <a:rPr lang="tr-TR" dirty="0"/>
              <a:t> is </a:t>
            </a:r>
            <a:r>
              <a:rPr lang="tr-TR" dirty="0" err="1"/>
              <a:t>independent</a:t>
            </a:r>
            <a:r>
              <a:rPr lang="tr-TR" dirty="0"/>
              <a:t> of </a:t>
            </a:r>
            <a:r>
              <a:rPr lang="tr-TR" dirty="0" err="1"/>
              <a:t>the</a:t>
            </a:r>
            <a:r>
              <a:rPr lang="tr-TR" dirty="0"/>
              <a:t> </a:t>
            </a:r>
            <a:r>
              <a:rPr lang="tr-TR" dirty="0" err="1"/>
              <a:t>switching</a:t>
            </a:r>
            <a:r>
              <a:rPr lang="tr-TR" dirty="0"/>
              <a:t> </a:t>
            </a:r>
            <a:r>
              <a:rPr lang="tr-TR" dirty="0" err="1"/>
              <a:t>frequency</a:t>
            </a:r>
            <a:r>
              <a:rPr lang="tr-TR" dirty="0"/>
              <a:t>. </a:t>
            </a:r>
          </a:p>
          <a:p>
            <a:endParaRPr lang="tr-TR" dirty="0"/>
          </a:p>
          <a:p>
            <a:endParaRPr lang="en-US" dirty="0"/>
          </a:p>
        </p:txBody>
      </p:sp>
      <p:pic>
        <p:nvPicPr>
          <p:cNvPr id="8" name="Picture 7">
            <a:extLst>
              <a:ext uri="{FF2B5EF4-FFF2-40B4-BE49-F238E27FC236}">
                <a16:creationId xmlns:a16="http://schemas.microsoft.com/office/drawing/2014/main" id="{F376B7C6-64E3-4178-B2DD-0B2FFA0FC990}"/>
              </a:ext>
            </a:extLst>
          </p:cNvPr>
          <p:cNvPicPr>
            <a:picLocks noChangeAspect="1"/>
          </p:cNvPicPr>
          <p:nvPr/>
        </p:nvPicPr>
        <p:blipFill>
          <a:blip r:embed="rId3"/>
          <a:stretch>
            <a:fillRect/>
          </a:stretch>
        </p:blipFill>
        <p:spPr>
          <a:xfrm>
            <a:off x="776981" y="2672367"/>
            <a:ext cx="3243236" cy="3651159"/>
          </a:xfrm>
          <a:prstGeom prst="rect">
            <a:avLst/>
          </a:prstGeom>
        </p:spPr>
      </p:pic>
    </p:spTree>
    <p:extLst>
      <p:ext uri="{BB962C8B-B14F-4D97-AF65-F5344CB8AC3E}">
        <p14:creationId xmlns:p14="http://schemas.microsoft.com/office/powerpoint/2010/main" val="54803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8F38F-10B4-4E15-B506-DAED8B5DACE3}"/>
              </a:ext>
            </a:extLst>
          </p:cNvPr>
          <p:cNvSpPr txBox="1"/>
          <p:nvPr/>
        </p:nvSpPr>
        <p:spPr>
          <a:xfrm>
            <a:off x="932931" y="421065"/>
            <a:ext cx="10212946" cy="369332"/>
          </a:xfrm>
          <a:prstGeom prst="rect">
            <a:avLst/>
          </a:prstGeom>
          <a:noFill/>
        </p:spPr>
        <p:txBody>
          <a:bodyPr wrap="square" rtlCol="0">
            <a:spAutoFit/>
          </a:bodyPr>
          <a:lstStyle/>
          <a:p>
            <a:r>
              <a:rPr lang="tr-TR" dirty="0">
                <a:hlinkClick r:id="rId2"/>
              </a:rPr>
              <a:t>Modular Multi-Three </a:t>
            </a:r>
            <a:r>
              <a:rPr lang="tr-TR" dirty="0" err="1">
                <a:hlinkClick r:id="rId2"/>
              </a:rPr>
              <a:t>Phase</a:t>
            </a:r>
            <a:r>
              <a:rPr lang="tr-TR" dirty="0">
                <a:hlinkClick r:id="rId2"/>
              </a:rPr>
              <a:t> </a:t>
            </a:r>
            <a:r>
              <a:rPr lang="tr-TR" dirty="0" err="1">
                <a:hlinkClick r:id="rId2"/>
              </a:rPr>
              <a:t>Electric</a:t>
            </a:r>
            <a:r>
              <a:rPr lang="tr-TR" dirty="0">
                <a:hlinkClick r:id="rId2"/>
              </a:rPr>
              <a:t> </a:t>
            </a:r>
            <a:r>
              <a:rPr lang="tr-TR" dirty="0" err="1">
                <a:hlinkClick r:id="rId2"/>
              </a:rPr>
              <a:t>Drives</a:t>
            </a:r>
            <a:r>
              <a:rPr lang="tr-TR" dirty="0">
                <a:hlinkClick r:id="rId2"/>
              </a:rPr>
              <a:t> </a:t>
            </a:r>
            <a:r>
              <a:rPr lang="tr-TR" dirty="0" err="1">
                <a:hlinkClick r:id="rId2"/>
              </a:rPr>
              <a:t>for</a:t>
            </a:r>
            <a:r>
              <a:rPr lang="tr-TR" dirty="0">
                <a:hlinkClick r:id="rId2"/>
              </a:rPr>
              <a:t> </a:t>
            </a:r>
            <a:r>
              <a:rPr lang="tr-TR" dirty="0" err="1">
                <a:hlinkClick r:id="rId2"/>
              </a:rPr>
              <a:t>Enhanced</a:t>
            </a:r>
            <a:r>
              <a:rPr lang="tr-TR" dirty="0">
                <a:hlinkClick r:id="rId2"/>
              </a:rPr>
              <a:t> </a:t>
            </a:r>
            <a:r>
              <a:rPr lang="tr-TR" dirty="0" err="1">
                <a:hlinkClick r:id="rId2"/>
              </a:rPr>
              <a:t>Reliability</a:t>
            </a:r>
            <a:r>
              <a:rPr lang="tr-TR" dirty="0">
                <a:hlinkClick r:id="rId2"/>
              </a:rPr>
              <a:t> </a:t>
            </a:r>
            <a:r>
              <a:rPr lang="tr-TR" dirty="0" err="1">
                <a:hlinkClick r:id="rId2"/>
              </a:rPr>
              <a:t>and</a:t>
            </a:r>
            <a:r>
              <a:rPr lang="tr-TR" dirty="0">
                <a:hlinkClick r:id="rId2"/>
              </a:rPr>
              <a:t> </a:t>
            </a:r>
            <a:r>
              <a:rPr lang="tr-TR" dirty="0" err="1">
                <a:hlinkClick r:id="rId2"/>
              </a:rPr>
              <a:t>Current</a:t>
            </a:r>
            <a:r>
              <a:rPr lang="tr-TR" dirty="0">
                <a:hlinkClick r:id="rId2"/>
              </a:rPr>
              <a:t> </a:t>
            </a:r>
            <a:r>
              <a:rPr lang="tr-TR" dirty="0" err="1">
                <a:hlinkClick r:id="rId2"/>
              </a:rPr>
              <a:t>Ripple</a:t>
            </a:r>
            <a:r>
              <a:rPr lang="tr-TR" dirty="0">
                <a:hlinkClick r:id="rId2"/>
              </a:rPr>
              <a:t> </a:t>
            </a:r>
            <a:r>
              <a:rPr lang="tr-TR" dirty="0" err="1">
                <a:hlinkClick r:id="rId2"/>
              </a:rPr>
              <a:t>Minimization</a:t>
            </a:r>
            <a:endParaRPr lang="en-US" dirty="0"/>
          </a:p>
        </p:txBody>
      </p:sp>
      <p:pic>
        <p:nvPicPr>
          <p:cNvPr id="3" name="Picture 2">
            <a:extLst>
              <a:ext uri="{FF2B5EF4-FFF2-40B4-BE49-F238E27FC236}">
                <a16:creationId xmlns:a16="http://schemas.microsoft.com/office/drawing/2014/main" id="{DB2220DA-DC80-4F4B-8546-E28953882C33}"/>
              </a:ext>
            </a:extLst>
          </p:cNvPr>
          <p:cNvPicPr>
            <a:picLocks noChangeAspect="1"/>
          </p:cNvPicPr>
          <p:nvPr/>
        </p:nvPicPr>
        <p:blipFill>
          <a:blip r:embed="rId3"/>
          <a:stretch>
            <a:fillRect/>
          </a:stretch>
        </p:blipFill>
        <p:spPr>
          <a:xfrm>
            <a:off x="828832" y="970972"/>
            <a:ext cx="2887974" cy="3281974"/>
          </a:xfrm>
          <a:prstGeom prst="rect">
            <a:avLst/>
          </a:prstGeom>
        </p:spPr>
      </p:pic>
      <p:pic>
        <p:nvPicPr>
          <p:cNvPr id="4" name="Picture 3">
            <a:extLst>
              <a:ext uri="{FF2B5EF4-FFF2-40B4-BE49-F238E27FC236}">
                <a16:creationId xmlns:a16="http://schemas.microsoft.com/office/drawing/2014/main" id="{31BA74F1-C272-4924-9BF3-7264502E74C8}"/>
              </a:ext>
            </a:extLst>
          </p:cNvPr>
          <p:cNvPicPr>
            <a:picLocks noChangeAspect="1"/>
          </p:cNvPicPr>
          <p:nvPr/>
        </p:nvPicPr>
        <p:blipFill>
          <a:blip r:embed="rId4"/>
          <a:stretch>
            <a:fillRect/>
          </a:stretch>
        </p:blipFill>
        <p:spPr>
          <a:xfrm>
            <a:off x="5288535" y="1612112"/>
            <a:ext cx="5335609" cy="2370623"/>
          </a:xfrm>
          <a:prstGeom prst="rect">
            <a:avLst/>
          </a:prstGeom>
        </p:spPr>
      </p:pic>
      <p:pic>
        <p:nvPicPr>
          <p:cNvPr id="5" name="Picture 4">
            <a:extLst>
              <a:ext uri="{FF2B5EF4-FFF2-40B4-BE49-F238E27FC236}">
                <a16:creationId xmlns:a16="http://schemas.microsoft.com/office/drawing/2014/main" id="{05F7330E-39DE-44BE-8200-7FA5F0B1A013}"/>
              </a:ext>
            </a:extLst>
          </p:cNvPr>
          <p:cNvPicPr>
            <a:picLocks noChangeAspect="1"/>
          </p:cNvPicPr>
          <p:nvPr/>
        </p:nvPicPr>
        <p:blipFill>
          <a:blip r:embed="rId5"/>
          <a:stretch>
            <a:fillRect/>
          </a:stretch>
        </p:blipFill>
        <p:spPr>
          <a:xfrm>
            <a:off x="5724457" y="4766624"/>
            <a:ext cx="3848100" cy="685800"/>
          </a:xfrm>
          <a:prstGeom prst="rect">
            <a:avLst/>
          </a:prstGeom>
        </p:spPr>
      </p:pic>
      <p:pic>
        <p:nvPicPr>
          <p:cNvPr id="6" name="Picture 5">
            <a:extLst>
              <a:ext uri="{FF2B5EF4-FFF2-40B4-BE49-F238E27FC236}">
                <a16:creationId xmlns:a16="http://schemas.microsoft.com/office/drawing/2014/main" id="{9ED93D64-2257-4628-9D05-D4BCBD61FDAE}"/>
              </a:ext>
            </a:extLst>
          </p:cNvPr>
          <p:cNvPicPr>
            <a:picLocks noChangeAspect="1"/>
          </p:cNvPicPr>
          <p:nvPr/>
        </p:nvPicPr>
        <p:blipFill>
          <a:blip r:embed="rId6"/>
          <a:stretch>
            <a:fillRect/>
          </a:stretch>
        </p:blipFill>
        <p:spPr>
          <a:xfrm>
            <a:off x="1192371" y="4554572"/>
            <a:ext cx="3241481" cy="1610364"/>
          </a:xfrm>
          <a:prstGeom prst="rect">
            <a:avLst/>
          </a:prstGeom>
        </p:spPr>
      </p:pic>
    </p:spTree>
    <p:extLst>
      <p:ext uri="{BB962C8B-B14F-4D97-AF65-F5344CB8AC3E}">
        <p14:creationId xmlns:p14="http://schemas.microsoft.com/office/powerpoint/2010/main" val="154993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5C297-CE40-4773-A0AC-C5EA99BBFF84}"/>
              </a:ext>
            </a:extLst>
          </p:cNvPr>
          <p:cNvSpPr/>
          <p:nvPr/>
        </p:nvSpPr>
        <p:spPr>
          <a:xfrm>
            <a:off x="2361652" y="329390"/>
            <a:ext cx="7880943" cy="646331"/>
          </a:xfrm>
          <a:prstGeom prst="rect">
            <a:avLst/>
          </a:prstGeom>
        </p:spPr>
        <p:txBody>
          <a:bodyPr wrap="square">
            <a:spAutoFit/>
          </a:bodyPr>
          <a:lstStyle/>
          <a:p>
            <a:r>
              <a:rPr lang="tr-TR" b="0" i="0" dirty="0">
                <a:effectLst/>
                <a:latin typeface="Times New Roman" panose="02020603050405020304" pitchFamily="18" charset="0"/>
                <a:hlinkClick r:id="rId2"/>
              </a:rPr>
              <a:t>	</a:t>
            </a:r>
            <a:r>
              <a:rPr lang="en-US" b="0" i="0" dirty="0">
                <a:effectLst/>
                <a:latin typeface="Times New Roman" panose="02020603050405020304" pitchFamily="18" charset="0"/>
                <a:hlinkClick r:id="rId2"/>
              </a:rPr>
              <a:t>A Segmented Traction Drive System with a Small dc Bus Capacitor</a:t>
            </a:r>
            <a:br>
              <a:rPr lang="en-US" dirty="0">
                <a:hlinkClick r:id="rId2"/>
              </a:rPr>
            </a:br>
            <a:endParaRPr lang="en-US" dirty="0"/>
          </a:p>
        </p:txBody>
      </p:sp>
      <p:sp>
        <p:nvSpPr>
          <p:cNvPr id="3" name="Rectangle 2">
            <a:extLst>
              <a:ext uri="{FF2B5EF4-FFF2-40B4-BE49-F238E27FC236}">
                <a16:creationId xmlns:a16="http://schemas.microsoft.com/office/drawing/2014/main" id="{2F256F11-6526-4DF4-A301-D7D06F763236}"/>
              </a:ext>
            </a:extLst>
          </p:cNvPr>
          <p:cNvSpPr/>
          <p:nvPr/>
        </p:nvSpPr>
        <p:spPr>
          <a:xfrm>
            <a:off x="368391" y="1070989"/>
            <a:ext cx="8571678" cy="2308324"/>
          </a:xfrm>
          <a:prstGeom prst="rect">
            <a:avLst/>
          </a:prstGeom>
        </p:spPr>
        <p:txBody>
          <a:bodyPr wrap="square">
            <a:spAutoFit/>
          </a:bodyPr>
          <a:lstStyle/>
          <a:p>
            <a:r>
              <a:rPr lang="en-US" b="0" i="0" dirty="0">
                <a:effectLst/>
                <a:latin typeface="Times New Roman" panose="02020603050405020304" pitchFamily="18" charset="0"/>
              </a:rPr>
              <a:t>increasing the switching frequency, which is one of the anticipated benefits with future wide-bandgap -based switches, has little impact o n the bus capacitor ripple currents because the </a:t>
            </a:r>
            <a:r>
              <a:rPr lang="en-US" b="0" i="0" dirty="0">
                <a:solidFill>
                  <a:srgbClr val="FF0000"/>
                </a:solidFill>
                <a:effectLst/>
                <a:latin typeface="Times New Roman" panose="02020603050405020304" pitchFamily="18" charset="0"/>
              </a:rPr>
              <a:t>capacitor ripple currents depend on the motor peak current, although so increasing switching frequency does reduce the dc bus voltage and motor current ripples, and (2) the major components of the capacitor r </a:t>
            </a:r>
            <a:r>
              <a:rPr lang="en-US" b="0" i="0" dirty="0" err="1">
                <a:solidFill>
                  <a:srgbClr val="FF0000"/>
                </a:solidFill>
                <a:effectLst/>
                <a:latin typeface="Times New Roman" panose="02020603050405020304" pitchFamily="18" charset="0"/>
              </a:rPr>
              <a:t>ipple</a:t>
            </a:r>
            <a:r>
              <a:rPr lang="en-US" b="0" i="0" dirty="0">
                <a:solidFill>
                  <a:srgbClr val="FF0000"/>
                </a:solidFill>
                <a:effectLst/>
                <a:latin typeface="Times New Roman" panose="02020603050405020304" pitchFamily="18" charset="0"/>
              </a:rPr>
              <a:t> currents have frequencies of multiples of the switching frequency or their side bands</a:t>
            </a:r>
            <a:r>
              <a:rPr lang="en-US" b="0" i="0" dirty="0">
                <a:effectLst/>
                <a:latin typeface="Times New Roman" panose="02020603050405020304" pitchFamily="18" charset="0"/>
              </a:rPr>
              <a:t>. The high frequency nature of the ripple currents makes it impractical to actively filter out the ripple components because doing so requires the use of very high switching frequencies in the active </a:t>
            </a:r>
            <a:r>
              <a:rPr lang="en-US" b="0" i="0" dirty="0" err="1">
                <a:effectLst/>
                <a:latin typeface="Times New Roman" panose="02020603050405020304" pitchFamily="18" charset="0"/>
              </a:rPr>
              <a:t>filte</a:t>
            </a:r>
            <a:endParaRPr lang="en-US" dirty="0"/>
          </a:p>
        </p:txBody>
      </p:sp>
      <p:sp>
        <p:nvSpPr>
          <p:cNvPr id="4" name="TextBox 3">
            <a:extLst>
              <a:ext uri="{FF2B5EF4-FFF2-40B4-BE49-F238E27FC236}">
                <a16:creationId xmlns:a16="http://schemas.microsoft.com/office/drawing/2014/main" id="{7D4FFF71-0210-49E7-9231-DA2BA336E15C}"/>
              </a:ext>
            </a:extLst>
          </p:cNvPr>
          <p:cNvSpPr txBox="1"/>
          <p:nvPr/>
        </p:nvSpPr>
        <p:spPr>
          <a:xfrm>
            <a:off x="9486078" y="1045968"/>
            <a:ext cx="2705922" cy="369332"/>
          </a:xfrm>
          <a:prstGeom prst="rect">
            <a:avLst/>
          </a:prstGeom>
          <a:noFill/>
        </p:spPr>
        <p:txBody>
          <a:bodyPr wrap="square" rtlCol="0">
            <a:spAutoFit/>
          </a:bodyPr>
          <a:lstStyle/>
          <a:p>
            <a:r>
              <a:rPr lang="tr-TR" dirty="0" err="1"/>
              <a:t>Parallel</a:t>
            </a:r>
            <a:r>
              <a:rPr lang="tr-TR" dirty="0"/>
              <a:t> </a:t>
            </a:r>
            <a:r>
              <a:rPr lang="tr-TR" dirty="0" err="1"/>
              <a:t>connection</a:t>
            </a:r>
            <a:endParaRPr lang="en-US" dirty="0"/>
          </a:p>
        </p:txBody>
      </p:sp>
      <p:pic>
        <p:nvPicPr>
          <p:cNvPr id="5" name="Picture 4">
            <a:extLst>
              <a:ext uri="{FF2B5EF4-FFF2-40B4-BE49-F238E27FC236}">
                <a16:creationId xmlns:a16="http://schemas.microsoft.com/office/drawing/2014/main" id="{3DFFF436-23DF-49E5-9C44-CB917E970CFB}"/>
              </a:ext>
            </a:extLst>
          </p:cNvPr>
          <p:cNvPicPr>
            <a:picLocks noChangeAspect="1"/>
          </p:cNvPicPr>
          <p:nvPr/>
        </p:nvPicPr>
        <p:blipFill>
          <a:blip r:embed="rId3"/>
          <a:stretch>
            <a:fillRect/>
          </a:stretch>
        </p:blipFill>
        <p:spPr>
          <a:xfrm>
            <a:off x="1159434" y="3474581"/>
            <a:ext cx="4719772" cy="2811193"/>
          </a:xfrm>
          <a:prstGeom prst="rect">
            <a:avLst/>
          </a:prstGeom>
        </p:spPr>
      </p:pic>
    </p:spTree>
    <p:extLst>
      <p:ext uri="{BB962C8B-B14F-4D97-AF65-F5344CB8AC3E}">
        <p14:creationId xmlns:p14="http://schemas.microsoft.com/office/powerpoint/2010/main" val="261171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3AA1AC-CA09-4390-A4E2-8FC55B64DE1B}"/>
              </a:ext>
            </a:extLst>
          </p:cNvPr>
          <p:cNvPicPr>
            <a:picLocks noChangeAspect="1"/>
          </p:cNvPicPr>
          <p:nvPr/>
        </p:nvPicPr>
        <p:blipFill>
          <a:blip r:embed="rId2"/>
          <a:stretch>
            <a:fillRect/>
          </a:stretch>
        </p:blipFill>
        <p:spPr>
          <a:xfrm>
            <a:off x="831158" y="560230"/>
            <a:ext cx="5798564" cy="3550141"/>
          </a:xfrm>
          <a:prstGeom prst="rect">
            <a:avLst/>
          </a:prstGeom>
        </p:spPr>
      </p:pic>
      <p:sp>
        <p:nvSpPr>
          <p:cNvPr id="3" name="Arrow: Right 2">
            <a:extLst>
              <a:ext uri="{FF2B5EF4-FFF2-40B4-BE49-F238E27FC236}">
                <a16:creationId xmlns:a16="http://schemas.microsoft.com/office/drawing/2014/main" id="{65CDF432-25ED-4984-AF4D-CCC4526A7A2D}"/>
              </a:ext>
            </a:extLst>
          </p:cNvPr>
          <p:cNvSpPr/>
          <p:nvPr/>
        </p:nvSpPr>
        <p:spPr>
          <a:xfrm>
            <a:off x="6581105" y="1867437"/>
            <a:ext cx="1004552" cy="4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E37D838-761A-46E0-B03D-9C3F281AB6B7}"/>
                  </a:ext>
                </a:extLst>
              </p:cNvPr>
              <p:cNvSpPr txBox="1"/>
              <p:nvPr/>
            </p:nvSpPr>
            <p:spPr>
              <a:xfrm>
                <a:off x="8193062" y="1828697"/>
                <a:ext cx="2803396" cy="553998"/>
              </a:xfrm>
              <a:prstGeom prst="rect">
                <a:avLst/>
              </a:prstGeom>
              <a:noFill/>
            </p:spPr>
            <p:txBody>
              <a:bodyPr wrap="none" lIns="0" tIns="0" rIns="0" bIns="0" rtlCol="0">
                <a:spAutoFit/>
              </a:bodyPr>
              <a:lstStyle/>
              <a:p>
                <a14:m>
                  <m:oMath xmlns:m="http://schemas.openxmlformats.org/officeDocument/2006/math">
                    <m:r>
                      <a:rPr lang="tr-TR" b="0" i="1" smtClean="0">
                        <a:solidFill>
                          <a:srgbClr val="FF0000"/>
                        </a:solidFill>
                        <a:latin typeface="Cambria Math" panose="02040503050406030204" pitchFamily="18" charset="0"/>
                      </a:rPr>
                      <m:t>180°</m:t>
                    </m:r>
                  </m:oMath>
                </a14:m>
                <a:r>
                  <a:rPr lang="tr-TR" dirty="0">
                    <a:solidFill>
                      <a:srgbClr val="FF0000"/>
                    </a:solidFill>
                  </a:rPr>
                  <a:t> </a:t>
                </a:r>
                <a:r>
                  <a:rPr lang="tr-TR" dirty="0" err="1">
                    <a:solidFill>
                      <a:srgbClr val="FF0000"/>
                    </a:solidFill>
                  </a:rPr>
                  <a:t>phase</a:t>
                </a:r>
                <a:r>
                  <a:rPr lang="tr-TR" dirty="0">
                    <a:solidFill>
                      <a:srgbClr val="FF0000"/>
                    </a:solidFill>
                  </a:rPr>
                  <a:t> </a:t>
                </a:r>
                <a:r>
                  <a:rPr lang="tr-TR" dirty="0" err="1">
                    <a:solidFill>
                      <a:srgbClr val="FF0000"/>
                    </a:solidFill>
                  </a:rPr>
                  <a:t>shift</a:t>
                </a:r>
                <a:r>
                  <a:rPr lang="tr-TR" dirty="0">
                    <a:solidFill>
                      <a:srgbClr val="FF0000"/>
                    </a:solidFill>
                  </a:rPr>
                  <a:t> </a:t>
                </a:r>
                <a:r>
                  <a:rPr lang="tr-TR" dirty="0" err="1">
                    <a:solidFill>
                      <a:srgbClr val="FF0000"/>
                    </a:solidFill>
                  </a:rPr>
                  <a:t>for</a:t>
                </a:r>
                <a:r>
                  <a:rPr lang="tr-TR" dirty="0">
                    <a:solidFill>
                      <a:srgbClr val="FF0000"/>
                    </a:solidFill>
                  </a:rPr>
                  <a:t> </a:t>
                </a:r>
                <a:r>
                  <a:rPr lang="tr-TR" dirty="0" err="1">
                    <a:solidFill>
                      <a:srgbClr val="FF0000"/>
                    </a:solidFill>
                  </a:rPr>
                  <a:t>sawtooth</a:t>
                </a:r>
                <a:endParaRPr lang="tr-TR" dirty="0">
                  <a:solidFill>
                    <a:srgbClr val="FF0000"/>
                  </a:solidFill>
                </a:endParaRPr>
              </a:p>
              <a:p>
                <a14:m>
                  <m:oMath xmlns:m="http://schemas.openxmlformats.org/officeDocument/2006/math">
                    <m:r>
                      <a:rPr lang="tr-TR" b="0" i="1" smtClean="0">
                        <a:solidFill>
                          <a:srgbClr val="FF0000"/>
                        </a:solidFill>
                        <a:latin typeface="Cambria Math" panose="02040503050406030204" pitchFamily="18" charset="0"/>
                      </a:rPr>
                      <m:t>90</m:t>
                    </m:r>
                    <m:r>
                      <a:rPr lang="tr-TR" i="1">
                        <a:solidFill>
                          <a:srgbClr val="FF0000"/>
                        </a:solidFill>
                        <a:latin typeface="Cambria Math" panose="02040503050406030204" pitchFamily="18" charset="0"/>
                      </a:rPr>
                      <m:t>°</m:t>
                    </m:r>
                  </m:oMath>
                </a14:m>
                <a:r>
                  <a:rPr lang="tr-TR" dirty="0">
                    <a:solidFill>
                      <a:srgbClr val="FF0000"/>
                    </a:solidFill>
                  </a:rPr>
                  <a:t> </a:t>
                </a:r>
                <a:r>
                  <a:rPr lang="tr-TR" dirty="0" err="1">
                    <a:solidFill>
                      <a:srgbClr val="FF0000"/>
                    </a:solidFill>
                  </a:rPr>
                  <a:t>phase</a:t>
                </a:r>
                <a:r>
                  <a:rPr lang="tr-TR" dirty="0">
                    <a:solidFill>
                      <a:srgbClr val="FF0000"/>
                    </a:solidFill>
                  </a:rPr>
                  <a:t> </a:t>
                </a:r>
                <a:r>
                  <a:rPr lang="tr-TR" dirty="0" err="1">
                    <a:solidFill>
                      <a:srgbClr val="FF0000"/>
                    </a:solidFill>
                  </a:rPr>
                  <a:t>shift</a:t>
                </a:r>
                <a:r>
                  <a:rPr lang="tr-TR" dirty="0">
                    <a:solidFill>
                      <a:srgbClr val="FF0000"/>
                    </a:solidFill>
                  </a:rPr>
                  <a:t> </a:t>
                </a:r>
                <a:r>
                  <a:rPr lang="tr-TR" dirty="0" err="1">
                    <a:solidFill>
                      <a:srgbClr val="FF0000"/>
                    </a:solidFill>
                  </a:rPr>
                  <a:t>for</a:t>
                </a:r>
                <a:r>
                  <a:rPr lang="tr-TR" dirty="0">
                    <a:solidFill>
                      <a:srgbClr val="FF0000"/>
                    </a:solidFill>
                  </a:rPr>
                  <a:t> </a:t>
                </a:r>
                <a:r>
                  <a:rPr lang="tr-TR" dirty="0" err="1">
                    <a:solidFill>
                      <a:srgbClr val="FF0000"/>
                    </a:solidFill>
                  </a:rPr>
                  <a:t>triangular</a:t>
                </a:r>
                <a:endParaRPr lang="en-US" dirty="0">
                  <a:solidFill>
                    <a:srgbClr val="FF0000"/>
                  </a:solidFill>
                </a:endParaRPr>
              </a:p>
            </p:txBody>
          </p:sp>
        </mc:Choice>
        <mc:Fallback>
          <p:sp>
            <p:nvSpPr>
              <p:cNvPr id="4" name="TextBox 3">
                <a:extLst>
                  <a:ext uri="{FF2B5EF4-FFF2-40B4-BE49-F238E27FC236}">
                    <a16:creationId xmlns:a16="http://schemas.microsoft.com/office/drawing/2014/main" id="{9E37D838-761A-46E0-B03D-9C3F281AB6B7}"/>
                  </a:ext>
                </a:extLst>
              </p:cNvPr>
              <p:cNvSpPr txBox="1">
                <a:spLocks noRot="1" noChangeAspect="1" noMove="1" noResize="1" noEditPoints="1" noAdjustHandles="1" noChangeArrowheads="1" noChangeShapeType="1" noTextEdit="1"/>
              </p:cNvSpPr>
              <p:nvPr/>
            </p:nvSpPr>
            <p:spPr>
              <a:xfrm>
                <a:off x="8193062" y="1828697"/>
                <a:ext cx="2803396" cy="553998"/>
              </a:xfrm>
              <a:prstGeom prst="rect">
                <a:avLst/>
              </a:prstGeom>
              <a:blipFill>
                <a:blip r:embed="rId3"/>
                <a:stretch>
                  <a:fillRect l="-2826" t="-14286" r="-5000" b="-2417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0A96B19-1C78-47C8-BA60-26D97983BE87}"/>
              </a:ext>
            </a:extLst>
          </p:cNvPr>
          <p:cNvSpPr txBox="1"/>
          <p:nvPr/>
        </p:nvSpPr>
        <p:spPr>
          <a:xfrm>
            <a:off x="8139448" y="2646608"/>
            <a:ext cx="3348507" cy="1200329"/>
          </a:xfrm>
          <a:prstGeom prst="rect">
            <a:avLst/>
          </a:prstGeom>
          <a:noFill/>
        </p:spPr>
        <p:txBody>
          <a:bodyPr wrap="square" rtlCol="0">
            <a:spAutoFit/>
          </a:bodyPr>
          <a:lstStyle/>
          <a:p>
            <a:r>
              <a:rPr lang="tr-TR" dirty="0"/>
              <a:t>İn IMMD </a:t>
            </a:r>
            <a:r>
              <a:rPr lang="tr-TR" dirty="0" err="1"/>
              <a:t>simulations</a:t>
            </a:r>
            <a:r>
              <a:rPr lang="tr-TR" dirty="0"/>
              <a:t> </a:t>
            </a:r>
            <a:r>
              <a:rPr lang="tr-TR" dirty="0" err="1"/>
              <a:t>which</a:t>
            </a:r>
            <a:r>
              <a:rPr lang="tr-TR" dirty="0"/>
              <a:t> </a:t>
            </a:r>
            <a:r>
              <a:rPr lang="tr-TR" dirty="0" err="1"/>
              <a:t>carrier</a:t>
            </a:r>
            <a:r>
              <a:rPr lang="tr-TR" dirty="0"/>
              <a:t> is </a:t>
            </a:r>
            <a:r>
              <a:rPr lang="tr-TR" dirty="0" err="1"/>
              <a:t>used</a:t>
            </a:r>
            <a:r>
              <a:rPr lang="tr-TR" dirty="0"/>
              <a:t>?</a:t>
            </a:r>
          </a:p>
          <a:p>
            <a:endParaRPr lang="tr-TR" dirty="0"/>
          </a:p>
          <a:p>
            <a:r>
              <a:rPr lang="tr-TR" dirty="0"/>
              <a:t>Experiment </a:t>
            </a:r>
            <a:r>
              <a:rPr lang="tr-TR" dirty="0" err="1"/>
              <a:t>which</a:t>
            </a:r>
            <a:r>
              <a:rPr lang="tr-TR" dirty="0"/>
              <a:t> </a:t>
            </a:r>
            <a:r>
              <a:rPr lang="tr-TR" dirty="0" err="1"/>
              <a:t>carrier</a:t>
            </a:r>
            <a:r>
              <a:rPr lang="tr-TR" dirty="0"/>
              <a:t>? </a:t>
            </a:r>
            <a:endParaRPr lang="en-US" dirty="0"/>
          </a:p>
        </p:txBody>
      </p:sp>
      <p:pic>
        <p:nvPicPr>
          <p:cNvPr id="7" name="Picture 6">
            <a:extLst>
              <a:ext uri="{FF2B5EF4-FFF2-40B4-BE49-F238E27FC236}">
                <a16:creationId xmlns:a16="http://schemas.microsoft.com/office/drawing/2014/main" id="{30E639D8-65F3-4C89-996F-B3CF304C11DF}"/>
              </a:ext>
            </a:extLst>
          </p:cNvPr>
          <p:cNvPicPr>
            <a:picLocks noChangeAspect="1"/>
          </p:cNvPicPr>
          <p:nvPr/>
        </p:nvPicPr>
        <p:blipFill>
          <a:blip r:embed="rId4"/>
          <a:stretch>
            <a:fillRect/>
          </a:stretch>
        </p:blipFill>
        <p:spPr>
          <a:xfrm>
            <a:off x="1985493" y="4181073"/>
            <a:ext cx="2419082" cy="2116697"/>
          </a:xfrm>
          <a:prstGeom prst="rect">
            <a:avLst/>
          </a:prstGeom>
        </p:spPr>
      </p:pic>
    </p:spTree>
    <p:extLst>
      <p:ext uri="{BB962C8B-B14F-4D97-AF65-F5344CB8AC3E}">
        <p14:creationId xmlns:p14="http://schemas.microsoft.com/office/powerpoint/2010/main" val="187773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0FC238-71D8-4533-B835-EBB142112A05}"/>
              </a:ext>
            </a:extLst>
          </p:cNvPr>
          <p:cNvSpPr/>
          <p:nvPr/>
        </p:nvSpPr>
        <p:spPr>
          <a:xfrm>
            <a:off x="1365161" y="446348"/>
            <a:ext cx="8545131" cy="646331"/>
          </a:xfrm>
          <a:prstGeom prst="rect">
            <a:avLst/>
          </a:prstGeom>
        </p:spPr>
        <p:txBody>
          <a:bodyPr wrap="square">
            <a:spAutoFit/>
          </a:bodyPr>
          <a:lstStyle/>
          <a:p>
            <a:r>
              <a:rPr lang="en-US" dirty="0">
                <a:latin typeface="Arial" panose="020B0604020202020204" pitchFamily="34" charset="0"/>
                <a:hlinkClick r:id="rId2"/>
              </a:rPr>
              <a:t>Module Connection Topologies and Interleaving Strategies for Integrated Modular Motor Drives</a:t>
            </a:r>
            <a:endParaRPr lang="en-US" dirty="0"/>
          </a:p>
        </p:txBody>
      </p:sp>
      <p:pic>
        <p:nvPicPr>
          <p:cNvPr id="3" name="Picture 2">
            <a:extLst>
              <a:ext uri="{FF2B5EF4-FFF2-40B4-BE49-F238E27FC236}">
                <a16:creationId xmlns:a16="http://schemas.microsoft.com/office/drawing/2014/main" id="{3BB27D31-73A9-4AF5-9898-6498AC22AE8B}"/>
              </a:ext>
            </a:extLst>
          </p:cNvPr>
          <p:cNvPicPr>
            <a:picLocks noChangeAspect="1"/>
          </p:cNvPicPr>
          <p:nvPr/>
        </p:nvPicPr>
        <p:blipFill>
          <a:blip r:embed="rId3"/>
          <a:stretch>
            <a:fillRect/>
          </a:stretch>
        </p:blipFill>
        <p:spPr>
          <a:xfrm>
            <a:off x="1525956" y="1551904"/>
            <a:ext cx="4036346" cy="4327301"/>
          </a:xfrm>
          <a:prstGeom prst="rect">
            <a:avLst/>
          </a:prstGeom>
        </p:spPr>
      </p:pic>
      <p:pic>
        <p:nvPicPr>
          <p:cNvPr id="4" name="Picture 3">
            <a:extLst>
              <a:ext uri="{FF2B5EF4-FFF2-40B4-BE49-F238E27FC236}">
                <a16:creationId xmlns:a16="http://schemas.microsoft.com/office/drawing/2014/main" id="{583946E2-474B-47BF-A084-49D08D2D5A0D}"/>
              </a:ext>
            </a:extLst>
          </p:cNvPr>
          <p:cNvPicPr>
            <a:picLocks noChangeAspect="1"/>
          </p:cNvPicPr>
          <p:nvPr/>
        </p:nvPicPr>
        <p:blipFill>
          <a:blip r:embed="rId4"/>
          <a:stretch>
            <a:fillRect/>
          </a:stretch>
        </p:blipFill>
        <p:spPr>
          <a:xfrm>
            <a:off x="7412262" y="2562896"/>
            <a:ext cx="4003643" cy="2451210"/>
          </a:xfrm>
          <a:prstGeom prst="rect">
            <a:avLst/>
          </a:prstGeom>
        </p:spPr>
      </p:pic>
      <p:sp>
        <p:nvSpPr>
          <p:cNvPr id="5" name="Arrow: Right 4">
            <a:extLst>
              <a:ext uri="{FF2B5EF4-FFF2-40B4-BE49-F238E27FC236}">
                <a16:creationId xmlns:a16="http://schemas.microsoft.com/office/drawing/2014/main" id="{DF2286A1-E8A5-4B9C-BD9F-092587DD4AB5}"/>
              </a:ext>
            </a:extLst>
          </p:cNvPr>
          <p:cNvSpPr/>
          <p:nvPr/>
        </p:nvSpPr>
        <p:spPr>
          <a:xfrm>
            <a:off x="5469851" y="3715554"/>
            <a:ext cx="1004552" cy="476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8F0E35-8966-4D5C-A06C-21423C7578A8}"/>
              </a:ext>
            </a:extLst>
          </p:cNvPr>
          <p:cNvSpPr txBox="1"/>
          <p:nvPr/>
        </p:nvSpPr>
        <p:spPr>
          <a:xfrm>
            <a:off x="6239814" y="5132231"/>
            <a:ext cx="3078051" cy="923330"/>
          </a:xfrm>
          <a:prstGeom prst="rect">
            <a:avLst/>
          </a:prstGeom>
          <a:noFill/>
        </p:spPr>
        <p:txBody>
          <a:bodyPr wrap="square" rtlCol="0">
            <a:spAutoFit/>
          </a:bodyPr>
          <a:lstStyle/>
          <a:p>
            <a:r>
              <a:rPr lang="tr-TR" dirty="0"/>
              <a:t>Belki yapılabilir ama doğru alfa ve beta değerlerini nasıl </a:t>
            </a:r>
            <a:r>
              <a:rPr lang="tr-TR" dirty="0" err="1"/>
              <a:t>bulucaz</a:t>
            </a:r>
            <a:r>
              <a:rPr lang="tr-TR" dirty="0"/>
              <a:t>?</a:t>
            </a:r>
            <a:endParaRPr lang="en-US" dirty="0"/>
          </a:p>
        </p:txBody>
      </p:sp>
    </p:spTree>
    <p:extLst>
      <p:ext uri="{BB962C8B-B14F-4D97-AF65-F5344CB8AC3E}">
        <p14:creationId xmlns:p14="http://schemas.microsoft.com/office/powerpoint/2010/main" val="250831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6FA90D-7AC1-4924-822A-33A293A2F058}"/>
              </a:ext>
            </a:extLst>
          </p:cNvPr>
          <p:cNvPicPr>
            <a:picLocks noChangeAspect="1"/>
          </p:cNvPicPr>
          <p:nvPr/>
        </p:nvPicPr>
        <p:blipFill>
          <a:blip r:embed="rId2"/>
          <a:stretch>
            <a:fillRect/>
          </a:stretch>
        </p:blipFill>
        <p:spPr>
          <a:xfrm>
            <a:off x="1276550" y="893387"/>
            <a:ext cx="4242046" cy="4374072"/>
          </a:xfrm>
          <a:prstGeom prst="rect">
            <a:avLst/>
          </a:prstGeom>
        </p:spPr>
      </p:pic>
      <p:sp>
        <p:nvSpPr>
          <p:cNvPr id="3" name="TextBox 2">
            <a:extLst>
              <a:ext uri="{FF2B5EF4-FFF2-40B4-BE49-F238E27FC236}">
                <a16:creationId xmlns:a16="http://schemas.microsoft.com/office/drawing/2014/main" id="{E1E8D641-A699-4BDA-A201-CC537FDF0FBC}"/>
              </a:ext>
            </a:extLst>
          </p:cNvPr>
          <p:cNvSpPr txBox="1"/>
          <p:nvPr/>
        </p:nvSpPr>
        <p:spPr>
          <a:xfrm>
            <a:off x="5859887" y="1191296"/>
            <a:ext cx="4816699" cy="646331"/>
          </a:xfrm>
          <a:prstGeom prst="rect">
            <a:avLst/>
          </a:prstGeom>
          <a:noFill/>
        </p:spPr>
        <p:txBody>
          <a:bodyPr wrap="square" rtlCol="0">
            <a:spAutoFit/>
          </a:bodyPr>
          <a:lstStyle/>
          <a:p>
            <a:r>
              <a:rPr lang="tr-TR" dirty="0"/>
              <a:t>No </a:t>
            </a:r>
            <a:r>
              <a:rPr lang="tr-TR" dirty="0" err="1"/>
              <a:t>interleaving</a:t>
            </a:r>
            <a:r>
              <a:rPr lang="tr-TR" dirty="0"/>
              <a:t> dediği kısım aslında </a:t>
            </a:r>
            <a:r>
              <a:rPr lang="tr-TR" dirty="0" err="1"/>
              <a:t>k’nın</a:t>
            </a:r>
            <a:r>
              <a:rPr lang="tr-TR" dirty="0"/>
              <a:t> sıfır olduğu yer değil mi?</a:t>
            </a:r>
            <a:endParaRPr lang="en-US" dirty="0"/>
          </a:p>
        </p:txBody>
      </p:sp>
    </p:spTree>
    <p:extLst>
      <p:ext uri="{BB962C8B-B14F-4D97-AF65-F5344CB8AC3E}">
        <p14:creationId xmlns:p14="http://schemas.microsoft.com/office/powerpoint/2010/main" val="105271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2523</TotalTime>
  <Words>256</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Enes AYAZ</dc:creator>
  <cp:lastModifiedBy>Enes AYAZ</cp:lastModifiedBy>
  <cp:revision>13</cp:revision>
  <dcterms:created xsi:type="dcterms:W3CDTF">2020-04-20T18:52:45Z</dcterms:created>
  <dcterms:modified xsi:type="dcterms:W3CDTF">2020-04-28T20:41:54Z</dcterms:modified>
</cp:coreProperties>
</file>