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6C9-591E-41D9-A24F-7AD542749B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AE97A-E842-43B4-B8F2-D8D3617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AE97A-E842-43B4-B8F2-D8D361796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6668-2598-4D70-A00C-C7267433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B5EC6-830C-4B2F-8E09-8CD123B8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8E8C-368F-4467-808C-6978A60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12AF-7D88-4CBE-9DD2-0DD72B1A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1E53-7944-4DC0-949E-25F93B09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FFAC-3F4C-452E-8753-ABE35916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C6DB-113F-4DAB-969B-FBB6C6A0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713-C0F6-47C3-8175-58A381E1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98F3-DA58-4754-982C-9C8F5A7A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9F1E-F552-41D9-9163-05750B6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18EFF-BD36-4840-8697-6866BBF3F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E6DB2-CA31-43B1-BB12-1F8DFEE5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4E26-AE44-4789-9862-4F0AA560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5090-0F83-4D66-AF93-8865290D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5619-562D-4F75-AEFA-1223A84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2252-F62B-46FC-9174-E7F318D7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53CE-28D0-469D-ADEF-D1D922B2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5BCF-EBF6-4C21-9A3B-A516EDE4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4535-8C73-41E1-88B1-B5A14544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EF97-4C5F-48D6-A0E9-5D18367D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8AF-3239-4403-A152-17B1CD59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74BA-10D1-4DF5-BAF1-903BE810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EA3-3704-44F0-82A2-007ACAB1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9887-372B-40CC-A329-7333E2B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E86D-9F65-49BB-9258-56D7FDE3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EA4-A4AC-4895-85C2-8A3BA15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1258-41C6-4C08-9995-230A5884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B9C87-1D20-4297-A143-65FB0B84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0F66-B7B3-4371-9423-D39831C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FA11-5004-4873-9ADC-80FAF2C7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593B-7DA0-42B9-BF06-AB6B5AA8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A881-51AA-4105-AF4C-6199211C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D3F9-ACDD-4319-84FE-E6AF64AE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4A0B-8091-48FA-A2DE-3A0B17FF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FF3AD-F2C7-4D98-AB5F-4DE85299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02C6-8F40-4F61-A229-362D47E1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A9D4E-8B55-4BDB-B986-B4252EFF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387F4-7C33-4B4C-872E-2814D9B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0EEAD-4D77-41C8-B54D-481FC7F7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C79D-C464-44CA-B6BD-CD5E9C3B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C51DF-342F-4293-BC8F-5DB3CD3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A054-34D2-4C70-B637-E0370CF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22331-C405-49C9-8144-77CE5CC3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4C98D-3F38-4F09-9C31-5D38E2B5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E6096-A6A2-4A74-BEAB-18AD0876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1681-982C-4155-9F7E-A0CE5FA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FA35-CF93-448C-8EF0-6BD91018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E012-2C35-4DD5-9D3B-970ECC08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4117-E8CA-4C59-83F5-83E9CB26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989B3-82ED-4823-B0B1-B393C39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9CDC-4EEC-49D0-958C-4A896DF5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F450-DC01-4A97-976A-78274ABD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6DDE-404D-46BA-A7AB-C52232C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19028-99DA-4F5F-AF22-29AB0CEB3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4928-2585-43B4-B58D-F94BDEEA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E037B-CD6C-4013-8138-6F7DDDFB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9731-B4E7-4C0E-A373-C5B2BE7E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CE026-94D0-49F7-BC25-AA38D2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F370E-5371-445B-93FD-3E9A34D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7D1F-666D-4661-AEDC-7A0E2EFF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944F-8D9F-4A47-B09D-48A3F545E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46E9-6A8C-4D4C-B73A-4244FE2D9C2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D008-543C-4E15-B362-FC4608EC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D896-C272-44F4-A023-3B15832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D3131F-7017-4F01-8D48-25F03BB3B3E7}"/>
              </a:ext>
            </a:extLst>
          </p:cNvPr>
          <p:cNvSpPr txBox="1">
            <a:spLocks/>
          </p:cNvSpPr>
          <p:nvPr/>
        </p:nvSpPr>
        <p:spPr>
          <a:xfrm>
            <a:off x="4013379" y="244734"/>
            <a:ext cx="4165242" cy="632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1Tx- 2Rx Design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55BE9F-D23F-4C8E-ABFB-2E3D8CBE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0" y="3492623"/>
            <a:ext cx="3996626" cy="258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1F066-DD6F-4D28-8A82-2370D5E1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06" y="3492623"/>
            <a:ext cx="3889093" cy="2949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5D425FC-1CE4-42D2-9111-9808D1F3B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563063"/>
                  </p:ext>
                </p:extLst>
              </p:nvPr>
            </p:nvGraphicFramePr>
            <p:xfrm>
              <a:off x="970037" y="158627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54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b="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5D425FC-1CE4-42D2-9111-9808D1F3B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563063"/>
                  </p:ext>
                </p:extLst>
              </p:nvPr>
            </p:nvGraphicFramePr>
            <p:xfrm>
              <a:off x="970037" y="158627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1563" r="-49481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563" r="-377500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63" r="-28324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563" r="-192216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0647" t="-1563" r="-995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06557" r="-4948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06557" r="-37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557" r="-2832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06557" r="-1922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203226" r="-49481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7000" t="-203226" r="-3775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0000" t="-203226" r="-2832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5808" t="-203226" r="-19221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7AAB8-906E-48CB-AF19-8C42AAE71014}"/>
                  </a:ext>
                </a:extLst>
              </p:cNvPr>
              <p:cNvSpPr txBox="1"/>
              <p:nvPr/>
            </p:nvSpPr>
            <p:spPr>
              <a:xfrm>
                <a:off x="8611599" y="314189"/>
                <a:ext cx="3228392" cy="635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We can </a:t>
                </a:r>
                <a:r>
                  <a:rPr lang="tr-TR" dirty="0" err="1"/>
                  <a:t>convert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1Tx-2Rx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‘mesh’ </a:t>
                </a:r>
                <a:r>
                  <a:rPr lang="tr-TR" dirty="0" err="1"/>
                  <a:t>equation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The</a:t>
                </a:r>
                <a:r>
                  <a:rPr lang="tr-TR" dirty="0"/>
                  <a:t> mesh </a:t>
                </a:r>
                <a:r>
                  <a:rPr lang="tr-TR" dirty="0" err="1"/>
                  <a:t>currents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ignore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parasitic</a:t>
                </a:r>
                <a:r>
                  <a:rPr lang="tr-TR" dirty="0"/>
                  <a:t>  </a:t>
                </a:r>
                <a:r>
                  <a:rPr lang="tr-TR" dirty="0" err="1"/>
                  <a:t>resistance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inductor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resistance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Diagonal</a:t>
                </a:r>
                <a:r>
                  <a:rPr lang="tr-TR" dirty="0"/>
                  <a:t> </a:t>
                </a:r>
                <a:r>
                  <a:rPr lang="tr-TR" dirty="0" err="1"/>
                  <a:t>components</a:t>
                </a:r>
                <a:r>
                  <a:rPr lang="tr-TR" dirty="0"/>
                  <a:t> </a:t>
                </a:r>
                <a:r>
                  <a:rPr lang="tr-TR" dirty="0" err="1"/>
                  <a:t>include</a:t>
                </a:r>
                <a:r>
                  <a:rPr lang="tr-TR" dirty="0"/>
                  <a:t> </a:t>
                </a:r>
                <a:r>
                  <a:rPr lang="tr-TR" dirty="0" err="1"/>
                  <a:t>resonance</a:t>
                </a:r>
                <a:r>
                  <a:rPr lang="tr-TR" dirty="0"/>
                  <a:t> tank(</a:t>
                </a:r>
                <a:r>
                  <a:rPr lang="tr-TR" dirty="0" err="1"/>
                  <a:t>resonance</a:t>
                </a:r>
                <a:r>
                  <a:rPr lang="tr-TR" dirty="0"/>
                  <a:t> </a:t>
                </a: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inductor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</a:t>
                </a:r>
                <a:r>
                  <a:rPr lang="tr-TR" dirty="0" err="1"/>
                  <a:t>resistance</a:t>
                </a:r>
                <a:r>
                  <a:rPr lang="tr-TR" dirty="0"/>
                  <a:t>) .</a:t>
                </a:r>
              </a:p>
              <a:p>
                <a:endParaRPr lang="tr-TR" dirty="0"/>
              </a:p>
              <a:p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determine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Cp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Cs </a:t>
                </a:r>
                <a:r>
                  <a:rPr lang="tr-TR" dirty="0" err="1"/>
                  <a:t>values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:r>
                  <a:rPr lang="tr-TR" dirty="0" err="1"/>
                  <a:t>desinging</a:t>
                </a:r>
                <a:r>
                  <a:rPr lang="tr-TR" dirty="0"/>
                  <a:t> 1Tx-1Rx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150kHz </a:t>
                </a:r>
                <a:r>
                  <a:rPr lang="tr-TR" dirty="0" err="1"/>
                  <a:t>resonance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. 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is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in </a:t>
                </a:r>
                <a:r>
                  <a:rPr lang="tr-TR" dirty="0" err="1"/>
                  <a:t>radian</a:t>
                </a:r>
                <a:r>
                  <a:rPr lang="tr-TR" dirty="0"/>
                  <a:t>.  </a:t>
                </a:r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determine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in 150kHz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:r>
                  <a:rPr lang="tr-TR" dirty="0"/>
                  <a:t> 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7AAB8-906E-48CB-AF19-8C42AAE7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99" y="314189"/>
                <a:ext cx="3228392" cy="6356868"/>
              </a:xfrm>
              <a:prstGeom prst="rect">
                <a:avLst/>
              </a:prstGeom>
              <a:blipFill>
                <a:blip r:embed="rId5"/>
                <a:stretch>
                  <a:fillRect l="-1701" t="-576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0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BCB560-A193-4169-96F9-594E89D2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34" y="3587242"/>
            <a:ext cx="5572110" cy="304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6A8C0-58DA-4DEE-BA2B-16900794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6" y="3606085"/>
            <a:ext cx="5620884" cy="3024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C90DF-D78E-4A95-A1A8-C5838A038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634" y="75021"/>
            <a:ext cx="5634507" cy="3175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FC10E-72B7-4647-AAD0-93D0A020B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2" y="75021"/>
            <a:ext cx="5634508" cy="30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7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FF7AA-EE38-4256-9485-DB997720D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292744"/>
                  </p:ext>
                </p:extLst>
              </p:nvPr>
            </p:nvGraphicFramePr>
            <p:xfrm>
              <a:off x="611494" y="201769"/>
              <a:ext cx="7895254" cy="3146555"/>
            </p:xfrm>
            <a:graphic>
              <a:graphicData uri="http://schemas.openxmlformats.org/drawingml/2006/table">
                <a:tbl>
                  <a:tblPr/>
                  <a:tblGrid>
                    <a:gridCol w="1258417">
                      <a:extLst>
                        <a:ext uri="{9D8B030D-6E8A-4147-A177-3AD203B41FA5}">
                          <a16:colId xmlns:a16="http://schemas.microsoft.com/office/drawing/2014/main" val="3904296683"/>
                        </a:ext>
                      </a:extLst>
                    </a:gridCol>
                    <a:gridCol w="2549417">
                      <a:extLst>
                        <a:ext uri="{9D8B030D-6E8A-4147-A177-3AD203B41FA5}">
                          <a16:colId xmlns:a16="http://schemas.microsoft.com/office/drawing/2014/main" val="2052758397"/>
                        </a:ext>
                      </a:extLst>
                    </a:gridCol>
                    <a:gridCol w="2501216">
                      <a:extLst>
                        <a:ext uri="{9D8B030D-6E8A-4147-A177-3AD203B41FA5}">
                          <a16:colId xmlns:a16="http://schemas.microsoft.com/office/drawing/2014/main" val="2866863443"/>
                        </a:ext>
                      </a:extLst>
                    </a:gridCol>
                    <a:gridCol w="1586204">
                      <a:extLst>
                        <a:ext uri="{9D8B030D-6E8A-4147-A177-3AD203B41FA5}">
                          <a16:colId xmlns:a16="http://schemas.microsoft.com/office/drawing/2014/main" val="4277541749"/>
                        </a:ext>
                      </a:extLst>
                    </a:gridCol>
                  </a:tblGrid>
                  <a:tr h="120715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1266266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7943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549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FF7AA-EE38-4256-9485-DB997720D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292744"/>
                  </p:ext>
                </p:extLst>
              </p:nvPr>
            </p:nvGraphicFramePr>
            <p:xfrm>
              <a:off x="611494" y="201769"/>
              <a:ext cx="7895254" cy="3146555"/>
            </p:xfrm>
            <a:graphic>
              <a:graphicData uri="http://schemas.openxmlformats.org/drawingml/2006/table">
                <a:tbl>
                  <a:tblPr/>
                  <a:tblGrid>
                    <a:gridCol w="1258417">
                      <a:extLst>
                        <a:ext uri="{9D8B030D-6E8A-4147-A177-3AD203B41FA5}">
                          <a16:colId xmlns:a16="http://schemas.microsoft.com/office/drawing/2014/main" val="3904296683"/>
                        </a:ext>
                      </a:extLst>
                    </a:gridCol>
                    <a:gridCol w="2549417">
                      <a:extLst>
                        <a:ext uri="{9D8B030D-6E8A-4147-A177-3AD203B41FA5}">
                          <a16:colId xmlns:a16="http://schemas.microsoft.com/office/drawing/2014/main" val="2052758397"/>
                        </a:ext>
                      </a:extLst>
                    </a:gridCol>
                    <a:gridCol w="2501216">
                      <a:extLst>
                        <a:ext uri="{9D8B030D-6E8A-4147-A177-3AD203B41FA5}">
                          <a16:colId xmlns:a16="http://schemas.microsoft.com/office/drawing/2014/main" val="2866863443"/>
                        </a:ext>
                      </a:extLst>
                    </a:gridCol>
                    <a:gridCol w="1586204">
                      <a:extLst>
                        <a:ext uri="{9D8B030D-6E8A-4147-A177-3AD203B41FA5}">
                          <a16:colId xmlns:a16="http://schemas.microsoft.com/office/drawing/2014/main" val="4277541749"/>
                        </a:ext>
                      </a:extLst>
                    </a:gridCol>
                  </a:tblGrid>
                  <a:tr h="1207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505" r="-527053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505" r="-161005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505" r="-63747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505" r="-769" b="-16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266266"/>
                      </a:ext>
                    </a:extLst>
                  </a:tr>
                  <a:tr h="9876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122086" r="-527053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122086" r="-161005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122086" r="-63747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122086" r="-769" b="-969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7943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232051" r="-52705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232051" r="-161005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232051" r="-6374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232051" r="-769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549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5C3F36-DD15-43CF-A777-873625DE7DD7}"/>
              </a:ext>
            </a:extLst>
          </p:cNvPr>
          <p:cNvSpPr txBox="1"/>
          <p:nvPr/>
        </p:nvSpPr>
        <p:spPr>
          <a:xfrm>
            <a:off x="8836088" y="485981"/>
            <a:ext cx="32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self </a:t>
            </a:r>
            <a:r>
              <a:rPr lang="tr-TR" dirty="0" err="1"/>
              <a:t>impedances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as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7B458-1102-4646-9FE2-7182E5424C63}"/>
              </a:ext>
            </a:extLst>
          </p:cNvPr>
          <p:cNvSpPr txBox="1"/>
          <p:nvPr/>
        </p:nvSpPr>
        <p:spPr>
          <a:xfrm>
            <a:off x="901835" y="3704156"/>
            <a:ext cx="980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of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formulation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multiplying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AA834-E925-4356-9E28-E6B2B7A3F528}"/>
                  </a:ext>
                </a:extLst>
              </p:cNvPr>
              <p:cNvSpPr txBox="1"/>
              <p:nvPr/>
            </p:nvSpPr>
            <p:spPr>
              <a:xfrm>
                <a:off x="5135194" y="4762875"/>
                <a:ext cx="98257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AA834-E925-4356-9E28-E6B2B7A3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94" y="4762875"/>
                <a:ext cx="982577" cy="283219"/>
              </a:xfrm>
              <a:prstGeom prst="rect">
                <a:avLst/>
              </a:prstGeom>
              <a:blipFill>
                <a:blip r:embed="rId3"/>
                <a:stretch>
                  <a:fillRect l="-3704" t="-4255" r="-432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26FB-3679-4D17-B46D-EE079D6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780"/>
            <a:ext cx="10515600" cy="998473"/>
          </a:xfrm>
        </p:spPr>
        <p:txBody>
          <a:bodyPr/>
          <a:lstStyle/>
          <a:p>
            <a:r>
              <a:rPr lang="tr-TR" dirty="0" err="1"/>
              <a:t>Take</a:t>
            </a:r>
            <a:r>
              <a:rPr lang="tr-TR" dirty="0"/>
              <a:t> a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 </a:t>
            </a:r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matrices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F4C0-5B2B-4D65-8314-15FFCAC8B97A}"/>
              </a:ext>
            </a:extLst>
          </p:cNvPr>
          <p:cNvSpPr txBox="1"/>
          <p:nvPr/>
        </p:nvSpPr>
        <p:spPr>
          <a:xfrm>
            <a:off x="1315616" y="1763486"/>
            <a:ext cx="836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878BE8-D5E6-4027-BE29-8E8113674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524867"/>
                  </p:ext>
                </p:extLst>
              </p:nvPr>
            </p:nvGraphicFramePr>
            <p:xfrm>
              <a:off x="1761931" y="331476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120867981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6205751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417078686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4237865570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3841640455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3710273251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1542503544"/>
                        </a:ext>
                      </a:extLst>
                    </a:gridCol>
                  </a:tblGrid>
                  <a:tr h="354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4146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544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6604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878BE8-D5E6-4027-BE29-8E8113674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524867"/>
                  </p:ext>
                </p:extLst>
              </p:nvPr>
            </p:nvGraphicFramePr>
            <p:xfrm>
              <a:off x="1761931" y="331476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120867981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6205751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417078686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4237865570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3841640455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3710273251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1542503544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36" t="-1563" r="-49481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500" t="-1563" r="-3775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31" t="-1563" r="-28520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407" t="-1563" r="-192216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563" r="-1493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146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6" t="-106557" r="-49481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500" t="-106557" r="-3775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31" t="-106557" r="-28520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407" t="-106557" r="-19221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06557" r="-149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544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36" t="-203226" r="-4948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7500" t="-203226" r="-37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1531" t="-203226" r="-28520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6407" t="-203226" r="-19221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70647" t="-203226" r="-149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6044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7CD0-23FE-4AD0-B269-5080E3115DB2}"/>
                  </a:ext>
                </a:extLst>
              </p:cNvPr>
              <p:cNvSpPr txBox="1"/>
              <p:nvPr/>
            </p:nvSpPr>
            <p:spPr>
              <a:xfrm>
                <a:off x="1486677" y="5144277"/>
                <a:ext cx="8369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Firstly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take</a:t>
                </a:r>
                <a:r>
                  <a:rPr lang="tr-TR" dirty="0"/>
                  <a:t> a determinant of </a:t>
                </a:r>
                <a14:m>
                  <m:oMath xmlns:m="http://schemas.openxmlformats.org/officeDocument/2006/math">
                    <m:r>
                      <a:rPr lang="tr-TR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matrices</a:t>
                </a:r>
                <a:r>
                  <a:rPr lang="tr-TR" dirty="0"/>
                  <a:t> 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after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sirst</a:t>
                </a:r>
                <a:r>
                  <a:rPr lang="tr-TR" dirty="0"/>
                  <a:t> </a:t>
                </a:r>
                <a:r>
                  <a:rPr lang="tr-TR" dirty="0" err="1"/>
                  <a:t>column</a:t>
                </a:r>
                <a:r>
                  <a:rPr lang="tr-TR" dirty="0"/>
                  <a:t> of </a:t>
                </a:r>
                <a:r>
                  <a:rPr lang="tr-TR" dirty="0" err="1"/>
                  <a:t>inverse</a:t>
                </a:r>
                <a:r>
                  <a:rPr lang="tr-TR" dirty="0"/>
                  <a:t> of Z </a:t>
                </a:r>
                <a:r>
                  <a:rPr lang="tr-TR" dirty="0" err="1"/>
                  <a:t>matrices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:r>
                  <a:rPr lang="tr-TR" dirty="0" err="1"/>
                  <a:t>using</a:t>
                </a:r>
                <a:r>
                  <a:rPr lang="tr-TR" dirty="0"/>
                  <a:t>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minors</a:t>
                </a:r>
                <a:r>
                  <a:rPr lang="tr-TR" dirty="0"/>
                  <a:t>,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cofactorsi</a:t>
                </a:r>
                <a:r>
                  <a:rPr lang="tr-TR" dirty="0"/>
                  <a:t>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adjoint</a:t>
                </a:r>
                <a:r>
                  <a:rPr lang="tr-TR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7CD0-23FE-4AD0-B269-5080E3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77" y="5144277"/>
                <a:ext cx="8369560" cy="646331"/>
              </a:xfrm>
              <a:prstGeom prst="rect">
                <a:avLst/>
              </a:prstGeom>
              <a:blipFill>
                <a:blip r:embed="rId3"/>
                <a:stretch>
                  <a:fillRect l="-65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38BC7F-F27A-420C-934F-47041AB5653F}"/>
                  </a:ext>
                </a:extLst>
              </p:cNvPr>
              <p:cNvSpPr txBox="1"/>
              <p:nvPr/>
            </p:nvSpPr>
            <p:spPr>
              <a:xfrm>
                <a:off x="410547" y="2802994"/>
                <a:ext cx="11781453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tr-T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-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) -(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)(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-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 +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 )(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 smtClean="0"/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38BC7F-F27A-420C-934F-47041AB5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2802994"/>
                <a:ext cx="11781453" cy="298415"/>
              </a:xfrm>
              <a:prstGeom prst="rect">
                <a:avLst/>
              </a:prstGeom>
              <a:blipFill>
                <a:blip r:embed="rId3"/>
                <a:stretch>
                  <a:fillRect l="-724" t="-2449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3A1BB2-7E7E-42E0-A3A1-D40E3190A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414134"/>
                  </p:ext>
                </p:extLst>
              </p:nvPr>
            </p:nvGraphicFramePr>
            <p:xfrm>
              <a:off x="1445898" y="629565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3A1BB2-7E7E-42E0-A3A1-D40E3190A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414134"/>
                  </p:ext>
                </p:extLst>
              </p:nvPr>
            </p:nvGraphicFramePr>
            <p:xfrm>
              <a:off x="1445898" y="629565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1563" r="-49481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563" r="-377500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63" r="-28324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563" r="-192216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0647" t="-1563" r="-995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06557" r="-4948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06557" r="-37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557" r="-2832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06557" r="-1922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203226" r="-49481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7000" t="-203226" r="-3775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0000" t="-203226" r="-2832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5808" t="-203226" r="-19221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4AB22D-4EE2-49FD-9998-0AD8F2320EED}"/>
              </a:ext>
            </a:extLst>
          </p:cNvPr>
          <p:cNvSpPr txBox="1"/>
          <p:nvPr/>
        </p:nvSpPr>
        <p:spPr>
          <a:xfrm>
            <a:off x="2127380" y="2121556"/>
            <a:ext cx="7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2-by-2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determinants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7B56-9326-455A-81B0-04E7D9E01011}"/>
                  </a:ext>
                </a:extLst>
              </p:cNvPr>
              <p:cNvSpPr/>
              <p:nvPr/>
            </p:nvSpPr>
            <p:spPr>
              <a:xfrm>
                <a:off x="1600704" y="3429000"/>
                <a:ext cx="7738188" cy="41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7B56-9326-455A-81B0-04E7D9E01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04" y="3429000"/>
                <a:ext cx="7738188" cy="41466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90B653-29BC-4CB8-A214-B5BF9DA3D0D8}"/>
                  </a:ext>
                </a:extLst>
              </p:cNvPr>
              <p:cNvSpPr/>
              <p:nvPr/>
            </p:nvSpPr>
            <p:spPr>
              <a:xfrm>
                <a:off x="2892914" y="4324860"/>
                <a:ext cx="46950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We </a:t>
                </a:r>
                <a:r>
                  <a:rPr lang="tr-TR" dirty="0" err="1"/>
                  <a:t>take</a:t>
                </a:r>
                <a:r>
                  <a:rPr lang="tr-T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,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90B653-29BC-4CB8-A214-B5BF9DA3D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914" y="4324860"/>
                <a:ext cx="4695003" cy="646331"/>
              </a:xfrm>
              <a:prstGeom prst="rect">
                <a:avLst/>
              </a:prstGeom>
              <a:blipFill>
                <a:blip r:embed="rId6"/>
                <a:stretch>
                  <a:fillRect l="-116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6CAE23-6D00-4763-BBE9-3001BA9A707F}"/>
                  </a:ext>
                </a:extLst>
              </p:cNvPr>
              <p:cNvSpPr/>
              <p:nvPr/>
            </p:nvSpPr>
            <p:spPr>
              <a:xfrm>
                <a:off x="2323382" y="5341328"/>
                <a:ext cx="6098208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tr-T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func>
                      <m:r>
                        <a:rPr lang="tr-TR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𝟐𝐣</m:t>
                      </m:r>
                      <m:sSup>
                        <m:sSupPr>
                          <m:ctrlP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6CAE23-6D00-4763-BBE9-3001BA9A7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2" y="5341328"/>
                <a:ext cx="6098208" cy="406778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16B04BE-A4B1-4DA5-A7AF-8EC3D2274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09980"/>
                  </p:ext>
                </p:extLst>
              </p:nvPr>
            </p:nvGraphicFramePr>
            <p:xfrm>
              <a:off x="1167399" y="508343"/>
              <a:ext cx="3590953" cy="1112208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39354421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86296869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637710583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95362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94287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1806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16B04BE-A4B1-4DA5-A7AF-8EC3D2274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09980"/>
                  </p:ext>
                </p:extLst>
              </p:nvPr>
            </p:nvGraphicFramePr>
            <p:xfrm>
              <a:off x="1167399" y="508343"/>
              <a:ext cx="3590953" cy="1112208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39354421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86296869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6377105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1667" r="-206736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1667" r="-995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67" r="-1015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95362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98387" r="-20673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98387" r="-995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8387" r="-1015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94287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201639" r="-20673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7000" t="-201639" r="-99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000" t="-201639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806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F69A3E-BD18-4EA3-8548-5B81A5680D44}"/>
              </a:ext>
            </a:extLst>
          </p:cNvPr>
          <p:cNvSpPr txBox="1"/>
          <p:nvPr/>
        </p:nvSpPr>
        <p:spPr>
          <a:xfrm>
            <a:off x="5299788" y="354563"/>
            <a:ext cx="5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of  </a:t>
            </a:r>
            <a:r>
              <a:rPr lang="tr-TR" dirty="0" err="1"/>
              <a:t>matrix</a:t>
            </a:r>
            <a:r>
              <a:rPr lang="tr-TR" dirty="0"/>
              <a:t> of </a:t>
            </a:r>
            <a:r>
              <a:rPr lang="tr-TR" dirty="0" err="1"/>
              <a:t>minors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3232F-03CD-4FE9-B438-3D96F984AF39}"/>
                  </a:ext>
                </a:extLst>
              </p:cNvPr>
              <p:cNvSpPr txBox="1"/>
              <p:nvPr/>
            </p:nvSpPr>
            <p:spPr>
              <a:xfrm>
                <a:off x="1352177" y="2274289"/>
                <a:ext cx="225350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tr-T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tr-T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3232F-03CD-4FE9-B438-3D96F984A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77" y="2274289"/>
                <a:ext cx="2253502" cy="283219"/>
              </a:xfrm>
              <a:prstGeom prst="rect">
                <a:avLst/>
              </a:prstGeom>
              <a:blipFill>
                <a:blip r:embed="rId3"/>
                <a:stretch>
                  <a:fillRect l="-1084" t="-4255" r="-108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809D-38CA-4F98-A70F-24E53E900E08}"/>
                  </a:ext>
                </a:extLst>
              </p:cNvPr>
              <p:cNvSpPr txBox="1"/>
              <p:nvPr/>
            </p:nvSpPr>
            <p:spPr>
              <a:xfrm>
                <a:off x="1352177" y="2744511"/>
                <a:ext cx="2812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809D-38CA-4F98-A70F-24E53E900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77" y="2744511"/>
                <a:ext cx="2812308" cy="276999"/>
              </a:xfrm>
              <a:prstGeom prst="rect">
                <a:avLst/>
              </a:prstGeom>
              <a:blipFill>
                <a:blip r:embed="rId4"/>
                <a:stretch>
                  <a:fillRect l="-8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F4FC3E-C2EA-4A9A-BBE3-3B46B69C8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03595"/>
                  </p:ext>
                </p:extLst>
              </p:nvPr>
            </p:nvGraphicFramePr>
            <p:xfrm>
              <a:off x="931506" y="4157222"/>
              <a:ext cx="3590953" cy="1123905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73528155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512363631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93331692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b="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3379000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161903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48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F4FC3E-C2EA-4A9A-BBE3-3B46B69C8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03595"/>
                  </p:ext>
                </p:extLst>
              </p:nvPr>
            </p:nvGraphicFramePr>
            <p:xfrm>
              <a:off x="931506" y="4157222"/>
              <a:ext cx="3590953" cy="1123905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73528155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512363631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933316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518" t="-8197" r="-206736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7000" t="-8197" r="-99500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8197" r="-1015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379000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8" t="-108197" r="-20673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7000" t="-108197" r="-99500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8197" r="-1015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161903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518" t="-198438" r="-20673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7000" t="-198438" r="-995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200000" t="-198438" r="-1015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485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D07E1EC-94E8-46CB-AF7E-BF5764595BDA}"/>
              </a:ext>
            </a:extLst>
          </p:cNvPr>
          <p:cNvSpPr/>
          <p:nvPr/>
        </p:nvSpPr>
        <p:spPr>
          <a:xfrm>
            <a:off x="739693" y="5474350"/>
            <a:ext cx="476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of  </a:t>
            </a:r>
            <a:r>
              <a:rPr lang="tr-TR" dirty="0" err="1"/>
              <a:t>matrix</a:t>
            </a:r>
            <a:r>
              <a:rPr lang="tr-TR" dirty="0"/>
              <a:t> of </a:t>
            </a:r>
            <a:r>
              <a:rPr lang="tr-TR" dirty="0" err="1"/>
              <a:t>cofactors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F5EE8-60F4-4F28-985D-160BD6F2CF60}"/>
                  </a:ext>
                </a:extLst>
              </p:cNvPr>
              <p:cNvSpPr txBox="1"/>
              <p:nvPr/>
            </p:nvSpPr>
            <p:spPr>
              <a:xfrm>
                <a:off x="1352177" y="3176442"/>
                <a:ext cx="2812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F5EE8-60F4-4F28-985D-160BD6F2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77" y="3176442"/>
                <a:ext cx="2812308" cy="276999"/>
              </a:xfrm>
              <a:prstGeom prst="rect">
                <a:avLst/>
              </a:prstGeom>
              <a:blipFill>
                <a:blip r:embed="rId6"/>
                <a:stretch>
                  <a:fillRect l="-868" t="-4348" r="-4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936DF16-466B-4F28-8A24-6E1E6E000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81896"/>
                  </p:ext>
                </p:extLst>
              </p:nvPr>
            </p:nvGraphicFramePr>
            <p:xfrm>
              <a:off x="7288540" y="3913366"/>
              <a:ext cx="3590954" cy="1611615"/>
            </p:xfrm>
            <a:graphic>
              <a:graphicData uri="http://schemas.openxmlformats.org/drawingml/2006/table">
                <a:tbl>
                  <a:tblPr/>
                  <a:tblGrid>
                    <a:gridCol w="885688">
                      <a:extLst>
                        <a:ext uri="{9D8B030D-6E8A-4147-A177-3AD203B41FA5}">
                          <a16:colId xmlns:a16="http://schemas.microsoft.com/office/drawing/2014/main" val="3887235805"/>
                        </a:ext>
                      </a:extLst>
                    </a:gridCol>
                    <a:gridCol w="885688">
                      <a:extLst>
                        <a:ext uri="{9D8B030D-6E8A-4147-A177-3AD203B41FA5}">
                          <a16:colId xmlns:a16="http://schemas.microsoft.com/office/drawing/2014/main" val="91177339"/>
                        </a:ext>
                      </a:extLst>
                    </a:gridCol>
                    <a:gridCol w="917822">
                      <a:extLst>
                        <a:ext uri="{9D8B030D-6E8A-4147-A177-3AD203B41FA5}">
                          <a16:colId xmlns:a16="http://schemas.microsoft.com/office/drawing/2014/main" val="1422589966"/>
                        </a:ext>
                      </a:extLst>
                    </a:gridCol>
                    <a:gridCol w="901756">
                      <a:extLst>
                        <a:ext uri="{9D8B030D-6E8A-4147-A177-3AD203B41FA5}">
                          <a16:colId xmlns:a16="http://schemas.microsoft.com/office/drawing/2014/main" val="3246655191"/>
                        </a:ext>
                      </a:extLst>
                    </a:gridCol>
                  </a:tblGrid>
                  <a:tr h="57118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642014"/>
                      </a:ext>
                    </a:extLst>
                  </a:tr>
                  <a:tr h="2492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8297846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4778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936DF16-466B-4F28-8A24-6E1E6E000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81896"/>
                  </p:ext>
                </p:extLst>
              </p:nvPr>
            </p:nvGraphicFramePr>
            <p:xfrm>
              <a:off x="7288540" y="3913366"/>
              <a:ext cx="3590954" cy="1611615"/>
            </p:xfrm>
            <a:graphic>
              <a:graphicData uri="http://schemas.openxmlformats.org/drawingml/2006/table">
                <a:tbl>
                  <a:tblPr/>
                  <a:tblGrid>
                    <a:gridCol w="885688">
                      <a:extLst>
                        <a:ext uri="{9D8B030D-6E8A-4147-A177-3AD203B41FA5}">
                          <a16:colId xmlns:a16="http://schemas.microsoft.com/office/drawing/2014/main" val="3887235805"/>
                        </a:ext>
                      </a:extLst>
                    </a:gridCol>
                    <a:gridCol w="885688">
                      <a:extLst>
                        <a:ext uri="{9D8B030D-6E8A-4147-A177-3AD203B41FA5}">
                          <a16:colId xmlns:a16="http://schemas.microsoft.com/office/drawing/2014/main" val="91177339"/>
                        </a:ext>
                      </a:extLst>
                    </a:gridCol>
                    <a:gridCol w="917822">
                      <a:extLst>
                        <a:ext uri="{9D8B030D-6E8A-4147-A177-3AD203B41FA5}">
                          <a16:colId xmlns:a16="http://schemas.microsoft.com/office/drawing/2014/main" val="1422589966"/>
                        </a:ext>
                      </a:extLst>
                    </a:gridCol>
                    <a:gridCol w="901756">
                      <a:extLst>
                        <a:ext uri="{9D8B030D-6E8A-4147-A177-3AD203B41FA5}">
                          <a16:colId xmlns:a16="http://schemas.microsoft.com/office/drawing/2014/main" val="3246655191"/>
                        </a:ext>
                      </a:extLst>
                    </a:gridCol>
                  </a:tblGrid>
                  <a:tr h="57118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00690" t="-1064" r="-207586" b="-1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2715" t="-1064" r="-99338" b="-1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649" t="-1064" r="-1351" b="-1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42014"/>
                      </a:ext>
                    </a:extLst>
                  </a:tr>
                  <a:tr h="6555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87963" r="-305479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690" t="-87963" r="-207586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2715" t="-87963" r="-99338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649" t="-87963" r="-1351" b="-6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97846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00690" t="-317188" r="-20758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92715" t="-317188" r="-9933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298649" t="-317188" r="-135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78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2DA81D6-3C2E-4F61-B03B-5A0D69D1CB13}"/>
              </a:ext>
            </a:extLst>
          </p:cNvPr>
          <p:cNvSpPr/>
          <p:nvPr/>
        </p:nvSpPr>
        <p:spPr>
          <a:xfrm>
            <a:off x="7824739" y="5750376"/>
            <a:ext cx="3950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determinat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D698E7-B397-4B2D-AFAA-471E2B9447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7179579"/>
                  </p:ext>
                </p:extLst>
              </p:nvPr>
            </p:nvGraphicFramePr>
            <p:xfrm>
              <a:off x="1404871" y="750239"/>
              <a:ext cx="6979298" cy="1829754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5982879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168825590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36775809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087701533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6814148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62675339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971988003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73056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406668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7804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D698E7-B397-4B2D-AFAA-471E2B9447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7179579"/>
                  </p:ext>
                </p:extLst>
              </p:nvPr>
            </p:nvGraphicFramePr>
            <p:xfrm>
              <a:off x="1404871" y="750239"/>
              <a:ext cx="6979298" cy="1829754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5982879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168825590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36775809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087701533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6814148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62675339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971988003"/>
                        </a:ext>
                      </a:extLst>
                    </a:gridCol>
                  </a:tblGrid>
                  <a:tr h="609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1000" r="-494819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1000" r="-377500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" r="-283249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808" t="-1000" r="-192216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000" r="-995" b="-2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0730565"/>
                      </a:ext>
                    </a:extLst>
                  </a:tr>
                  <a:tr h="609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100000" r="-494819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100000" r="-377500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283249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5808" t="-100000" r="-192216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00000" r="-995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4066682"/>
                      </a:ext>
                    </a:extLst>
                  </a:tr>
                  <a:tr h="609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202000" r="-49481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7000" t="-202000" r="-3775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000" t="-202000" r="-28324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5808" t="-202000" r="-19221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70647" t="-202000" r="-99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8044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712312-E337-46EF-B45A-63AE2989799D}"/>
                  </a:ext>
                </a:extLst>
              </p:cNvPr>
              <p:cNvSpPr/>
              <p:nvPr/>
            </p:nvSpPr>
            <p:spPr>
              <a:xfrm>
                <a:off x="1083816" y="3034004"/>
                <a:ext cx="1763047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712312-E337-46EF-B45A-63AE29897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6" y="3034004"/>
                <a:ext cx="1763047" cy="615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DB7C08-11FC-44CD-9972-618EAE7D9DAC}"/>
              </a:ext>
            </a:extLst>
          </p:cNvPr>
          <p:cNvCxnSpPr/>
          <p:nvPr/>
        </p:nvCxnSpPr>
        <p:spPr>
          <a:xfrm>
            <a:off x="3219718" y="3367825"/>
            <a:ext cx="1384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D0DBD2-C00B-4463-8DAD-0128FBF2C3FF}"/>
                  </a:ext>
                </a:extLst>
              </p:cNvPr>
              <p:cNvSpPr/>
              <p:nvPr/>
            </p:nvSpPr>
            <p:spPr>
              <a:xfrm>
                <a:off x="5214476" y="2954584"/>
                <a:ext cx="2200795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D0DBD2-C00B-4463-8DAD-0128FBF2C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76" y="2954584"/>
                <a:ext cx="2200795" cy="697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778292-AB59-4E9D-B0E5-950F3E4300F4}"/>
                  </a:ext>
                </a:extLst>
              </p:cNvPr>
              <p:cNvSpPr/>
              <p:nvPr/>
            </p:nvSpPr>
            <p:spPr>
              <a:xfrm>
                <a:off x="1404871" y="4053437"/>
                <a:ext cx="7353167" cy="73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tr-TR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𝐩𝟏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𝐬𝟐</m:t>
                              </m:r>
                            </m:sub>
                          </m:s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𝐩𝟏</m:t>
                              </m:r>
                            </m:sub>
                          </m:s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𝐬𝟐</m:t>
                              </m:r>
                            </m:sub>
                          </m:s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𝐬𝟏</m:t>
                              </m:r>
                            </m:sub>
                          </m:s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𝟐𝐣</m:t>
                          </m:r>
                          <m:sSup>
                            <m:s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𝐬𝟐</m:t>
                              </m:r>
                            </m:sub>
                          </m:sSub>
                          <m:r>
                            <a:rPr lang="tr-TR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  <m:sup>
                              <m:r>
                                <a:rPr lang="tr-TR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b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778292-AB59-4E9D-B0E5-950F3E430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71" y="4053437"/>
                <a:ext cx="7353167" cy="736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AA4DB-AC0A-404D-B029-456441D70B97}"/>
                  </a:ext>
                </a:extLst>
              </p:cNvPr>
              <p:cNvSpPr txBox="1"/>
              <p:nvPr/>
            </p:nvSpPr>
            <p:spPr>
              <a:xfrm>
                <a:off x="3369515" y="5125207"/>
                <a:ext cx="294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</m:e>
                        <m:sup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AA4DB-AC0A-404D-B029-456441D7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15" y="5125207"/>
                <a:ext cx="2945358" cy="276999"/>
              </a:xfrm>
              <a:prstGeom prst="rect">
                <a:avLst/>
              </a:prstGeom>
              <a:blipFill>
                <a:blip r:embed="rId6"/>
                <a:stretch>
                  <a:fillRect l="-1035" t="-4444" r="-16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451378-990F-499B-A944-72882D68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2958"/>
            <a:ext cx="10874276" cy="56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3AEE72-81C7-49CC-A6E5-142A1479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3" y="57954"/>
            <a:ext cx="5410995" cy="3052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819938-DD8C-4E09-9A31-C9FE6901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7" y="3429000"/>
            <a:ext cx="5423415" cy="2926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F1BA6-8ED0-4DA1-AB4D-70D0A453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273" y="3438042"/>
            <a:ext cx="5423415" cy="2917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201DB-1F83-4AA0-B5BE-430B32171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67" y="57954"/>
            <a:ext cx="5569094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55136-2375-46EA-86D6-F4D12BB4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207863"/>
            <a:ext cx="5151549" cy="277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F608C-6DCD-49C8-8035-A11852D3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863"/>
            <a:ext cx="5005589" cy="2761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0007E-BC0B-43D2-B04B-702E89F8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1410"/>
            <a:ext cx="5396248" cy="2871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92158-79D1-4FA6-9181-CC16DEC0E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68934"/>
            <a:ext cx="5396248" cy="28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509</Words>
  <Application>Microsoft Office PowerPoint</Application>
  <PresentationFormat>Widescreen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Take a inverse by using  adjoint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41</cp:revision>
  <dcterms:created xsi:type="dcterms:W3CDTF">2020-04-28T00:20:22Z</dcterms:created>
  <dcterms:modified xsi:type="dcterms:W3CDTF">2020-04-30T01:41:28Z</dcterms:modified>
</cp:coreProperties>
</file>