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70" r:id="rId14"/>
    <p:sldId id="276" r:id="rId15"/>
    <p:sldId id="277" r:id="rId16"/>
    <p:sldId id="278" r:id="rId17"/>
    <p:sldId id="279" r:id="rId18"/>
    <p:sldId id="28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1202-373A-416E-9F2A-15E28633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8D4AF-709B-4DFA-8074-4618DF95D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38BE-F92B-4C12-B2C6-8FF21DB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70B6-A805-433F-8FE6-4A1119F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EDEC-CC1F-4FF8-8B0F-D7CE1C8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1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5CE8-B32A-4475-8D05-6BE2CFE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E0A7-FFDE-4E9D-BB77-57309C0C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4848-8106-403E-99EE-B85E79CA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F0AE-7D91-4B60-B0BB-5A4EA1BF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6F2B-BE64-4BEB-A676-6A74AD9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F586E-1A4A-4293-A02D-992789A42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BEE83-3177-4515-BD93-552FE78E2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0746-6372-4F17-B5FE-6FAECE26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4989-EC34-4004-8DFB-2C9F5DB4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CB65-1940-4583-ADD2-7F67047D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EB4C-6C20-49AF-B7DD-EDF7230B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2568-99AD-49DA-A24A-4518F31E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1DA2-178E-405D-86B7-70572DEC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EB0A-371B-4347-A624-C50729C9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B8BE-DBC4-4C86-BA8E-FEBDC5F1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6D50-7767-428C-ABDA-D3010154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CE1C1-711E-49AF-AE7F-FC1881A9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D8AB-7ED1-4AC1-B204-8580E4B2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92F1-2DF0-4FC2-84BE-F4A50E53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61E25-7018-4FCC-B478-129189B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9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936F-8186-4190-8F74-ACC29C84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31BD-E5AA-443B-95D4-E6F6D93FA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31853-6829-4BC2-9FDE-5CDAB7638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688D-9E8F-41AE-A194-9B8773EE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0EF4-BF41-4099-AC22-346F0439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E1A7-A08F-4C0B-B059-C78B9B56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2F0E-1977-40BB-A381-F7BA6F7B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BDC9D-70A5-4B3B-9971-8493737A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6A096-AC54-4BB2-99BA-4F5E2B9F5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51FE4-2B6C-4133-A2E1-76349B8C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13628-4F7C-4AE2-9F15-0DA6890C6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7CE80-FEC8-4744-A1C9-191976D8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ED802-94C9-43C9-AA05-42A77763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D9AFD-9014-4B19-8D82-5805209F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D0C-0C5A-430F-A898-F0980BCE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F6452-4752-4FAC-868D-EE6AEC3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8FEBD-970F-400E-B4AE-E9F9B352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619D1-77C9-429D-84AC-B865B61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4B3E-E4D5-428B-991F-55DA0D00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B6BDC-8874-46D5-BA4C-16101217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75C77-45AE-419E-91F3-EEBD8A93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6271-8B50-4EB5-9505-AC791E48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4597-F8E5-413B-8769-37E4AC73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99A51-4F3F-47EF-AC14-40E698043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8976-2642-4D34-8846-F19FEEF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26D63-5FF2-48F7-81D7-DEF69746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375D-3CF5-44CA-8C5D-9D0D8DC5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89BB-CD29-4B33-A4FC-A4D5E487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4A60E-044C-471C-9D72-7EF3B9C53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6F2B4-1411-4EE6-90BA-3E5B58A0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F379E-824C-4719-97DF-6AF8F790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27AC9-90AA-4215-8FB9-F32B45BB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F049D-F0F8-4830-B1BE-5C5921BB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E161C-049F-4A0A-8D10-920FCDC7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0268-6F4F-4C86-8C90-664AF1D0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91F1-0F21-4708-A10C-60BD8DDF9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B7C5-AD77-4FAB-A680-74E4382CF8C4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7135-9863-408C-B4FA-105A57BC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AAAD-B296-4F7E-B8F4-AA852F5DA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71D4-26DC-46C2-8235-7EA56593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5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CD7721-7FC9-41D9-9E37-F2421043F0CE}"/>
              </a:ext>
            </a:extLst>
          </p:cNvPr>
          <p:cNvSpPr txBox="1"/>
          <p:nvPr/>
        </p:nvSpPr>
        <p:spPr>
          <a:xfrm>
            <a:off x="3493827" y="341193"/>
            <a:ext cx="58821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 Generalized  </a:t>
            </a:r>
          </a:p>
          <a:p>
            <a:pPr algn="ctr"/>
            <a:r>
              <a:rPr lang="en-US" sz="6000" dirty="0"/>
              <a:t>Multi-receiver with a</a:t>
            </a:r>
          </a:p>
          <a:p>
            <a:pPr algn="ctr"/>
            <a:r>
              <a:rPr lang="en-US" sz="6000" dirty="0"/>
              <a:t>Common DC BUS</a:t>
            </a:r>
          </a:p>
          <a:p>
            <a:pPr algn="ctr"/>
            <a:r>
              <a:rPr lang="en-US" sz="6000" dirty="0"/>
              <a:t>for 2-element  compensation </a:t>
            </a:r>
          </a:p>
        </p:txBody>
      </p:sp>
    </p:spTree>
    <p:extLst>
      <p:ext uri="{BB962C8B-B14F-4D97-AF65-F5344CB8AC3E}">
        <p14:creationId xmlns:p14="http://schemas.microsoft.com/office/powerpoint/2010/main" val="21299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/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/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95BD0F-AEC2-4BBB-A8E6-0377EB3A221F}"/>
              </a:ext>
            </a:extLst>
          </p:cNvPr>
          <p:cNvSpPr txBox="1"/>
          <p:nvPr/>
        </p:nvSpPr>
        <p:spPr>
          <a:xfrm>
            <a:off x="983848" y="410652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 and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/>
              <p:nvPr/>
            </p:nvSpPr>
            <p:spPr>
              <a:xfrm>
                <a:off x="3439610" y="4934543"/>
                <a:ext cx="5312779" cy="103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|=|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10" y="4934543"/>
                <a:ext cx="5312779" cy="1032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/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….(3)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7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/>
              <p:nvPr/>
            </p:nvSpPr>
            <p:spPr>
              <a:xfrm>
                <a:off x="2907174" y="952851"/>
                <a:ext cx="6725098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|+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74" y="952851"/>
                <a:ext cx="6725098" cy="566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AAB029-9EB6-4FD2-981E-694289666266}"/>
                  </a:ext>
                </a:extLst>
              </p:cNvPr>
              <p:cNvSpPr txBox="1"/>
              <p:nvPr/>
            </p:nvSpPr>
            <p:spPr>
              <a:xfrm>
                <a:off x="2721978" y="1687416"/>
                <a:ext cx="6910294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AAB029-9EB6-4FD2-981E-69428966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8" y="1687416"/>
                <a:ext cx="6910294" cy="566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F31EA-DE76-44C1-AB85-36665C8FD829}"/>
                  </a:ext>
                </a:extLst>
              </p:cNvPr>
              <p:cNvSpPr txBox="1"/>
              <p:nvPr/>
            </p:nvSpPr>
            <p:spPr>
              <a:xfrm>
                <a:off x="2721978" y="2980632"/>
                <a:ext cx="8592706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F31EA-DE76-44C1-AB85-36665C8F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78" y="2980632"/>
                <a:ext cx="8592706" cy="566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1A15B-C817-458F-8CCD-D38CBB861D3E}"/>
                  </a:ext>
                </a:extLst>
              </p:cNvPr>
              <p:cNvSpPr txBox="1"/>
              <p:nvPr/>
            </p:nvSpPr>
            <p:spPr>
              <a:xfrm>
                <a:off x="2599280" y="4370916"/>
                <a:ext cx="6294701" cy="559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1A15B-C817-458F-8CCD-D38CBB861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80" y="4370916"/>
                <a:ext cx="6294701" cy="559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69676-0069-44D4-82C7-360E389D7512}"/>
              </a:ext>
            </a:extLst>
          </p:cNvPr>
          <p:cNvSpPr txBox="1"/>
          <p:nvPr/>
        </p:nvSpPr>
        <p:spPr>
          <a:xfrm>
            <a:off x="1273215" y="2381318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866B2-330D-45C5-A75E-AD87B250BA2E}"/>
              </a:ext>
            </a:extLst>
          </p:cNvPr>
          <p:cNvSpPr txBox="1"/>
          <p:nvPr/>
        </p:nvSpPr>
        <p:spPr>
          <a:xfrm>
            <a:off x="877316" y="390251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5A611F-2FA8-4FF4-8A9B-662ACD845EFA}"/>
                  </a:ext>
                </a:extLst>
              </p:cNvPr>
              <p:cNvSpPr txBox="1"/>
              <p:nvPr/>
            </p:nvSpPr>
            <p:spPr>
              <a:xfrm>
                <a:off x="2343307" y="4969420"/>
                <a:ext cx="6294701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000" dirty="0"/>
                  <a:t>= -4*k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5A611F-2FA8-4FF4-8A9B-662ACD845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307" y="4969420"/>
                <a:ext cx="6294701" cy="560282"/>
              </a:xfrm>
              <a:prstGeom prst="rect">
                <a:avLst/>
              </a:prstGeom>
              <a:blipFill>
                <a:blip r:embed="rId6"/>
                <a:stretch>
                  <a:fillRect t="-11957" b="-33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80EAF5-3220-427E-AA32-D0A444358BBA}"/>
                  </a:ext>
                </a:extLst>
              </p:cNvPr>
              <p:cNvSpPr txBox="1"/>
              <p:nvPr/>
            </p:nvSpPr>
            <p:spPr>
              <a:xfrm>
                <a:off x="277359" y="5622058"/>
                <a:ext cx="6294701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80EAF5-3220-427E-AA32-D0A444358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59" y="5622058"/>
                <a:ext cx="6294701" cy="566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6802DA-D1A4-409C-B9AF-7CE306949E10}"/>
                  </a:ext>
                </a:extLst>
              </p:cNvPr>
              <p:cNvSpPr txBox="1"/>
              <p:nvPr/>
            </p:nvSpPr>
            <p:spPr>
              <a:xfrm>
                <a:off x="1777948" y="6074772"/>
                <a:ext cx="6294701" cy="78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6802DA-D1A4-409C-B9AF-7CE306949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48" y="6074772"/>
                <a:ext cx="6294701" cy="7832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65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DDC214-355E-4539-9432-53AC00FD8A92}"/>
                  </a:ext>
                </a:extLst>
              </p:cNvPr>
              <p:cNvSpPr/>
              <p:nvPr/>
            </p:nvSpPr>
            <p:spPr>
              <a:xfrm>
                <a:off x="1512160" y="2305263"/>
                <a:ext cx="8572871" cy="741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  <a:latin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+ 2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(−(−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+ 4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+ 4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rad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DDC214-355E-4539-9432-53AC00FD8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60" y="2305263"/>
                <a:ext cx="8572871" cy="741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7660DD7-1603-4389-860B-155BE8464002}"/>
                  </a:ext>
                </a:extLst>
              </p:cNvPr>
              <p:cNvSpPr/>
              <p:nvPr/>
            </p:nvSpPr>
            <p:spPr>
              <a:xfrm>
                <a:off x="1325729" y="3244334"/>
                <a:ext cx="89457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7660DD7-1603-4389-860B-155BE8464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29" y="3244334"/>
                <a:ext cx="89457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48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259129-E223-49C7-9988-0E288875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537232"/>
            <a:ext cx="11313111" cy="51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9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0A007-14B1-4ED6-B4ED-575B93B3FE4C}"/>
              </a:ext>
            </a:extLst>
          </p:cNvPr>
          <p:cNvSpPr txBox="1"/>
          <p:nvPr/>
        </p:nvSpPr>
        <p:spPr>
          <a:xfrm>
            <a:off x="3052569" y="289367"/>
            <a:ext cx="671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Series Compensation- Parallel DC BUS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/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|=|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|   ….(1)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9EBF45-E9B2-4ACF-83E4-8EA4E47E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28" y="1151141"/>
            <a:ext cx="3379377" cy="5026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/>
              <p:nvPr/>
            </p:nvSpPr>
            <p:spPr>
              <a:xfrm>
                <a:off x="5748760" y="3778881"/>
                <a:ext cx="244130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3778881"/>
                <a:ext cx="244130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8312E3-47F9-4FCE-824C-C0D0F8F7EF4B}"/>
                  </a:ext>
                </a:extLst>
              </p:cNvPr>
              <p:cNvSpPr/>
              <p:nvPr/>
            </p:nvSpPr>
            <p:spPr>
              <a:xfrm>
                <a:off x="5748760" y="5032113"/>
                <a:ext cx="3833357" cy="1032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 (2)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8312E3-47F9-4FCE-824C-C0D0F8F7E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5032113"/>
                <a:ext cx="3833357" cy="1032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/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F82729-EC96-49AE-8ACC-D49EB13E0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79" y="925975"/>
                <a:ext cx="5312779" cy="1410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/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5A78EA-DA9A-4039-80AD-E5287A63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958" y="891251"/>
                <a:ext cx="5312779" cy="1410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95BD0F-AEC2-4BBB-A8E6-0377EB3A221F}"/>
              </a:ext>
            </a:extLst>
          </p:cNvPr>
          <p:cNvSpPr txBox="1"/>
          <p:nvPr/>
        </p:nvSpPr>
        <p:spPr>
          <a:xfrm>
            <a:off x="983848" y="410652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 and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/>
              <p:nvPr/>
            </p:nvSpPr>
            <p:spPr>
              <a:xfrm>
                <a:off x="3439610" y="4934543"/>
                <a:ext cx="5312779" cy="111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832DB7-8840-4F73-A2B7-AA2FFDD5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10" y="4934543"/>
                <a:ext cx="5312779" cy="1119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/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….(3)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D31A4-1F7C-4294-ACB3-58E0C5291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64" y="2746953"/>
                <a:ext cx="5312779" cy="1040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5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/>
              <p:nvPr/>
            </p:nvSpPr>
            <p:spPr>
              <a:xfrm>
                <a:off x="3085794" y="888626"/>
                <a:ext cx="6725098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|+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71E5C-47F8-42C4-A548-A23844A6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4" y="888626"/>
                <a:ext cx="6725098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69676-0069-44D4-82C7-360E389D7512}"/>
              </a:ext>
            </a:extLst>
          </p:cNvPr>
          <p:cNvSpPr txBox="1"/>
          <p:nvPr/>
        </p:nvSpPr>
        <p:spPr>
          <a:xfrm>
            <a:off x="493769" y="2259009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0CB79-EB43-4B19-A302-8D79AB6F732D}"/>
                  </a:ext>
                </a:extLst>
              </p:cNvPr>
              <p:cNvSpPr txBox="1"/>
              <p:nvPr/>
            </p:nvSpPr>
            <p:spPr>
              <a:xfrm>
                <a:off x="2124428" y="1698727"/>
                <a:ext cx="8399400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0CB79-EB43-4B19-A302-8D79AB6F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28" y="1698727"/>
                <a:ext cx="8399400" cy="560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D140F-6ABC-41DC-B5E7-6CC800D7BBFE}"/>
                  </a:ext>
                </a:extLst>
              </p:cNvPr>
              <p:cNvSpPr txBox="1"/>
              <p:nvPr/>
            </p:nvSpPr>
            <p:spPr>
              <a:xfrm>
                <a:off x="574978" y="2701695"/>
                <a:ext cx="11746731" cy="123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D140F-6ABC-41DC-B5E7-6CC800D7B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78" y="2701695"/>
                <a:ext cx="11746731" cy="1232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5A5D09-4C68-4B72-834E-DC34D1375A94}"/>
                  </a:ext>
                </a:extLst>
              </p:cNvPr>
              <p:cNvSpPr/>
              <p:nvPr/>
            </p:nvSpPr>
            <p:spPr>
              <a:xfrm>
                <a:off x="10597043" y="1276379"/>
                <a:ext cx="963276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5A5D09-4C68-4B72-834E-DC34D1375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043" y="1276379"/>
                <a:ext cx="963276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D8EB85-E997-4CAA-96F8-F54CDBC75F23}"/>
                  </a:ext>
                </a:extLst>
              </p:cNvPr>
              <p:cNvSpPr txBox="1"/>
              <p:nvPr/>
            </p:nvSpPr>
            <p:spPr>
              <a:xfrm>
                <a:off x="136527" y="4128484"/>
                <a:ext cx="11746731" cy="123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D8EB85-E997-4CAA-96F8-F54CDBC7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7" y="4128484"/>
                <a:ext cx="11746731" cy="1232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DF3E5-FEA1-421F-BFE1-66FB9E9CD4FD}"/>
                  </a:ext>
                </a:extLst>
              </p:cNvPr>
              <p:cNvSpPr txBox="1"/>
              <p:nvPr/>
            </p:nvSpPr>
            <p:spPr>
              <a:xfrm>
                <a:off x="315147" y="5555273"/>
                <a:ext cx="11746731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DF3E5-FEA1-421F-BFE1-66FB9E9C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7" y="5555273"/>
                <a:ext cx="11746731" cy="594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2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17147-61FB-494B-ACAB-3D751C5DC339}"/>
              </a:ext>
            </a:extLst>
          </p:cNvPr>
          <p:cNvSpPr txBox="1"/>
          <p:nvPr/>
        </p:nvSpPr>
        <p:spPr>
          <a:xfrm>
            <a:off x="1171775" y="3663435"/>
            <a:ext cx="11389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3D5D1-51FF-40C1-B206-F08D20080827}"/>
                  </a:ext>
                </a:extLst>
              </p:cNvPr>
              <p:cNvSpPr txBox="1"/>
              <p:nvPr/>
            </p:nvSpPr>
            <p:spPr>
              <a:xfrm>
                <a:off x="2734852" y="4125100"/>
                <a:ext cx="6294701" cy="56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3D5D1-51FF-40C1-B206-F08D2008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52" y="4125100"/>
                <a:ext cx="6294701" cy="56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984FCA-BA82-49FD-A71D-F58F0AC04DD2}"/>
                  </a:ext>
                </a:extLst>
              </p:cNvPr>
              <p:cNvSpPr txBox="1"/>
              <p:nvPr/>
            </p:nvSpPr>
            <p:spPr>
              <a:xfrm>
                <a:off x="1956166" y="4901279"/>
                <a:ext cx="6294701" cy="566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984FCA-BA82-49FD-A71D-F58F0AC04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66" y="4901279"/>
                <a:ext cx="6294701" cy="566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0B29-BC11-414B-9C0B-C46225C655C9}"/>
                  </a:ext>
                </a:extLst>
              </p:cNvPr>
              <p:cNvSpPr txBox="1"/>
              <p:nvPr/>
            </p:nvSpPr>
            <p:spPr>
              <a:xfrm>
                <a:off x="2333878" y="5744652"/>
                <a:ext cx="6294701" cy="56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0B29-BC11-414B-9C0B-C46225C6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878" y="5744652"/>
                <a:ext cx="6294701" cy="560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1C2D7-922B-4025-806F-FB417ABE2BD2}"/>
                  </a:ext>
                </a:extLst>
              </p:cNvPr>
              <p:cNvSpPr txBox="1"/>
              <p:nvPr/>
            </p:nvSpPr>
            <p:spPr>
              <a:xfrm>
                <a:off x="332902" y="379592"/>
                <a:ext cx="11746731" cy="59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01C2D7-922B-4025-806F-FB417ABE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2" y="379592"/>
                <a:ext cx="11746731" cy="594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1C4B4-4B32-46DB-8AA2-8386C8CC1DDF}"/>
                  </a:ext>
                </a:extLst>
              </p:cNvPr>
              <p:cNvSpPr txBox="1"/>
              <p:nvPr/>
            </p:nvSpPr>
            <p:spPr>
              <a:xfrm>
                <a:off x="332902" y="1314504"/>
                <a:ext cx="11746731" cy="5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)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1C4B4-4B32-46DB-8AA2-8386C8CC1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2" y="1314504"/>
                <a:ext cx="11746731" cy="5920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15CEC-C009-4F8F-8A10-CD3BFBD3A039}"/>
                  </a:ext>
                </a:extLst>
              </p:cNvPr>
              <p:cNvSpPr txBox="1"/>
              <p:nvPr/>
            </p:nvSpPr>
            <p:spPr>
              <a:xfrm>
                <a:off x="117582" y="2308122"/>
                <a:ext cx="12443682" cy="59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315CEC-C009-4F8F-8A10-CD3BFBD3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2" y="2308122"/>
                <a:ext cx="12443682" cy="5920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74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080EEB-8852-41CE-A1A6-FDB18C208A09}"/>
                  </a:ext>
                </a:extLst>
              </p:cNvPr>
              <p:cNvSpPr/>
              <p:nvPr/>
            </p:nvSpPr>
            <p:spPr>
              <a:xfrm>
                <a:off x="899603" y="1378231"/>
                <a:ext cx="9309717" cy="981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 err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 dirty="0" err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 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080EEB-8852-41CE-A1A6-FDB18C208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03" y="1378231"/>
                <a:ext cx="9309717" cy="981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184A62-FB21-4625-AAD6-8CC8F995CA69}"/>
                  </a:ext>
                </a:extLst>
              </p:cNvPr>
              <p:cNvSpPr/>
              <p:nvPr/>
            </p:nvSpPr>
            <p:spPr>
              <a:xfrm>
                <a:off x="899603" y="3244334"/>
                <a:ext cx="8945731" cy="65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C184A62-FB21-4625-AAD6-8CC8F995C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03" y="3244334"/>
                <a:ext cx="8945731" cy="656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4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5178A-820C-4EBC-B275-D0705DB6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255" y="532660"/>
            <a:ext cx="11827860" cy="54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43384F-0DBC-4A2F-B4DD-6FAD35E94E88}"/>
              </a:ext>
            </a:extLst>
          </p:cNvPr>
          <p:cNvSpPr txBox="1"/>
          <p:nvPr/>
        </p:nvSpPr>
        <p:spPr>
          <a:xfrm>
            <a:off x="870012" y="798990"/>
            <a:ext cx="857582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multi-receivers can be used for 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Fault-Tolerance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Stress-on semiconductor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Required passive elements(Inductance)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Heat Capacitance and Thermal Management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More than one load</a:t>
            </a:r>
          </a:p>
        </p:txBody>
      </p:sp>
    </p:spTree>
    <p:extLst>
      <p:ext uri="{BB962C8B-B14F-4D97-AF65-F5344CB8AC3E}">
        <p14:creationId xmlns:p14="http://schemas.microsoft.com/office/powerpoint/2010/main" val="12717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B405EE-B326-4071-A1EF-DC706BD5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1" y="1109709"/>
            <a:ext cx="3714051" cy="48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0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389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86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78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522187-454D-4A33-AFBC-E9DEE8B327E7}"/>
              </a:ext>
            </a:extLst>
          </p:cNvPr>
          <p:cNvSpPr txBox="1"/>
          <p:nvPr/>
        </p:nvSpPr>
        <p:spPr>
          <a:xfrm>
            <a:off x="4438834" y="541538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Compensation Methods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996DC-3834-4155-A6C8-09DB22638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22429"/>
              </p:ext>
            </p:extLst>
          </p:nvPr>
        </p:nvGraphicFramePr>
        <p:xfrm>
          <a:off x="715639" y="1591420"/>
          <a:ext cx="10597804" cy="5129944"/>
        </p:xfrm>
        <a:graphic>
          <a:graphicData uri="http://schemas.openxmlformats.org/drawingml/2006/table">
            <a:tbl>
              <a:tblPr/>
              <a:tblGrid>
                <a:gridCol w="5298902">
                  <a:extLst>
                    <a:ext uri="{9D8B030D-6E8A-4147-A177-3AD203B41FA5}">
                      <a16:colId xmlns:a16="http://schemas.microsoft.com/office/drawing/2014/main" val="1361642825"/>
                    </a:ext>
                  </a:extLst>
                </a:gridCol>
                <a:gridCol w="5298902">
                  <a:extLst>
                    <a:ext uri="{9D8B030D-6E8A-4147-A177-3AD203B41FA5}">
                      <a16:colId xmlns:a16="http://schemas.microsoft.com/office/drawing/2014/main" val="3988962726"/>
                    </a:ext>
                  </a:extLst>
                </a:gridCol>
              </a:tblGrid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942329"/>
                  </a:ext>
                </a:extLst>
              </a:tr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62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2BD6DF-6707-42D9-B5D9-0F2088BFAB55}"/>
              </a:ext>
            </a:extLst>
          </p:cNvPr>
          <p:cNvSpPr txBox="1"/>
          <p:nvPr/>
        </p:nvSpPr>
        <p:spPr>
          <a:xfrm>
            <a:off x="988454" y="984853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Voltage Source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7632A-DFC8-43EB-B9F9-0EFC8457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88" y="4427106"/>
            <a:ext cx="3820158" cy="2213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F2A1F-EC95-4D58-B7EA-7836F626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2" y="2032492"/>
            <a:ext cx="4193513" cy="2039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2FEC2-F50C-484A-AC7C-06AEB003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2" y="4598378"/>
            <a:ext cx="4076500" cy="1871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4D47F-58B6-456A-93FA-C5E4759D8FE0}"/>
              </a:ext>
            </a:extLst>
          </p:cNvPr>
          <p:cNvSpPr txBox="1"/>
          <p:nvPr/>
        </p:nvSpPr>
        <p:spPr>
          <a:xfrm>
            <a:off x="2325277" y="1642452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56757-118C-4152-BA7A-F44775744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011"/>
          <a:stretch/>
        </p:blipFill>
        <p:spPr>
          <a:xfrm>
            <a:off x="1691156" y="2148862"/>
            <a:ext cx="3625990" cy="1890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0D04D-8051-4FF3-B266-F85DE15A412F}"/>
              </a:ext>
            </a:extLst>
          </p:cNvPr>
          <p:cNvSpPr txBox="1"/>
          <p:nvPr/>
        </p:nvSpPr>
        <p:spPr>
          <a:xfrm>
            <a:off x="7709565" y="1555214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FCEA5-C15B-43A1-83F0-CEB73AB868B8}"/>
              </a:ext>
            </a:extLst>
          </p:cNvPr>
          <p:cNvSpPr txBox="1"/>
          <p:nvPr/>
        </p:nvSpPr>
        <p:spPr>
          <a:xfrm>
            <a:off x="7709564" y="4295095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05A50-C5FB-4A63-B6A1-188ED7E79F71}"/>
              </a:ext>
            </a:extLst>
          </p:cNvPr>
          <p:cNvSpPr txBox="1"/>
          <p:nvPr/>
        </p:nvSpPr>
        <p:spPr>
          <a:xfrm>
            <a:off x="2325277" y="4284366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Series-Parallel</a:t>
            </a:r>
          </a:p>
        </p:txBody>
      </p:sp>
    </p:spTree>
    <p:extLst>
      <p:ext uri="{BB962C8B-B14F-4D97-AF65-F5344CB8AC3E}">
        <p14:creationId xmlns:p14="http://schemas.microsoft.com/office/powerpoint/2010/main" val="23706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F996DC-3834-4155-A6C8-09DB22638982}"/>
              </a:ext>
            </a:extLst>
          </p:cNvPr>
          <p:cNvGraphicFramePr>
            <a:graphicFrameLocks noGrp="1"/>
          </p:cNvGraphicFramePr>
          <p:nvPr/>
        </p:nvGraphicFramePr>
        <p:xfrm>
          <a:off x="715639" y="1591420"/>
          <a:ext cx="10597804" cy="5129944"/>
        </p:xfrm>
        <a:graphic>
          <a:graphicData uri="http://schemas.openxmlformats.org/drawingml/2006/table">
            <a:tbl>
              <a:tblPr/>
              <a:tblGrid>
                <a:gridCol w="5298902">
                  <a:extLst>
                    <a:ext uri="{9D8B030D-6E8A-4147-A177-3AD203B41FA5}">
                      <a16:colId xmlns:a16="http://schemas.microsoft.com/office/drawing/2014/main" val="1361642825"/>
                    </a:ext>
                  </a:extLst>
                </a:gridCol>
                <a:gridCol w="5298902">
                  <a:extLst>
                    <a:ext uri="{9D8B030D-6E8A-4147-A177-3AD203B41FA5}">
                      <a16:colId xmlns:a16="http://schemas.microsoft.com/office/drawing/2014/main" val="3988962726"/>
                    </a:ext>
                  </a:extLst>
                </a:gridCol>
              </a:tblGrid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942329"/>
                  </a:ext>
                </a:extLst>
              </a:tr>
              <a:tr h="25649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622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2BD6DF-6707-42D9-B5D9-0F2088BFAB55}"/>
              </a:ext>
            </a:extLst>
          </p:cNvPr>
          <p:cNvSpPr txBox="1"/>
          <p:nvPr/>
        </p:nvSpPr>
        <p:spPr>
          <a:xfrm>
            <a:off x="988454" y="984853"/>
            <a:ext cx="419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Current Source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4D47F-58B6-456A-93FA-C5E4759D8FE0}"/>
              </a:ext>
            </a:extLst>
          </p:cNvPr>
          <p:cNvSpPr txBox="1"/>
          <p:nvPr/>
        </p:nvSpPr>
        <p:spPr>
          <a:xfrm>
            <a:off x="2325277" y="1642452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Series-Series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0D04D-8051-4FF3-B266-F85DE15A412F}"/>
              </a:ext>
            </a:extLst>
          </p:cNvPr>
          <p:cNvSpPr txBox="1"/>
          <p:nvPr/>
        </p:nvSpPr>
        <p:spPr>
          <a:xfrm>
            <a:off x="7709565" y="1555214"/>
            <a:ext cx="232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FCEA5-C15B-43A1-83F0-CEB73AB868B8}"/>
              </a:ext>
            </a:extLst>
          </p:cNvPr>
          <p:cNvSpPr txBox="1"/>
          <p:nvPr/>
        </p:nvSpPr>
        <p:spPr>
          <a:xfrm>
            <a:off x="7709564" y="4295095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Parallel-Parallel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05A50-C5FB-4A63-B6A1-188ED7E79F71}"/>
              </a:ext>
            </a:extLst>
          </p:cNvPr>
          <p:cNvSpPr txBox="1"/>
          <p:nvPr/>
        </p:nvSpPr>
        <p:spPr>
          <a:xfrm>
            <a:off x="2325277" y="4284366"/>
            <a:ext cx="298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Series-Parallel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A1ABE8-26DF-45E6-A79C-33B6A2FB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20" y="2099725"/>
            <a:ext cx="3714232" cy="18774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FFA10E-B32A-4C33-AAFF-46EF88E9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62" y="2099727"/>
            <a:ext cx="3735894" cy="1877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62FAD0-0F09-4832-BA42-60FA2FCAB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02" y="4724986"/>
            <a:ext cx="4243422" cy="19347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E1DC27-175F-4658-8A99-AC0BC0027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89" y="4724986"/>
            <a:ext cx="4399068" cy="18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4B06B-DD90-461F-8D20-0C5422E1712A}"/>
              </a:ext>
            </a:extLst>
          </p:cNvPr>
          <p:cNvSpPr txBox="1"/>
          <p:nvPr/>
        </p:nvSpPr>
        <p:spPr>
          <a:xfrm>
            <a:off x="870012" y="798990"/>
            <a:ext cx="85758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Transmitter Side: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Pulse Generator is a voltage-source fed, the transmitter side is chosen as Series-Compensation to filter DC-Voltage and the resonant inductor current will be sinusoidal.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If Pulse Generator is a current-source fed, the transmitter side is chosen as Parallel-Compensation to filter DC-Current and the resonant inductor current will be sinusoidal.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0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FD50B-B9BF-4159-9957-B50CAC8C51AB}"/>
              </a:ext>
            </a:extLst>
          </p:cNvPr>
          <p:cNvSpPr txBox="1"/>
          <p:nvPr/>
        </p:nvSpPr>
        <p:spPr>
          <a:xfrm>
            <a:off x="1958031" y="428601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design variants of Common DC-Bus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BFF27-84BF-46BD-B001-3190A4E302B0}"/>
              </a:ext>
            </a:extLst>
          </p:cNvPr>
          <p:cNvSpPr txBox="1"/>
          <p:nvPr/>
        </p:nvSpPr>
        <p:spPr>
          <a:xfrm>
            <a:off x="545920" y="951821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E959D-A379-4AE6-BCBF-A4C18DE21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12036"/>
              </p:ext>
            </p:extLst>
          </p:nvPr>
        </p:nvGraphicFramePr>
        <p:xfrm>
          <a:off x="1076445" y="1753227"/>
          <a:ext cx="10729732" cy="4676172"/>
        </p:xfrm>
        <a:graphic>
          <a:graphicData uri="http://schemas.openxmlformats.org/drawingml/2006/table">
            <a:tbl>
              <a:tblPr/>
              <a:tblGrid>
                <a:gridCol w="5364866">
                  <a:extLst>
                    <a:ext uri="{9D8B030D-6E8A-4147-A177-3AD203B41FA5}">
                      <a16:colId xmlns:a16="http://schemas.microsoft.com/office/drawing/2014/main" val="3128513956"/>
                    </a:ext>
                  </a:extLst>
                </a:gridCol>
                <a:gridCol w="5364866">
                  <a:extLst>
                    <a:ext uri="{9D8B030D-6E8A-4147-A177-3AD203B41FA5}">
                      <a16:colId xmlns:a16="http://schemas.microsoft.com/office/drawing/2014/main" val="1404411556"/>
                    </a:ext>
                  </a:extLst>
                </a:gridCol>
              </a:tblGrid>
              <a:tr h="467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0637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9BA817-0FFD-47A1-B69F-8593B28B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82" y="1901984"/>
            <a:ext cx="3604778" cy="4058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957A0-D0C6-4603-872C-405ED86A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38" y="1901984"/>
            <a:ext cx="3737927" cy="4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BFF27-84BF-46BD-B001-3190A4E302B0}"/>
              </a:ext>
            </a:extLst>
          </p:cNvPr>
          <p:cNvSpPr txBox="1"/>
          <p:nvPr/>
        </p:nvSpPr>
        <p:spPr>
          <a:xfrm>
            <a:off x="453322" y="1212590"/>
            <a:ext cx="857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E959D-A379-4AE6-BCBF-A4C18DE210B4}"/>
              </a:ext>
            </a:extLst>
          </p:cNvPr>
          <p:cNvGraphicFramePr>
            <a:graphicFrameLocks noGrp="1"/>
          </p:cNvGraphicFramePr>
          <p:nvPr/>
        </p:nvGraphicFramePr>
        <p:xfrm>
          <a:off x="1076445" y="1753227"/>
          <a:ext cx="10729732" cy="4676172"/>
        </p:xfrm>
        <a:graphic>
          <a:graphicData uri="http://schemas.openxmlformats.org/drawingml/2006/table">
            <a:tbl>
              <a:tblPr/>
              <a:tblGrid>
                <a:gridCol w="5364866">
                  <a:extLst>
                    <a:ext uri="{9D8B030D-6E8A-4147-A177-3AD203B41FA5}">
                      <a16:colId xmlns:a16="http://schemas.microsoft.com/office/drawing/2014/main" val="3128513956"/>
                    </a:ext>
                  </a:extLst>
                </a:gridCol>
                <a:gridCol w="5364866">
                  <a:extLst>
                    <a:ext uri="{9D8B030D-6E8A-4147-A177-3AD203B41FA5}">
                      <a16:colId xmlns:a16="http://schemas.microsoft.com/office/drawing/2014/main" val="1404411556"/>
                    </a:ext>
                  </a:extLst>
                </a:gridCol>
              </a:tblGrid>
              <a:tr h="467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0637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CF9EE4-911F-4CD3-A197-097E210B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66" y="1878004"/>
            <a:ext cx="3633805" cy="419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41417-8979-44FC-AA19-1E4DFC14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35" y="2128585"/>
            <a:ext cx="3562431" cy="39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8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F3A13-DB14-4765-8372-530069323FBF}"/>
              </a:ext>
            </a:extLst>
          </p:cNvPr>
          <p:cNvSpPr txBox="1"/>
          <p:nvPr/>
        </p:nvSpPr>
        <p:spPr>
          <a:xfrm>
            <a:off x="1969606" y="719111"/>
            <a:ext cx="8575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Analytical Modelling 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Compensation- Series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Series Compensation- Parallel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Compensation- Series DC BUS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Compensation- Parallel DC BUS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41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B0A007-14B1-4ED6-B4ED-575B93B3FE4C}"/>
              </a:ext>
            </a:extLst>
          </p:cNvPr>
          <p:cNvSpPr txBox="1"/>
          <p:nvPr/>
        </p:nvSpPr>
        <p:spPr>
          <a:xfrm>
            <a:off x="3194612" y="289367"/>
            <a:ext cx="67133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Series Compensation- Series DC BUS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/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….(1)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A23E7-D786-40F7-9EDF-68E264C62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96" y="2685327"/>
                <a:ext cx="53127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59EBF45-E9B2-4ACF-83E4-8EA4E47E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28" y="1151141"/>
            <a:ext cx="3379377" cy="5026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/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   …. (2)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E97160-661F-4B1A-A686-6D5ED8C6F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60" y="3778881"/>
                <a:ext cx="386900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3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488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39</cp:revision>
  <dcterms:created xsi:type="dcterms:W3CDTF">2020-10-11T12:15:09Z</dcterms:created>
  <dcterms:modified xsi:type="dcterms:W3CDTF">2020-10-13T21:36:47Z</dcterms:modified>
</cp:coreProperties>
</file>