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57" r:id="rId4"/>
    <p:sldId id="256" r:id="rId5"/>
    <p:sldId id="260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9DCF-7B93-45F3-931E-3A682789F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88C93-2CAE-46E2-801C-B5C9DB96C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34D8B-4473-4E02-8C78-B06E0FA6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BF4-1E3E-4B59-9EA9-8CDFAE59FEF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1C10-3CE0-4F41-A518-205F6835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F83F-ED1E-435D-8E11-15F589A3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896A-6513-49D8-BBCE-6243E136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6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A3C7-C9CC-44A9-86E5-8915858F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91ADD-C1EB-4A52-8FEE-628A3268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95A86-DCB4-4A48-971C-B9423304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BF4-1E3E-4B59-9EA9-8CDFAE59FEF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BFE5-6CD3-4893-88C5-C7BAA39E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5971A-DAAB-4712-BB05-08E7C12F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896A-6513-49D8-BBCE-6243E136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5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B16B1-31CE-4303-8BE3-44BC2CFA9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EE0A8-492A-4E53-9F5E-ACD52A13D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3B496-39FC-4E6A-A65C-7D769D63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BF4-1E3E-4B59-9EA9-8CDFAE59FEF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70AE8-1D90-48FB-9920-CE0B0337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AA7C2-5E0B-47D9-B17E-C37C9425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896A-6513-49D8-BBCE-6243E136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8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BC85-342B-437C-AEA5-0095ABC2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04F4-E24C-41A5-88F9-26CDE284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67B4-9F70-4B3F-A7FE-F4D508A6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BF4-1E3E-4B59-9EA9-8CDFAE59FEF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F87D2-CFC3-4BFE-939A-B380A137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80384-2C6C-4E77-9B6D-FD7E205E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896A-6513-49D8-BBCE-6243E136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5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4C21-9403-4800-B760-E3E21B76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EF54C-C875-4F43-A57D-139F0EDBA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180FF-8996-47AE-A023-E385FEFD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BF4-1E3E-4B59-9EA9-8CDFAE59FEF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54B2-C8B3-49E9-A5CB-20301090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000FE-526A-484D-A699-766D80A5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896A-6513-49D8-BBCE-6243E136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8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66E9-E0A0-4C33-AD31-5D5D2033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184F1-AAC5-4FA4-AC16-9A289FF01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A65BD-85A2-4BA7-95D9-BF894D0C4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73419-A769-4E22-ABB3-AFB5553F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BF4-1E3E-4B59-9EA9-8CDFAE59FEF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05DE6-1829-4684-95C0-6E0B80F9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FDCB5-0DC3-4B6C-A8CA-7FF3039A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896A-6513-49D8-BBCE-6243E136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7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43AF-8D44-4439-8F8F-599230FC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AEB18-468C-44C7-82CF-80A56DD4C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56F62-03AC-40CC-A17D-C6AC78201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7CC05-9842-473C-907A-7A387B4DB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CE586-1614-4711-A361-A530DC5CC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4C79D-4A8C-44B0-B4F1-33A730CA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BF4-1E3E-4B59-9EA9-8CDFAE59FEF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B502B-739A-4B62-86E4-E7B34CDD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0D89C-457E-489D-9316-C33FF5F3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896A-6513-49D8-BBCE-6243E136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0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EBA8-C6EA-46B0-B663-EC7E6362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A0752-2A8E-41BF-90CC-DF1B23D5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BF4-1E3E-4B59-9EA9-8CDFAE59FEF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290A5-00D2-4DAF-906B-87EF3E58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72F6C-0B33-4D29-AC93-BFF2149C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896A-6513-49D8-BBCE-6243E136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D828F-5E65-4F95-9C45-04845D65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BF4-1E3E-4B59-9EA9-8CDFAE59FEF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3C747-5DCD-408F-9CC2-0DED451E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5A44E-88A5-424B-AE68-9E8DA7BA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896A-6513-49D8-BBCE-6243E136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6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4D8C-462E-4BC5-9CDC-AF89A9DC0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E379D-6E42-4553-90B4-A78EED880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74719-706E-445C-8A4E-373859BB8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2E294-533A-472F-B5FF-A04B68C1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BF4-1E3E-4B59-9EA9-8CDFAE59FEF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4E0D7-51EE-44F6-A903-C6EEF76C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CC000-DDEB-4AB4-A570-3C4DBB72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896A-6513-49D8-BBCE-6243E136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7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31FC-49DE-40C7-AE90-EFB4BC7E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C24C5-6E3D-4926-A3FB-67C291087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5277F-A28E-431B-9170-3C0AF805A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5ED73-9B44-438A-8878-531114A6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BF4-1E3E-4B59-9EA9-8CDFAE59FEF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9225F-350F-4E14-B654-E15A5F29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A6F94-6AD8-4B75-9BB0-7CA394B6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896A-6513-49D8-BBCE-6243E136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7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0D6DA-A2A3-4743-91FE-F45F83EE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291D0-8E06-4F60-B6B6-F99FD648A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25E24-2C24-47DE-B4D9-3C4196CB4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3BF4-1E3E-4B59-9EA9-8CDFAE59FEF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E9B5-27A8-477F-A363-4AE3D0BD5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9EC7-DCF6-432C-B35F-4A3418603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896A-6513-49D8-BBCE-6243E136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4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523E65-B73B-4988-93D4-337490BFFA99}"/>
              </a:ext>
            </a:extLst>
          </p:cNvPr>
          <p:cNvSpPr/>
          <p:nvPr/>
        </p:nvSpPr>
        <p:spPr>
          <a:xfrm>
            <a:off x="2763186" y="299803"/>
            <a:ext cx="56013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ma=0.95;</a:t>
            </a:r>
          </a:p>
          <a:p>
            <a:r>
              <a:rPr lang="en-US" dirty="0" err="1">
                <a:effectLst/>
              </a:rPr>
              <a:t>ffund</a:t>
            </a:r>
            <a:r>
              <a:rPr lang="en-US" dirty="0">
                <a:effectLst/>
              </a:rPr>
              <a:t>=50;</a:t>
            </a:r>
          </a:p>
          <a:p>
            <a:r>
              <a:rPr lang="en-US" dirty="0" err="1">
                <a:effectLst/>
              </a:rPr>
              <a:t>fsw</a:t>
            </a:r>
            <a:r>
              <a:rPr lang="en-US" dirty="0">
                <a:effectLst/>
              </a:rPr>
              <a:t>=20e3;</a:t>
            </a:r>
          </a:p>
          <a:p>
            <a:r>
              <a:rPr lang="en-US" dirty="0" err="1">
                <a:effectLst/>
              </a:rPr>
              <a:t>wr</a:t>
            </a:r>
            <a:r>
              <a:rPr lang="en-US" dirty="0">
                <a:effectLst/>
              </a:rPr>
              <a:t>=</a:t>
            </a:r>
            <a:r>
              <a:rPr lang="en-US" dirty="0" err="1">
                <a:effectLst/>
              </a:rPr>
              <a:t>fsw</a:t>
            </a:r>
            <a:r>
              <a:rPr lang="en-US" dirty="0">
                <a:effectLst/>
              </a:rPr>
              <a:t>*2*pi;</a:t>
            </a:r>
          </a:p>
          <a:p>
            <a:r>
              <a:rPr lang="en-US" dirty="0" err="1">
                <a:effectLst/>
              </a:rPr>
              <a:t>Tfinal</a:t>
            </a:r>
            <a:r>
              <a:rPr lang="en-US" dirty="0">
                <a:effectLst/>
              </a:rPr>
              <a:t>=0.20;</a:t>
            </a:r>
          </a:p>
          <a:p>
            <a:r>
              <a:rPr lang="en-US" dirty="0" err="1">
                <a:effectLst/>
              </a:rPr>
              <a:t>SampleTime</a:t>
            </a:r>
            <a:r>
              <a:rPr lang="en-US" dirty="0">
                <a:effectLst/>
              </a:rPr>
              <a:t>=(1/</a:t>
            </a:r>
            <a:r>
              <a:rPr lang="en-US" dirty="0" err="1">
                <a:effectLst/>
              </a:rPr>
              <a:t>fsw</a:t>
            </a:r>
            <a:r>
              <a:rPr lang="en-US" dirty="0">
                <a:effectLst/>
              </a:rPr>
              <a:t>)/100;</a:t>
            </a:r>
          </a:p>
          <a:p>
            <a:r>
              <a:rPr lang="en-US" dirty="0">
                <a:effectLst/>
              </a:rPr>
              <a:t>Vdc=24;</a:t>
            </a:r>
          </a:p>
          <a:p>
            <a:r>
              <a:rPr lang="en-US" dirty="0">
                <a:effectLst/>
              </a:rPr>
              <a:t>C_DC=10e-9;</a:t>
            </a:r>
          </a:p>
          <a:p>
            <a:r>
              <a:rPr lang="en-US" dirty="0" err="1">
                <a:effectLst/>
              </a:rPr>
              <a:t>Rload</a:t>
            </a:r>
            <a:r>
              <a:rPr lang="en-US" dirty="0">
                <a:effectLst/>
              </a:rPr>
              <a:t>= 1.8586;</a:t>
            </a:r>
          </a:p>
          <a:p>
            <a:r>
              <a:rPr lang="en-US" dirty="0" err="1">
                <a:effectLst/>
              </a:rPr>
              <a:t>LLoad</a:t>
            </a:r>
            <a:r>
              <a:rPr lang="en-US" dirty="0">
                <a:effectLst/>
              </a:rPr>
              <a:t>=1e-3;</a:t>
            </a:r>
          </a:p>
          <a:p>
            <a:r>
              <a:rPr lang="en-US" dirty="0" err="1">
                <a:effectLst/>
              </a:rPr>
              <a:t>Lp</a:t>
            </a:r>
            <a:r>
              <a:rPr lang="en-US" dirty="0">
                <a:effectLst/>
              </a:rPr>
              <a:t>=120e-6;</a:t>
            </a:r>
          </a:p>
          <a:p>
            <a:r>
              <a:rPr lang="en-US" dirty="0">
                <a:effectLst/>
              </a:rPr>
              <a:t>Ls=120e-6;</a:t>
            </a:r>
          </a:p>
          <a:p>
            <a:r>
              <a:rPr lang="en-US" dirty="0">
                <a:effectLst/>
              </a:rPr>
              <a:t>M=24e-6;</a:t>
            </a:r>
          </a:p>
          <a:p>
            <a:r>
              <a:rPr lang="en-US" dirty="0">
                <a:effectLst/>
              </a:rPr>
              <a:t>RL=12;</a:t>
            </a:r>
          </a:p>
          <a:p>
            <a:r>
              <a:rPr lang="en-US" dirty="0">
                <a:effectLst/>
              </a:rPr>
              <a:t>Cp=1/(4*wr^2*</a:t>
            </a:r>
            <a:r>
              <a:rPr lang="en-US" dirty="0" err="1">
                <a:effectLst/>
              </a:rPr>
              <a:t>Lp</a:t>
            </a:r>
            <a:r>
              <a:rPr lang="en-US" dirty="0">
                <a:effectLst/>
              </a:rPr>
              <a:t>);</a:t>
            </a:r>
          </a:p>
          <a:p>
            <a:r>
              <a:rPr lang="en-US" dirty="0">
                <a:effectLst/>
              </a:rPr>
              <a:t>Cs=1/(4*wr^2*Ls);</a:t>
            </a:r>
          </a:p>
          <a:p>
            <a:r>
              <a:rPr lang="en-US" dirty="0" err="1">
                <a:effectLst/>
              </a:rPr>
              <a:t>LSource</a:t>
            </a:r>
            <a:r>
              <a:rPr lang="en-US" dirty="0">
                <a:effectLst/>
              </a:rPr>
              <a:t>= 1e-9;</a:t>
            </a:r>
          </a:p>
          <a:p>
            <a:r>
              <a:rPr lang="en-US" dirty="0" err="1">
                <a:effectLst/>
              </a:rPr>
              <a:t>RSource</a:t>
            </a:r>
            <a:r>
              <a:rPr lang="en-US" dirty="0">
                <a:effectLst/>
              </a:rPr>
              <a:t>= 1e-9;</a:t>
            </a:r>
          </a:p>
          <a:p>
            <a:r>
              <a:rPr lang="en-US" dirty="0">
                <a:effectLst/>
              </a:rPr>
              <a:t>LCAHA= 1e-9;</a:t>
            </a:r>
          </a:p>
          <a:p>
            <a:r>
              <a:rPr lang="en-US" dirty="0">
                <a:effectLst/>
              </a:rPr>
              <a:t>LHACB= 1e-9;</a:t>
            </a:r>
          </a:p>
          <a:p>
            <a:r>
              <a:rPr lang="en-US" dirty="0">
                <a:effectLst/>
              </a:rPr>
              <a:t>LCBHB= 1e-9;</a:t>
            </a:r>
          </a:p>
          <a:p>
            <a:r>
              <a:rPr lang="en-US" dirty="0">
                <a:effectLst/>
              </a:rPr>
              <a:t>COUT=100e-6;</a:t>
            </a: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6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6029B7-C9EE-41B9-B7D3-946A48C5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52" y="532151"/>
            <a:ext cx="8008496" cy="600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CE5D42-5F67-48A6-AD9B-6D75EB15AF6D}"/>
              </a:ext>
            </a:extLst>
          </p:cNvPr>
          <p:cNvSpPr/>
          <p:nvPr/>
        </p:nvSpPr>
        <p:spPr>
          <a:xfrm>
            <a:off x="3018019" y="269823"/>
            <a:ext cx="6155961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ma=0.8;</a:t>
            </a:r>
          </a:p>
          <a:p>
            <a:r>
              <a:rPr lang="en-US" dirty="0" err="1">
                <a:effectLst/>
              </a:rPr>
              <a:t>ffund</a:t>
            </a:r>
            <a:r>
              <a:rPr lang="en-US" dirty="0">
                <a:effectLst/>
              </a:rPr>
              <a:t>=50;</a:t>
            </a:r>
          </a:p>
          <a:p>
            <a:r>
              <a:rPr lang="en-US" dirty="0" err="1">
                <a:effectLst/>
              </a:rPr>
              <a:t>fsw</a:t>
            </a:r>
            <a:r>
              <a:rPr lang="en-US" dirty="0">
                <a:effectLst/>
              </a:rPr>
              <a:t>=20e3;</a:t>
            </a:r>
          </a:p>
          <a:p>
            <a:r>
              <a:rPr lang="en-US" dirty="0" err="1">
                <a:effectLst/>
              </a:rPr>
              <a:t>wr</a:t>
            </a:r>
            <a:r>
              <a:rPr lang="en-US" dirty="0">
                <a:effectLst/>
              </a:rPr>
              <a:t>=</a:t>
            </a:r>
            <a:r>
              <a:rPr lang="en-US" dirty="0" err="1">
                <a:effectLst/>
              </a:rPr>
              <a:t>fsw</a:t>
            </a:r>
            <a:r>
              <a:rPr lang="en-US" dirty="0">
                <a:effectLst/>
              </a:rPr>
              <a:t>*2*pi;</a:t>
            </a:r>
          </a:p>
          <a:p>
            <a:r>
              <a:rPr lang="en-US" dirty="0" err="1">
                <a:effectLst/>
              </a:rPr>
              <a:t>Tfinal</a:t>
            </a:r>
            <a:r>
              <a:rPr lang="en-US" dirty="0">
                <a:effectLst/>
              </a:rPr>
              <a:t>=0.20;</a:t>
            </a:r>
          </a:p>
          <a:p>
            <a:r>
              <a:rPr lang="en-US" dirty="0" err="1">
                <a:effectLst/>
              </a:rPr>
              <a:t>SampleTime</a:t>
            </a:r>
            <a:r>
              <a:rPr lang="en-US" dirty="0">
                <a:effectLst/>
              </a:rPr>
              <a:t>=(1/</a:t>
            </a:r>
            <a:r>
              <a:rPr lang="en-US" dirty="0" err="1">
                <a:effectLst/>
              </a:rPr>
              <a:t>fsw</a:t>
            </a:r>
            <a:r>
              <a:rPr lang="en-US" dirty="0">
                <a:effectLst/>
              </a:rPr>
              <a:t>)/100;</a:t>
            </a:r>
          </a:p>
          <a:p>
            <a:r>
              <a:rPr lang="en-US" dirty="0">
                <a:effectLst/>
              </a:rPr>
              <a:t>Vdc=24;</a:t>
            </a:r>
          </a:p>
          <a:p>
            <a:r>
              <a:rPr lang="en-US" dirty="0">
                <a:effectLst/>
              </a:rPr>
              <a:t>C_DC=10e-9;</a:t>
            </a:r>
          </a:p>
          <a:p>
            <a:r>
              <a:rPr lang="en-US" dirty="0" err="1">
                <a:effectLst/>
              </a:rPr>
              <a:t>Rload</a:t>
            </a:r>
            <a:r>
              <a:rPr lang="en-US" dirty="0">
                <a:effectLst/>
              </a:rPr>
              <a:t>= 1.8586;</a:t>
            </a:r>
          </a:p>
          <a:p>
            <a:r>
              <a:rPr lang="en-US" dirty="0" err="1">
                <a:effectLst/>
              </a:rPr>
              <a:t>LLoad</a:t>
            </a:r>
            <a:r>
              <a:rPr lang="en-US" dirty="0">
                <a:effectLst/>
              </a:rPr>
              <a:t>=1e-3;</a:t>
            </a:r>
          </a:p>
          <a:p>
            <a:r>
              <a:rPr lang="en-US" dirty="0" err="1">
                <a:effectLst/>
              </a:rPr>
              <a:t>Lp</a:t>
            </a:r>
            <a:r>
              <a:rPr lang="en-US" dirty="0">
                <a:effectLst/>
              </a:rPr>
              <a:t>=120e-6;</a:t>
            </a:r>
          </a:p>
          <a:p>
            <a:r>
              <a:rPr lang="en-US" dirty="0">
                <a:effectLst/>
              </a:rPr>
              <a:t>Ls=120e-6;</a:t>
            </a:r>
          </a:p>
          <a:p>
            <a:r>
              <a:rPr lang="en-US" dirty="0">
                <a:effectLst/>
              </a:rPr>
              <a:t>M=24e-6;</a:t>
            </a:r>
          </a:p>
          <a:p>
            <a:r>
              <a:rPr lang="en-US" dirty="0">
                <a:effectLst/>
              </a:rPr>
              <a:t>RL=12;</a:t>
            </a:r>
          </a:p>
          <a:p>
            <a:r>
              <a:rPr lang="en-US" dirty="0">
                <a:effectLst/>
              </a:rPr>
              <a:t>Cp=1/(4*wr^2*</a:t>
            </a:r>
            <a:r>
              <a:rPr lang="en-US" dirty="0" err="1">
                <a:effectLst/>
              </a:rPr>
              <a:t>Lp</a:t>
            </a:r>
            <a:r>
              <a:rPr lang="en-US" dirty="0">
                <a:effectLst/>
              </a:rPr>
              <a:t>);</a:t>
            </a:r>
          </a:p>
          <a:p>
            <a:r>
              <a:rPr lang="en-US" dirty="0">
                <a:effectLst/>
              </a:rPr>
              <a:t>Cs=1/(4*wr^2*Ls);</a:t>
            </a:r>
          </a:p>
          <a:p>
            <a:r>
              <a:rPr lang="en-US" dirty="0" err="1">
                <a:effectLst/>
              </a:rPr>
              <a:t>LSource</a:t>
            </a:r>
            <a:r>
              <a:rPr lang="en-US" dirty="0">
                <a:effectLst/>
              </a:rPr>
              <a:t>= 1e-9;</a:t>
            </a:r>
          </a:p>
          <a:p>
            <a:r>
              <a:rPr lang="en-US" dirty="0" err="1">
                <a:effectLst/>
              </a:rPr>
              <a:t>RSource</a:t>
            </a:r>
            <a:r>
              <a:rPr lang="en-US" dirty="0">
                <a:effectLst/>
              </a:rPr>
              <a:t>= 1e-9;</a:t>
            </a:r>
          </a:p>
          <a:p>
            <a:r>
              <a:rPr lang="en-US" dirty="0">
                <a:effectLst/>
              </a:rPr>
              <a:t>LCAHA= 1e-9;</a:t>
            </a:r>
          </a:p>
          <a:p>
            <a:r>
              <a:rPr lang="en-US" dirty="0">
                <a:effectLst/>
              </a:rPr>
              <a:t>LHACB= 1e-9;</a:t>
            </a:r>
          </a:p>
          <a:p>
            <a:r>
              <a:rPr lang="en-US" dirty="0">
                <a:effectLst/>
              </a:rPr>
              <a:t>LCBHB= 1e-9;</a:t>
            </a:r>
          </a:p>
          <a:p>
            <a:r>
              <a:rPr lang="en-US" dirty="0">
                <a:effectLst/>
              </a:rPr>
              <a:t>COUT=100e-6;</a:t>
            </a: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8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1B280-A957-4171-8357-D6C8430D7AC6}"/>
              </a:ext>
            </a:extLst>
          </p:cNvPr>
          <p:cNvSpPr txBox="1"/>
          <p:nvPr/>
        </p:nvSpPr>
        <p:spPr>
          <a:xfrm>
            <a:off x="4092314" y="974361"/>
            <a:ext cx="4482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DC BUS</a:t>
            </a:r>
          </a:p>
        </p:txBody>
      </p:sp>
    </p:spTree>
    <p:extLst>
      <p:ext uri="{BB962C8B-B14F-4D97-AF65-F5344CB8AC3E}">
        <p14:creationId xmlns:p14="http://schemas.microsoft.com/office/powerpoint/2010/main" val="345083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2AD856-5BD0-4298-B3AA-CA7360916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41" y="264435"/>
            <a:ext cx="8438838" cy="63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7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16F289-359F-4E30-9830-2AF1A1EC0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953" y="419724"/>
            <a:ext cx="7738673" cy="580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50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5E6464-1B07-4922-AC8E-1767080D5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510" y="573374"/>
            <a:ext cx="7933546" cy="595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06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92FF1E-3546-4DDB-A5DB-6574C4EB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265" y="427219"/>
            <a:ext cx="7588770" cy="569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80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1B280-A957-4171-8357-D6C8430D7AC6}"/>
              </a:ext>
            </a:extLst>
          </p:cNvPr>
          <p:cNvSpPr txBox="1"/>
          <p:nvPr/>
        </p:nvSpPr>
        <p:spPr>
          <a:xfrm>
            <a:off x="3854970" y="569626"/>
            <a:ext cx="4482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MOTOR</a:t>
            </a:r>
          </a:p>
        </p:txBody>
      </p:sp>
    </p:spTree>
    <p:extLst>
      <p:ext uri="{BB962C8B-B14F-4D97-AF65-F5344CB8AC3E}">
        <p14:creationId xmlns:p14="http://schemas.microsoft.com/office/powerpoint/2010/main" val="500537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B43AD7-D260-47A5-BCC8-923CAA275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52" y="594453"/>
            <a:ext cx="7558791" cy="566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93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C2E1D-A2A0-4D29-924B-E9FA364EAD83}"/>
              </a:ext>
            </a:extLst>
          </p:cNvPr>
          <p:cNvSpPr txBox="1"/>
          <p:nvPr/>
        </p:nvSpPr>
        <p:spPr>
          <a:xfrm>
            <a:off x="3854970" y="569626"/>
            <a:ext cx="4482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WPT</a:t>
            </a:r>
          </a:p>
        </p:txBody>
      </p:sp>
    </p:spTree>
    <p:extLst>
      <p:ext uri="{BB962C8B-B14F-4D97-AF65-F5344CB8AC3E}">
        <p14:creationId xmlns:p14="http://schemas.microsoft.com/office/powerpoint/2010/main" val="249915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1B280-A957-4171-8357-D6C8430D7AC6}"/>
              </a:ext>
            </a:extLst>
          </p:cNvPr>
          <p:cNvSpPr txBox="1"/>
          <p:nvPr/>
        </p:nvSpPr>
        <p:spPr>
          <a:xfrm>
            <a:off x="4092314" y="974361"/>
            <a:ext cx="4482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DC BUS</a:t>
            </a:r>
          </a:p>
        </p:txBody>
      </p:sp>
    </p:spTree>
    <p:extLst>
      <p:ext uri="{BB962C8B-B14F-4D97-AF65-F5344CB8AC3E}">
        <p14:creationId xmlns:p14="http://schemas.microsoft.com/office/powerpoint/2010/main" val="1768858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C0462A-3EC4-46BA-9262-018104C66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019" y="733580"/>
            <a:ext cx="7679961" cy="575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51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DC571-6FA8-4A43-BDB0-95CF7ECF2B23}"/>
              </a:ext>
            </a:extLst>
          </p:cNvPr>
          <p:cNvSpPr/>
          <p:nvPr/>
        </p:nvSpPr>
        <p:spPr>
          <a:xfrm>
            <a:off x="3904445" y="103031"/>
            <a:ext cx="483387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ma=0.5;</a:t>
            </a:r>
          </a:p>
          <a:p>
            <a:r>
              <a:rPr lang="en-US" dirty="0" err="1">
                <a:effectLst/>
              </a:rPr>
              <a:t>ffund</a:t>
            </a:r>
            <a:r>
              <a:rPr lang="en-US" dirty="0">
                <a:effectLst/>
              </a:rPr>
              <a:t>=50;</a:t>
            </a:r>
          </a:p>
          <a:p>
            <a:r>
              <a:rPr lang="en-US" dirty="0" err="1">
                <a:effectLst/>
              </a:rPr>
              <a:t>fsw</a:t>
            </a:r>
            <a:r>
              <a:rPr lang="en-US" dirty="0">
                <a:effectLst/>
              </a:rPr>
              <a:t>=20e3;</a:t>
            </a:r>
          </a:p>
          <a:p>
            <a:r>
              <a:rPr lang="en-US" dirty="0" err="1">
                <a:effectLst/>
              </a:rPr>
              <a:t>wr</a:t>
            </a:r>
            <a:r>
              <a:rPr lang="en-US" dirty="0">
                <a:effectLst/>
              </a:rPr>
              <a:t>=</a:t>
            </a:r>
            <a:r>
              <a:rPr lang="en-US" dirty="0" err="1">
                <a:effectLst/>
              </a:rPr>
              <a:t>fsw</a:t>
            </a:r>
            <a:r>
              <a:rPr lang="en-US" dirty="0">
                <a:effectLst/>
              </a:rPr>
              <a:t>*2*pi;</a:t>
            </a:r>
          </a:p>
          <a:p>
            <a:r>
              <a:rPr lang="en-US" dirty="0" err="1">
                <a:effectLst/>
              </a:rPr>
              <a:t>Tfinal</a:t>
            </a:r>
            <a:r>
              <a:rPr lang="en-US" dirty="0">
                <a:effectLst/>
              </a:rPr>
              <a:t>=0.20;</a:t>
            </a:r>
          </a:p>
          <a:p>
            <a:r>
              <a:rPr lang="en-US" dirty="0" err="1">
                <a:effectLst/>
              </a:rPr>
              <a:t>SampleTime</a:t>
            </a:r>
            <a:r>
              <a:rPr lang="en-US" dirty="0">
                <a:effectLst/>
              </a:rPr>
              <a:t>=(1/</a:t>
            </a:r>
            <a:r>
              <a:rPr lang="en-US" dirty="0" err="1">
                <a:effectLst/>
              </a:rPr>
              <a:t>fsw</a:t>
            </a:r>
            <a:r>
              <a:rPr lang="en-US" dirty="0">
                <a:effectLst/>
              </a:rPr>
              <a:t>)/100;</a:t>
            </a:r>
          </a:p>
          <a:p>
            <a:r>
              <a:rPr lang="en-US" dirty="0">
                <a:effectLst/>
              </a:rPr>
              <a:t>Vdc=24;</a:t>
            </a:r>
          </a:p>
          <a:p>
            <a:r>
              <a:rPr lang="en-US" dirty="0">
                <a:effectLst/>
              </a:rPr>
              <a:t>C_DC=10e-9;</a:t>
            </a:r>
          </a:p>
          <a:p>
            <a:r>
              <a:rPr lang="en-US" dirty="0" err="1">
                <a:effectLst/>
              </a:rPr>
              <a:t>Rload</a:t>
            </a:r>
            <a:r>
              <a:rPr lang="en-US" dirty="0">
                <a:effectLst/>
              </a:rPr>
              <a:t>= 1.8586;</a:t>
            </a:r>
          </a:p>
          <a:p>
            <a:r>
              <a:rPr lang="en-US" dirty="0" err="1">
                <a:effectLst/>
              </a:rPr>
              <a:t>LLoad</a:t>
            </a:r>
            <a:r>
              <a:rPr lang="en-US" dirty="0">
                <a:effectLst/>
              </a:rPr>
              <a:t>=1e-3;</a:t>
            </a:r>
          </a:p>
          <a:p>
            <a:r>
              <a:rPr lang="en-US" dirty="0" err="1">
                <a:effectLst/>
              </a:rPr>
              <a:t>Lp</a:t>
            </a:r>
            <a:r>
              <a:rPr lang="en-US" dirty="0">
                <a:effectLst/>
              </a:rPr>
              <a:t>=120e-6;</a:t>
            </a:r>
          </a:p>
          <a:p>
            <a:r>
              <a:rPr lang="en-US" dirty="0">
                <a:effectLst/>
              </a:rPr>
              <a:t>Ls=120e-6;</a:t>
            </a:r>
          </a:p>
          <a:p>
            <a:r>
              <a:rPr lang="en-US" dirty="0">
                <a:effectLst/>
              </a:rPr>
              <a:t>M=24e-6;</a:t>
            </a:r>
          </a:p>
          <a:p>
            <a:r>
              <a:rPr lang="en-US" dirty="0">
                <a:effectLst/>
              </a:rPr>
              <a:t>RL=12;</a:t>
            </a:r>
          </a:p>
          <a:p>
            <a:r>
              <a:rPr lang="en-US" dirty="0">
                <a:effectLst/>
              </a:rPr>
              <a:t>Cp=1/(4*wr^2*</a:t>
            </a:r>
            <a:r>
              <a:rPr lang="en-US" dirty="0" err="1">
                <a:effectLst/>
              </a:rPr>
              <a:t>Lp</a:t>
            </a:r>
            <a:r>
              <a:rPr lang="en-US" dirty="0">
                <a:effectLst/>
              </a:rPr>
              <a:t>);</a:t>
            </a:r>
          </a:p>
          <a:p>
            <a:r>
              <a:rPr lang="en-US" dirty="0">
                <a:effectLst/>
              </a:rPr>
              <a:t>Cs=1/(4*wr^2*Ls);</a:t>
            </a:r>
          </a:p>
          <a:p>
            <a:r>
              <a:rPr lang="en-US" dirty="0" err="1">
                <a:effectLst/>
              </a:rPr>
              <a:t>LSource</a:t>
            </a:r>
            <a:r>
              <a:rPr lang="en-US" dirty="0">
                <a:effectLst/>
              </a:rPr>
              <a:t>= 1e-9;</a:t>
            </a:r>
          </a:p>
          <a:p>
            <a:r>
              <a:rPr lang="en-US" dirty="0" err="1">
                <a:effectLst/>
              </a:rPr>
              <a:t>RSource</a:t>
            </a:r>
            <a:r>
              <a:rPr lang="en-US" dirty="0">
                <a:effectLst/>
              </a:rPr>
              <a:t>= 1e-9;</a:t>
            </a:r>
          </a:p>
          <a:p>
            <a:r>
              <a:rPr lang="en-US" dirty="0">
                <a:effectLst/>
              </a:rPr>
              <a:t>LCAHA= 1e-9;</a:t>
            </a:r>
          </a:p>
          <a:p>
            <a:r>
              <a:rPr lang="en-US" dirty="0">
                <a:effectLst/>
              </a:rPr>
              <a:t>LHACB= 1e-9;</a:t>
            </a:r>
          </a:p>
          <a:p>
            <a:r>
              <a:rPr lang="en-US" dirty="0">
                <a:effectLst/>
              </a:rPr>
              <a:t>LCBHB= 1e-9;</a:t>
            </a:r>
          </a:p>
          <a:p>
            <a:r>
              <a:rPr lang="en-US" dirty="0">
                <a:effectLst/>
              </a:rPr>
              <a:t>COUT=100e-6;</a:t>
            </a: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2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1B280-A957-4171-8357-D6C8430D7AC6}"/>
              </a:ext>
            </a:extLst>
          </p:cNvPr>
          <p:cNvSpPr txBox="1"/>
          <p:nvPr/>
        </p:nvSpPr>
        <p:spPr>
          <a:xfrm>
            <a:off x="4092314" y="974361"/>
            <a:ext cx="4482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DC BUS</a:t>
            </a:r>
          </a:p>
        </p:txBody>
      </p:sp>
    </p:spTree>
    <p:extLst>
      <p:ext uri="{BB962C8B-B14F-4D97-AF65-F5344CB8AC3E}">
        <p14:creationId xmlns:p14="http://schemas.microsoft.com/office/powerpoint/2010/main" val="382962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F09CE4-D512-46C9-BCDC-64150E928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294" y="809758"/>
            <a:ext cx="6803265" cy="51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56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6D9AB6-F560-40BA-849D-A33E5AB3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24" y="639115"/>
            <a:ext cx="7176752" cy="538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82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24E211-41BD-4B22-9DDB-5E4CEB645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948" y="460016"/>
            <a:ext cx="7357058" cy="551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65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9E7892-6736-449A-B4FA-34A004A4D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586" y="1317266"/>
            <a:ext cx="6288110" cy="471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26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1B280-A957-4171-8357-D6C8430D7AC6}"/>
              </a:ext>
            </a:extLst>
          </p:cNvPr>
          <p:cNvSpPr txBox="1"/>
          <p:nvPr/>
        </p:nvSpPr>
        <p:spPr>
          <a:xfrm>
            <a:off x="3854970" y="569626"/>
            <a:ext cx="4482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MOTOR</a:t>
            </a:r>
          </a:p>
        </p:txBody>
      </p:sp>
    </p:spTree>
    <p:extLst>
      <p:ext uri="{BB962C8B-B14F-4D97-AF65-F5344CB8AC3E}">
        <p14:creationId xmlns:p14="http://schemas.microsoft.com/office/powerpoint/2010/main" val="146477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4A20FC-6553-48AF-897D-4FFD81B1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360" y="698679"/>
            <a:ext cx="6977130" cy="523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30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C2E1D-A2A0-4D29-924B-E9FA364EAD83}"/>
              </a:ext>
            </a:extLst>
          </p:cNvPr>
          <p:cNvSpPr txBox="1"/>
          <p:nvPr/>
        </p:nvSpPr>
        <p:spPr>
          <a:xfrm>
            <a:off x="3854970" y="569626"/>
            <a:ext cx="4482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WPT</a:t>
            </a:r>
          </a:p>
        </p:txBody>
      </p:sp>
    </p:spTree>
    <p:extLst>
      <p:ext uri="{BB962C8B-B14F-4D97-AF65-F5344CB8AC3E}">
        <p14:creationId xmlns:p14="http://schemas.microsoft.com/office/powerpoint/2010/main" val="81498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B01ED6-D11E-4D95-A687-F507D51CE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29" y="551501"/>
            <a:ext cx="7980264" cy="575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52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03E7F7-2CA6-48C4-AFD9-C022E94B6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87" y="708740"/>
            <a:ext cx="7254025" cy="54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64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8BA20-9C40-4AEE-A639-715B621D4185}"/>
              </a:ext>
            </a:extLst>
          </p:cNvPr>
          <p:cNvSpPr txBox="1"/>
          <p:nvPr/>
        </p:nvSpPr>
        <p:spPr>
          <a:xfrm>
            <a:off x="4784503" y="103032"/>
            <a:ext cx="185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56CD4-4AB4-49D3-9D59-5EE684B90162}"/>
              </a:ext>
            </a:extLst>
          </p:cNvPr>
          <p:cNvSpPr txBox="1"/>
          <p:nvPr/>
        </p:nvSpPr>
        <p:spPr>
          <a:xfrm>
            <a:off x="2470598" y="103032"/>
            <a:ext cx="1854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1- 0.9 - 0.8/ </a:t>
            </a:r>
          </a:p>
          <a:p>
            <a:r>
              <a:rPr lang="en-US" dirty="0"/>
              <a:t>0.7- 0.6- 0.5/</a:t>
            </a:r>
          </a:p>
          <a:p>
            <a:r>
              <a:rPr lang="en-US" dirty="0"/>
              <a:t>0.4-0.3-0.2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062713-886B-4448-A1C2-7FED5E6A0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3" y="1207024"/>
            <a:ext cx="3101809" cy="15748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FE5A6B-9DC5-4B6D-AF4C-EAF7F181C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915" y="1224548"/>
            <a:ext cx="3444904" cy="15748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0C0FF8-40F5-4EF4-A6F1-BAFEAB23B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528" y="1224548"/>
            <a:ext cx="3449090" cy="1639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72D4AC-44E4-4F9E-A7A1-114058062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2" y="3113467"/>
            <a:ext cx="3146010" cy="14881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C1D8BD-3747-455B-9FAA-3AB82D08A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2915" y="3220243"/>
            <a:ext cx="3342664" cy="15141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952572-8A35-432B-A59C-0AE6108BC4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0528" y="3113467"/>
            <a:ext cx="3376289" cy="17225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379FB5-7242-491E-9D1F-816776FB15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77" y="5200572"/>
            <a:ext cx="3055947" cy="1488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CAFD18-F6BD-43E5-8124-BB31179EBE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1795" y="5186749"/>
            <a:ext cx="3444904" cy="15157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BDD419-3ED6-4F04-844D-E465DE99B1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17340" y="5186749"/>
            <a:ext cx="3440684" cy="150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32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3A8DA8-2C25-4EAC-A19D-347343F9D21B}"/>
              </a:ext>
            </a:extLst>
          </p:cNvPr>
          <p:cNvSpPr txBox="1"/>
          <p:nvPr/>
        </p:nvSpPr>
        <p:spPr>
          <a:xfrm>
            <a:off x="4569855" y="564525"/>
            <a:ext cx="199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093B5-9AA6-45B8-A8BB-9506CB488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01" y="837127"/>
            <a:ext cx="3262828" cy="14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3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62250F-9159-4DAA-A776-29A4C65D5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93" y="222042"/>
            <a:ext cx="8847944" cy="663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7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FA5726-C037-47DA-9E9C-F53F46C1D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15" y="499974"/>
            <a:ext cx="8429969" cy="60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4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405C75-D80A-4188-9544-9A6440209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027" y="756894"/>
            <a:ext cx="7410639" cy="53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3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1B280-A957-4171-8357-D6C8430D7AC6}"/>
              </a:ext>
            </a:extLst>
          </p:cNvPr>
          <p:cNvSpPr txBox="1"/>
          <p:nvPr/>
        </p:nvSpPr>
        <p:spPr>
          <a:xfrm>
            <a:off x="3854970" y="569626"/>
            <a:ext cx="4482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MOTOR</a:t>
            </a:r>
          </a:p>
        </p:txBody>
      </p:sp>
    </p:spTree>
    <p:extLst>
      <p:ext uri="{BB962C8B-B14F-4D97-AF65-F5344CB8AC3E}">
        <p14:creationId xmlns:p14="http://schemas.microsoft.com/office/powerpoint/2010/main" val="17540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EA3002-FCDA-4EEB-A0F3-827AB7880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639" y="299803"/>
            <a:ext cx="7661848" cy="57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2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C2E1D-A2A0-4D29-924B-E9FA364EAD83}"/>
              </a:ext>
            </a:extLst>
          </p:cNvPr>
          <p:cNvSpPr txBox="1"/>
          <p:nvPr/>
        </p:nvSpPr>
        <p:spPr>
          <a:xfrm>
            <a:off x="3854970" y="569626"/>
            <a:ext cx="4482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WPT</a:t>
            </a:r>
          </a:p>
        </p:txBody>
      </p:sp>
    </p:spTree>
    <p:extLst>
      <p:ext uri="{BB962C8B-B14F-4D97-AF65-F5344CB8AC3E}">
        <p14:creationId xmlns:p14="http://schemas.microsoft.com/office/powerpoint/2010/main" val="214060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373</Words>
  <Application>Microsoft Office PowerPoint</Application>
  <PresentationFormat>Widescreen</PresentationFormat>
  <Paragraphs>87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9</cp:revision>
  <dcterms:created xsi:type="dcterms:W3CDTF">2020-12-19T19:23:00Z</dcterms:created>
  <dcterms:modified xsi:type="dcterms:W3CDTF">2020-12-19T20:14:38Z</dcterms:modified>
</cp:coreProperties>
</file>