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9" r:id="rId14"/>
    <p:sldId id="271" r:id="rId15"/>
    <p:sldId id="273" r:id="rId16"/>
    <p:sldId id="272" r:id="rId17"/>
    <p:sldId id="265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DBBA-2418-4B17-ACFB-1C5874C02C8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A42C-A441-466B-B84C-0BD6CFB4A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7A42C-A441-466B-B84C-0BD6CFB4AF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F69-1301-494A-814C-B8833F123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286BA-E69C-4E48-8854-5477D9212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72B6-44D4-4BBE-AECB-18B37C58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7D1D-557D-46F1-8775-2F752D8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08F2-BE29-4543-A28D-55E8CCA2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B97D-025B-41CE-A403-36A34417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4C28B-9824-4299-812E-76CCF90B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CC82-EB67-4BD9-B8D6-C51E0C54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BE41-AC21-4049-B3DC-DD37EAC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2876-0CFC-484F-937C-A5DA9BD8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66C9E-01BC-423C-ADCA-3EAD6C536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F142-4C84-43C4-B29B-641BB04F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FF2F-5F4F-4131-9888-AB74A70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0F22-D510-491A-955B-47CA1773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A953-83BB-4A76-BEF9-EA601D9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A543-B4BF-46A9-9E51-E49E973B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05BD-9242-4E7A-ACF8-E872613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820F-6342-437E-B26A-9CE728DC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4946-5D92-4D22-A9C4-F506F530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A731-EA7A-4918-8B08-FFDE6854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8EE-9F7A-43A3-A7CF-E7CCD6E2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A702-A3B7-497A-9F95-F0228DB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697F-B778-422F-8B19-C0A8EB62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119C-0ADC-41CE-B5C2-CF45D81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AE1C-DC4D-44F7-8FFD-6DD79DD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CF17-D047-4E54-A782-BC1ACB3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8D05-7E76-4889-9776-235255E2A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271BA-D469-4537-9982-74B8BD7A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504D-40A8-410C-9F3A-6B8663D7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16D2-7F33-4A29-A1DD-315AB85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752C-2932-4921-8226-AC2738AA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5B5B-6A51-480F-B3B9-CCF3D69C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64D9-51FB-4077-B1A2-4E4C9047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E3EEF-756C-4837-9CA4-F8CB83C4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B18AB-BE56-4732-95F5-46B1A62A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24256-D1D3-4FF3-A7DF-F404D9B27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4A978-E083-459E-96BE-9B449EE2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2AD57-BEE4-47B8-97E1-2A2A53E8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05586-F563-47E9-BF17-0327600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460B-33B4-454A-8170-E75F5EAE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71882-E53E-49EB-B14A-371719B0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9B05C-76A3-447D-8D30-A20C496D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369F3-3873-499C-A004-1A7FF7C3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5D2EC-802B-4DD4-AD76-B306017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5FF81-367E-492B-956C-817B57A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BCB8C-464B-4A15-B769-8333F16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F051-60A4-4846-8DEE-39A9382A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F4B3-43C7-4A3D-A3AA-D6529ECE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2DF2-6AF0-444D-8C1D-52CECF76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9EA6F-84C7-4738-A018-1791C0EF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B3C0-AB57-4921-896E-7B220A5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2C27-88D3-4FD4-B475-9B217FDA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473-03F3-4972-B9F8-4F0D9099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2F064-6660-4DDF-90A7-D89E16C45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5EEE-17E5-4FE2-B258-8AB0DEEA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E117-8090-451C-8C84-382DB44F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3791-B727-4421-BBF9-49E73B4A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86B6C-F81F-48F3-AB9F-8230046C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7215C-5422-40CB-A893-FC5A75EE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E888-B7B4-45E9-BF9A-4735ED47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A805-1261-4717-82F1-86239AD4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667D-57F5-4D11-9182-92360B2EDE8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481-1124-4F4A-967A-8A2D8F50A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0202-6E8A-4CA3-A1ED-081D24F0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7.xlsx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package" Target="../embeddings/Microsoft_Excel_Worksheet9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package" Target="../embeddings/Microsoft_Excel_Worksheet10.xlsx"/><Relationship Id="rId7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1.xlsx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13CAC-E7D6-4A58-9EEA-4B4D4B10F150}"/>
              </a:ext>
            </a:extLst>
          </p:cNvPr>
          <p:cNvSpPr txBox="1"/>
          <p:nvPr/>
        </p:nvSpPr>
        <p:spPr>
          <a:xfrm>
            <a:off x="4488287" y="543197"/>
            <a:ext cx="615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BRIEF EXPLANATION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0D78D-FAF7-4DE3-A091-F929B05E544B}"/>
              </a:ext>
            </a:extLst>
          </p:cNvPr>
          <p:cNvSpPr txBox="1"/>
          <p:nvPr/>
        </p:nvSpPr>
        <p:spPr>
          <a:xfrm>
            <a:off x="856445" y="1184856"/>
            <a:ext cx="1030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,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validate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share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in </a:t>
            </a:r>
            <a:r>
              <a:rPr lang="tr-TR" dirty="0" err="1"/>
              <a:t>paralled</a:t>
            </a:r>
            <a:r>
              <a:rPr lang="tr-TR" dirty="0"/>
              <a:t>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DC </a:t>
            </a:r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series-series</a:t>
            </a:r>
            <a:r>
              <a:rPr lang="tr-TR" dirty="0"/>
              <a:t> WPT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experiment</a:t>
            </a:r>
            <a:r>
              <a:rPr lang="tr-TR" dirty="0"/>
              <a:t> data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LTSpice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FE0FE-4849-4CB6-AAED-A46E6435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22" y="2767546"/>
            <a:ext cx="3996626" cy="25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FA-Coupled-150kHz (5)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68084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151.6kHz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3.65A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3.09A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22.524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76.68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74.1722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12F52C-90A9-4AC1-99CF-AFD41AE0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31" y="940158"/>
            <a:ext cx="8659054" cy="43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4700790" y="210175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MA-Coupled-150kHz (7)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7667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151.3kHz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4.21A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2.37A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72.18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82.7542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4F4C2F-D00E-42D7-AC66-F9690DBF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91" y="566628"/>
            <a:ext cx="9545392" cy="48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38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FA-Decoupled-150kHz (1)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152kHz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3.57A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67.5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B0EC8AE-6F95-42DE-BCDB-02F340BF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9" y="663220"/>
            <a:ext cx="9616225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FA-Decoupled-135kHz (2)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05765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154.75kHz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7.41A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3.33A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20.310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46.752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51.4652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801172-9D29-4CF1-942A-06A6E133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4" y="648898"/>
            <a:ext cx="10021910" cy="50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MA-Decoupled-150kHz (3)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156.8kHz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7.25A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5.09A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22.8711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74.8448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44.1957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FDC721-3C6F-4D61-BCFB-BC640F8A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1" y="631022"/>
            <a:ext cx="9641983" cy="48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MA-Decoupled-135kHz (4)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2613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155.3kHz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7.49A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2.13A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4.29A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18.34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65.75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47.75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87F4EB3-DD46-41A5-BDE2-D5EF93B2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3" y="676139"/>
            <a:ext cx="9460407" cy="47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388-DCD9-4ECD-8B2A-33D17069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778" y="2348472"/>
            <a:ext cx="4762303" cy="1325563"/>
          </a:xfrm>
        </p:spPr>
        <p:txBody>
          <a:bodyPr/>
          <a:lstStyle/>
          <a:p>
            <a:r>
              <a:rPr lang="tr-TR" dirty="0"/>
              <a:t>SPICE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0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658-8423-4BD8-8307-30CA3AD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256" y="62471"/>
            <a:ext cx="1950076" cy="1012915"/>
          </a:xfrm>
        </p:spPr>
        <p:txBody>
          <a:bodyPr/>
          <a:lstStyle/>
          <a:p>
            <a:r>
              <a:rPr lang="tr-TR" dirty="0"/>
              <a:t>Case-1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DE2A9C-1C65-4CFA-9AEE-85D7EE787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69521"/>
              </p:ext>
            </p:extLst>
          </p:nvPr>
        </p:nvGraphicFramePr>
        <p:xfrm>
          <a:off x="135229" y="1036977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152kHz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3.57A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67.5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8CA7CB-ED1D-4F71-A0AA-CA8F75A89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36061"/>
              </p:ext>
            </p:extLst>
          </p:nvPr>
        </p:nvGraphicFramePr>
        <p:xfrm>
          <a:off x="298973" y="2241127"/>
          <a:ext cx="7685928" cy="731520"/>
        </p:xfrm>
        <a:graphic>
          <a:graphicData uri="http://schemas.openxmlformats.org/drawingml/2006/table">
            <a:tbl>
              <a:tblPr/>
              <a:tblGrid>
                <a:gridCol w="1280988">
                  <a:extLst>
                    <a:ext uri="{9D8B030D-6E8A-4147-A177-3AD203B41FA5}">
                      <a16:colId xmlns:a16="http://schemas.microsoft.com/office/drawing/2014/main" val="3360700635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2787409707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2454743313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3381765127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3146380165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1270195405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Vout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43195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158.5kHz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7.98A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1.88A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4.273A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20.90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75.76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2841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709C4A-F936-4AC3-A779-AAB90170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1" y="1879018"/>
            <a:ext cx="4391697" cy="218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8A82B-E881-4EFE-932D-E73EF7C4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6797"/>
            <a:ext cx="12192000" cy="2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2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658-8423-4BD8-8307-30CA3AD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39" y="51516"/>
            <a:ext cx="1602347" cy="874802"/>
          </a:xfrm>
        </p:spPr>
        <p:txBody>
          <a:bodyPr>
            <a:normAutofit fontScale="90000"/>
          </a:bodyPr>
          <a:lstStyle/>
          <a:p>
            <a:r>
              <a:rPr lang="tr-TR" dirty="0"/>
              <a:t>Case-5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8B465E-1B9F-4779-B003-A65CE1F2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44101"/>
              </p:ext>
            </p:extLst>
          </p:nvPr>
        </p:nvGraphicFramePr>
        <p:xfrm>
          <a:off x="627846" y="846393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154.75kHz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7.41A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3.33A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20.310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46.752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51.4652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E1B16E-B5B2-408E-9174-D504ED4C6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03770"/>
              </p:ext>
            </p:extLst>
          </p:nvPr>
        </p:nvGraphicFramePr>
        <p:xfrm>
          <a:off x="627846" y="1949076"/>
          <a:ext cx="7685928" cy="731520"/>
        </p:xfrm>
        <a:graphic>
          <a:graphicData uri="http://schemas.openxmlformats.org/drawingml/2006/table">
            <a:tbl>
              <a:tblPr/>
              <a:tblGrid>
                <a:gridCol w="1280988">
                  <a:extLst>
                    <a:ext uri="{9D8B030D-6E8A-4147-A177-3AD203B41FA5}">
                      <a16:colId xmlns:a16="http://schemas.microsoft.com/office/drawing/2014/main" val="3360700635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2787409707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2454743313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3381765127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3146380165"/>
                    </a:ext>
                  </a:extLst>
                </a:gridCol>
                <a:gridCol w="1280988">
                  <a:extLst>
                    <a:ext uri="{9D8B030D-6E8A-4147-A177-3AD203B41FA5}">
                      <a16:colId xmlns:a16="http://schemas.microsoft.com/office/drawing/2014/main" val="1270195405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Vout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43195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158.5kHz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7.98A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1.88A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4.273A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20.90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75.76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28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5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182B-54E1-408D-BDE6-7F535979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18" y="79589"/>
            <a:ext cx="5673144" cy="905077"/>
          </a:xfrm>
        </p:spPr>
        <p:txBody>
          <a:bodyPr>
            <a:normAutofit fontScale="90000"/>
          </a:bodyPr>
          <a:lstStyle/>
          <a:p>
            <a:r>
              <a:rPr lang="tr-TR" dirty="0"/>
              <a:t>Test-</a:t>
            </a:r>
            <a:r>
              <a:rPr lang="tr-TR" dirty="0" err="1"/>
              <a:t>Setup</a:t>
            </a:r>
            <a:r>
              <a:rPr lang="tr-TR" dirty="0"/>
              <a:t>-</a:t>
            </a:r>
            <a:r>
              <a:rPr lang="tr-TR" dirty="0" err="1"/>
              <a:t>Measurement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24A671-8F9A-4D03-ADD4-3E90B444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2134"/>
              </p:ext>
            </p:extLst>
          </p:nvPr>
        </p:nvGraphicFramePr>
        <p:xfrm>
          <a:off x="1309105" y="913832"/>
          <a:ext cx="9150577" cy="5059680"/>
        </p:xfrm>
        <a:graphic>
          <a:graphicData uri="http://schemas.openxmlformats.org/drawingml/2006/table">
            <a:tbl>
              <a:tblPr/>
              <a:tblGrid>
                <a:gridCol w="1217007">
                  <a:extLst>
                    <a:ext uri="{9D8B030D-6E8A-4147-A177-3AD203B41FA5}">
                      <a16:colId xmlns:a16="http://schemas.microsoft.com/office/drawing/2014/main" val="3731120393"/>
                    </a:ext>
                  </a:extLst>
                </a:gridCol>
                <a:gridCol w="1131488">
                  <a:extLst>
                    <a:ext uri="{9D8B030D-6E8A-4147-A177-3AD203B41FA5}">
                      <a16:colId xmlns:a16="http://schemas.microsoft.com/office/drawing/2014/main" val="4197200246"/>
                    </a:ext>
                  </a:extLst>
                </a:gridCol>
                <a:gridCol w="1072282">
                  <a:extLst>
                    <a:ext uri="{9D8B030D-6E8A-4147-A177-3AD203B41FA5}">
                      <a16:colId xmlns:a16="http://schemas.microsoft.com/office/drawing/2014/main" val="4041098685"/>
                    </a:ext>
                  </a:extLst>
                </a:gridCol>
                <a:gridCol w="1144645">
                  <a:extLst>
                    <a:ext uri="{9D8B030D-6E8A-4147-A177-3AD203B41FA5}">
                      <a16:colId xmlns:a16="http://schemas.microsoft.com/office/drawing/2014/main" val="1140855974"/>
                    </a:ext>
                  </a:extLst>
                </a:gridCol>
                <a:gridCol w="1085438">
                  <a:extLst>
                    <a:ext uri="{9D8B030D-6E8A-4147-A177-3AD203B41FA5}">
                      <a16:colId xmlns:a16="http://schemas.microsoft.com/office/drawing/2014/main" val="3296581994"/>
                    </a:ext>
                  </a:extLst>
                </a:gridCol>
                <a:gridCol w="1190694">
                  <a:extLst>
                    <a:ext uri="{9D8B030D-6E8A-4147-A177-3AD203B41FA5}">
                      <a16:colId xmlns:a16="http://schemas.microsoft.com/office/drawing/2014/main" val="312424487"/>
                    </a:ext>
                  </a:extLst>
                </a:gridCol>
                <a:gridCol w="1170958">
                  <a:extLst>
                    <a:ext uri="{9D8B030D-6E8A-4147-A177-3AD203B41FA5}">
                      <a16:colId xmlns:a16="http://schemas.microsoft.com/office/drawing/2014/main" val="939098239"/>
                    </a:ext>
                  </a:extLst>
                </a:gridCol>
                <a:gridCol w="1138065">
                  <a:extLst>
                    <a:ext uri="{9D8B030D-6E8A-4147-A177-3AD203B41FA5}">
                      <a16:colId xmlns:a16="http://schemas.microsoft.com/office/drawing/2014/main" val="393769126"/>
                    </a:ext>
                  </a:extLst>
                </a:gridCol>
              </a:tblGrid>
              <a:tr h="3486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err="1">
                          <a:solidFill>
                            <a:schemeClr val="accent1"/>
                          </a:solidFill>
                        </a:rPr>
                        <a:t>Decoupled</a:t>
                      </a:r>
                      <a:r>
                        <a:rPr lang="tr-TR" sz="20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chemeClr val="accent1"/>
                          </a:solidFill>
                        </a:rPr>
                        <a:t>Receiver</a:t>
                      </a:r>
                      <a:r>
                        <a:rPr lang="tr-TR" sz="20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Cross-</a:t>
                      </a:r>
                      <a:r>
                        <a:rPr lang="tr-TR" sz="2000" b="1" dirty="0" err="1">
                          <a:solidFill>
                            <a:srgbClr val="FF0000"/>
                          </a:solidFill>
                        </a:rPr>
                        <a:t>coupled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FF0000"/>
                          </a:solidFill>
                        </a:rPr>
                        <a:t>receivers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472361"/>
                  </a:ext>
                </a:extLst>
              </a:tr>
              <a:tr h="348656"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Full-</a:t>
                      </a:r>
                      <a:r>
                        <a:rPr lang="tr-TR" b="1" dirty="0" err="1">
                          <a:solidFill>
                            <a:schemeClr val="accent2"/>
                          </a:solidFill>
                        </a:rPr>
                        <a:t>Aligned</a:t>
                      </a:r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 err="1">
                          <a:solidFill>
                            <a:schemeClr val="accent6"/>
                          </a:solidFill>
                        </a:rPr>
                        <a:t>Misaligned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Full-</a:t>
                      </a:r>
                      <a:r>
                        <a:rPr lang="tr-TR" b="1" dirty="0" err="1">
                          <a:solidFill>
                            <a:schemeClr val="accent2"/>
                          </a:solidFill>
                        </a:rPr>
                        <a:t>Aligned</a:t>
                      </a:r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6"/>
                          </a:solidFill>
                        </a:rPr>
                        <a:t>Misaligned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22264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92529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endParaRPr lang="tr-TR" dirty="0"/>
                    </a:p>
                    <a:p>
                      <a:pPr algn="ctr"/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731837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4759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636063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5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1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658-8423-4BD8-8307-30CA3AD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7098" cy="1325563"/>
          </a:xfrm>
        </p:spPr>
        <p:txBody>
          <a:bodyPr/>
          <a:lstStyle/>
          <a:p>
            <a:r>
              <a:rPr lang="tr-TR" dirty="0"/>
              <a:t>Case-3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1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658-8423-4BD8-8307-30CA3AD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7098" cy="1325563"/>
          </a:xfrm>
        </p:spPr>
        <p:txBody>
          <a:bodyPr/>
          <a:lstStyle/>
          <a:p>
            <a:r>
              <a:rPr lang="tr-TR" dirty="0"/>
              <a:t>Case-7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6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658-8423-4BD8-8307-30CA3AD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7098" cy="1325563"/>
          </a:xfrm>
        </p:spPr>
        <p:txBody>
          <a:bodyPr/>
          <a:lstStyle/>
          <a:p>
            <a:r>
              <a:rPr lang="tr-TR" dirty="0"/>
              <a:t>Case-2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3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658-8423-4BD8-8307-30CA3AD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7098" cy="1325563"/>
          </a:xfrm>
        </p:spPr>
        <p:txBody>
          <a:bodyPr/>
          <a:lstStyle/>
          <a:p>
            <a:r>
              <a:rPr lang="tr-TR" dirty="0"/>
              <a:t>Case-4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0C17F-3FFB-4989-93AA-30AE91B9EB22}"/>
              </a:ext>
            </a:extLst>
          </p:cNvPr>
          <p:cNvSpPr txBox="1"/>
          <p:nvPr/>
        </p:nvSpPr>
        <p:spPr>
          <a:xfrm>
            <a:off x="651262" y="467067"/>
            <a:ext cx="10308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First </a:t>
            </a:r>
            <a:r>
              <a:rPr lang="tr-TR" b="1" dirty="0" err="1">
                <a:solidFill>
                  <a:srgbClr val="FF0000"/>
                </a:solidFill>
              </a:rPr>
              <a:t>mission</a:t>
            </a:r>
            <a:r>
              <a:rPr lang="tr-TR" dirty="0"/>
              <a:t> :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test data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150Khz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cross-coupled</a:t>
            </a:r>
            <a:r>
              <a:rPr lang="tr-TR" dirty="0"/>
              <a:t> 150kHz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  (</a:t>
            </a:r>
            <a:r>
              <a:rPr lang="tr-TR" dirty="0" err="1"/>
              <a:t>Column</a:t>
            </a:r>
            <a:r>
              <a:rPr lang="tr-TR" dirty="0"/>
              <a:t> 1-5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3-7)</a:t>
            </a:r>
          </a:p>
          <a:p>
            <a:endParaRPr lang="tr-TR" dirty="0"/>
          </a:p>
          <a:p>
            <a:r>
              <a:rPr lang="tr-TR" b="1" dirty="0">
                <a:solidFill>
                  <a:srgbClr val="FF0000"/>
                </a:solidFill>
              </a:rPr>
              <a:t>Second </a:t>
            </a:r>
            <a:r>
              <a:rPr lang="tr-TR" b="1" dirty="0" err="1">
                <a:solidFill>
                  <a:srgbClr val="FF0000"/>
                </a:solidFill>
              </a:rPr>
              <a:t>mission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receeiver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 test data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150kHz </a:t>
            </a:r>
            <a:r>
              <a:rPr lang="tr-TR" dirty="0" err="1"/>
              <a:t>and</a:t>
            </a:r>
            <a:r>
              <a:rPr lang="tr-TR" dirty="0"/>
              <a:t> 135kHz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</a:t>
            </a:r>
          </a:p>
          <a:p>
            <a:r>
              <a:rPr lang="tr-TR" dirty="0" err="1"/>
              <a:t>Column</a:t>
            </a:r>
            <a:r>
              <a:rPr lang="tr-TR" dirty="0"/>
              <a:t> 1-2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3-4)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missions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matrice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Spice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experiment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DD454-D00D-4E1C-9CA7-08C0091F219A}"/>
              </a:ext>
            </a:extLst>
          </p:cNvPr>
          <p:cNvSpPr/>
          <p:nvPr/>
        </p:nvSpPr>
        <p:spPr>
          <a:xfrm>
            <a:off x="708338" y="3849538"/>
            <a:ext cx="10142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Full-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coupled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44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301545" y="17386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Full-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DA67D9-8987-4639-A2E8-3AEFF8283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55601"/>
              </p:ext>
            </p:extLst>
          </p:nvPr>
        </p:nvGraphicFramePr>
        <p:xfrm>
          <a:off x="3273538" y="976402"/>
          <a:ext cx="40608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Worksheet" r:id="rId3" imgW="4061347" imgH="1257424" progId="Excel.Sheet.12">
                  <p:embed/>
                </p:oleObj>
              </mc:Choice>
              <mc:Fallback>
                <p:oleObj name="Worksheet" r:id="rId3" imgW="4061347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3538" y="976402"/>
                        <a:ext cx="40608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43BC4F-5FDA-4CAF-89C2-CA4E49BD1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12063"/>
              </p:ext>
            </p:extLst>
          </p:nvPr>
        </p:nvGraphicFramePr>
        <p:xfrm>
          <a:off x="3273536" y="2666907"/>
          <a:ext cx="40608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Worksheet" r:id="rId5" imgW="4061347" imgH="1257424" progId="Excel.Sheet.12">
                  <p:embed/>
                </p:oleObj>
              </mc:Choice>
              <mc:Fallback>
                <p:oleObj name="Worksheet" r:id="rId5" imgW="4061347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3536" y="2666907"/>
                        <a:ext cx="40608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EA01D3-79B8-4ADD-BA61-AC98F21B9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41836"/>
              </p:ext>
            </p:extLst>
          </p:nvPr>
        </p:nvGraphicFramePr>
        <p:xfrm>
          <a:off x="3273535" y="4492336"/>
          <a:ext cx="40608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Worksheet" r:id="rId7" imgW="4061347" imgH="1257424" progId="Excel.Sheet.12">
                  <p:embed/>
                </p:oleObj>
              </mc:Choice>
              <mc:Fallback>
                <p:oleObj name="Worksheet" r:id="rId7" imgW="4061347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3535" y="4492336"/>
                        <a:ext cx="40608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0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146998" y="17386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Miss-Aligned</a:t>
            </a:r>
            <a:r>
              <a:rPr lang="tr-TR" dirty="0"/>
              <a:t> </a:t>
            </a:r>
            <a:r>
              <a:rPr lang="tr-TR" dirty="0" err="1"/>
              <a:t>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E22B8D-3DC6-4C3C-8F5E-4FB16455F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00591"/>
              </p:ext>
            </p:extLst>
          </p:nvPr>
        </p:nvGraphicFramePr>
        <p:xfrm>
          <a:off x="3019134" y="879811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Worksheet" r:id="rId3" imgW="4663590" imgH="1257424" progId="Excel.Sheet.12">
                  <p:embed/>
                </p:oleObj>
              </mc:Choice>
              <mc:Fallback>
                <p:oleObj name="Worksheet" r:id="rId3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9134" y="879811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8E6BFB-269B-401B-9866-5C8A5AF11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51075"/>
              </p:ext>
            </p:extLst>
          </p:nvPr>
        </p:nvGraphicFramePr>
        <p:xfrm>
          <a:off x="3019133" y="2649698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Worksheet" r:id="rId5" imgW="4663590" imgH="1257424" progId="Excel.Sheet.12">
                  <p:embed/>
                </p:oleObj>
              </mc:Choice>
              <mc:Fallback>
                <p:oleObj name="Worksheet" r:id="rId5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9133" y="2649698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926444-B311-46C5-AB1B-6B2FC106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86108"/>
              </p:ext>
            </p:extLst>
          </p:nvPr>
        </p:nvGraphicFramePr>
        <p:xfrm>
          <a:off x="3019132" y="4511653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Worksheet" r:id="rId7" imgW="4663590" imgH="1257424" progId="Excel.Sheet.12">
                  <p:embed/>
                </p:oleObj>
              </mc:Choice>
              <mc:Fallback>
                <p:oleObj name="Worksheet" r:id="rId7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9132" y="4511653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8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146998" y="17386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Full-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39076F8-285B-4F1E-AE2C-9AA7B140EA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761420"/>
              </p:ext>
            </p:extLst>
          </p:nvPr>
        </p:nvGraphicFramePr>
        <p:xfrm>
          <a:off x="698792" y="899129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Worksheet" r:id="rId3" imgW="4663590" imgH="1257424" progId="Excel.Sheet.12">
                  <p:embed/>
                </p:oleObj>
              </mc:Choice>
              <mc:Fallback>
                <p:oleObj name="Worksheet" r:id="rId3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792" y="899129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41D6AF-531A-4EAC-BFC3-AAC648D79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82686"/>
              </p:ext>
            </p:extLst>
          </p:nvPr>
        </p:nvGraphicFramePr>
        <p:xfrm>
          <a:off x="698792" y="2669974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Worksheet" r:id="rId5" imgW="4663590" imgH="1257424" progId="Excel.Sheet.12">
                  <p:embed/>
                </p:oleObj>
              </mc:Choice>
              <mc:Fallback>
                <p:oleObj name="Worksheet" r:id="rId5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792" y="2669974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83C43B-1D16-4C16-886B-C85D4254B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14458"/>
              </p:ext>
            </p:extLst>
          </p:nvPr>
        </p:nvGraphicFramePr>
        <p:xfrm>
          <a:off x="698791" y="4737033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Worksheet" r:id="rId7" imgW="4663590" imgH="1257424" progId="Excel.Sheet.12">
                  <p:embed/>
                </p:oleObj>
              </mc:Choice>
              <mc:Fallback>
                <p:oleObj name="Worksheet" r:id="rId7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791" y="4737033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D2E84A-A738-4B75-8961-88DC76C99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58404"/>
              </p:ext>
            </p:extLst>
          </p:nvPr>
        </p:nvGraphicFramePr>
        <p:xfrm>
          <a:off x="6829135" y="955049"/>
          <a:ext cx="4664075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Worksheet" r:id="rId9" imgW="4663590" imgH="4853981" progId="Excel.Sheet.12">
                  <p:embed/>
                </p:oleObj>
              </mc:Choice>
              <mc:Fallback>
                <p:oleObj name="Worksheet" r:id="rId9" imgW="4663590" imgH="48539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9135" y="955049"/>
                        <a:ext cx="4664075" cy="485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79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146998" y="173865"/>
            <a:ext cx="30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Miss-Aligned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676E5C-23A3-4152-B6F8-C4A89E7B1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070170"/>
              </p:ext>
            </p:extLst>
          </p:nvPr>
        </p:nvGraphicFramePr>
        <p:xfrm>
          <a:off x="3261575" y="854054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Worksheet" r:id="rId3" imgW="4419658" imgH="1257424" progId="Excel.Sheet.12">
                  <p:embed/>
                </p:oleObj>
              </mc:Choice>
              <mc:Fallback>
                <p:oleObj name="Worksheet" r:id="rId3" imgW="4419658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575" y="854054"/>
                        <a:ext cx="441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12E564-D1E6-47B8-B9DC-C270CCD54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056314"/>
              </p:ext>
            </p:extLst>
          </p:nvPr>
        </p:nvGraphicFramePr>
        <p:xfrm>
          <a:off x="3261575" y="2800350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Worksheet" r:id="rId5" imgW="4419658" imgH="1257424" progId="Excel.Sheet.12">
                  <p:embed/>
                </p:oleObj>
              </mc:Choice>
              <mc:Fallback>
                <p:oleObj name="Worksheet" r:id="rId5" imgW="4419658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1575" y="2800350"/>
                        <a:ext cx="441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E8FFE5B-1C48-4B27-AECE-E1E97F9EC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72553"/>
              </p:ext>
            </p:extLst>
          </p:nvPr>
        </p:nvGraphicFramePr>
        <p:xfrm>
          <a:off x="3261575" y="4713644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Worksheet" r:id="rId7" imgW="4419658" imgH="1257424" progId="Excel.Sheet.12">
                  <p:embed/>
                </p:oleObj>
              </mc:Choice>
              <mc:Fallback>
                <p:oleObj name="Worksheet" r:id="rId7" imgW="4419658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1575" y="4713644"/>
                        <a:ext cx="441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8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FA-Decoupled-150kHz (1)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1838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152kHz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3.57A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67.5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75017FA-D95A-4795-8A72-F3ADFA39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8" y="669659"/>
            <a:ext cx="9616225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MA-Decoupled-150kHz (3)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40965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156.8kHz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7.25A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5.09A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22.8711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74.8448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44.1957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0D1262-A44D-422F-BE4E-9C67A107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57" y="676099"/>
            <a:ext cx="9641983" cy="48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709</Words>
  <Application>Microsoft Office PowerPoint</Application>
  <PresentationFormat>Widescreen</PresentationFormat>
  <Paragraphs>264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  <vt:lpstr>Test-Setup-Measurement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SPICE MODELS</vt:lpstr>
      <vt:lpstr>Case-1</vt:lpstr>
      <vt:lpstr>Case-5</vt:lpstr>
      <vt:lpstr>Case-3</vt:lpstr>
      <vt:lpstr>Case-7</vt:lpstr>
      <vt:lpstr>Case-2</vt:lpstr>
      <vt:lpstr>Case-4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43</cp:revision>
  <dcterms:created xsi:type="dcterms:W3CDTF">2020-07-16T16:05:24Z</dcterms:created>
  <dcterms:modified xsi:type="dcterms:W3CDTF">2020-07-17T16:33:22Z</dcterms:modified>
</cp:coreProperties>
</file>