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2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0" r:id="rId17"/>
    <p:sldId id="281" r:id="rId18"/>
    <p:sldId id="279" r:id="rId19"/>
    <p:sldId id="285" r:id="rId20"/>
    <p:sldId id="282" r:id="rId21"/>
    <p:sldId id="284" r:id="rId22"/>
    <p:sldId id="283" r:id="rId23"/>
    <p:sldId id="287" r:id="rId24"/>
    <p:sldId id="288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C9892-8BB1-4194-A8B3-DEC2822B9420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7E4CF-A71A-4171-97CD-C18FDC5D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3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D7E46-C721-4757-9635-C7A8D60C6A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52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7E4CF-A71A-4171-97CD-C18FDC5D1D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1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F790-30A7-41BE-AC7F-704EA9A51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A5491-8C67-4EE6-B68E-9F2931673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42EE3-2FFB-4AA9-A772-9077F17D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122C2-7574-4577-B3EC-2EEA9C6E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F8CEC-FCFC-4871-8E63-803CC57A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12D4-851F-4661-8137-825B707C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A1EA8-42D4-4AE5-88FA-AA170C468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D4E5-F303-477D-99A1-5616E3DA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FFF44-578E-4D8A-91C2-231FD328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89969-5076-49E4-A12E-A482205D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9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1DE9C-6AA0-4D61-9B9D-0906F5654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E4925-6863-474C-A684-894230541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C99FE-E405-4E29-8279-B21EF88F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3CF6-88E1-46E0-97E0-309C0650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D7C79-3FDA-4BFD-898A-212EE1C7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3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BFCF-CA32-4C13-8CE2-7F7287CB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03309-19C9-4FB6-9991-2882D198B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DEF43-449F-4407-B43D-85AD58F7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7330B-1812-45F3-A023-85355519E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4C23B-0588-4820-94F9-A4FDEDF3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6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D38A-2C1E-4066-B550-86BA8DB0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2B522-02A3-4488-B5A2-1149B1C34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6372-25CD-4D26-881A-65E52403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4F7C5-E022-4B4A-956A-52B9352D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06D6-E3A5-4173-AC36-9A79A6EB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1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2C83-1D45-4301-8600-FFDBD084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351D6-2EC0-400A-92EC-0E3972BE2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5E24D-68E2-4817-AB45-3E6A59FEF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F2CDD-AAE2-493A-951B-B056FA71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24112-F882-4A1C-ABC0-122AAF53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64C31-9236-4074-8044-040744F4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8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95E3-7311-4AA4-B681-F82862AA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FA462-F788-4AC5-811C-ACC95C374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FC12D-A27D-446A-80CB-569483AB7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440DA-2275-4BCF-BCD9-AA0660470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794B4-04AD-4CB3-93E8-C43DF0272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5B668-D476-4920-BB7B-CE570AF8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03F4B-4210-46EE-88C2-0D07C414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62597-2176-41CE-B742-0B257211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0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C653-C860-40CB-8811-1748A506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DF2F0-EF58-4E86-BA13-986B8656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9A3EB-DC1C-4142-B04B-B970543B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6627B-C49B-4305-A9C0-E83D15D2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9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5C552-6C0C-4003-A1C2-B1FAFA39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88C8E-84BB-486D-90ED-B38E9513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B56B1-8E67-48E6-A745-E91BE83F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2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136F5-6B6D-4ACF-B86A-41EEBAE4F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549C-924E-4671-88BA-17E9FAF21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EC172-66F3-4271-BE8E-D2D6E80CB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FB179-966D-4312-8796-498D44B9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FE676-2EC0-4DF5-A937-46838043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8BC38-43B3-4E06-BD63-FA4E0E7B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9ED7-E855-4D84-ADC6-D9847E07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D9E15-EA65-4EE1-A93B-0CDB5B66B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B7324-2C26-4399-999B-12282371D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12AED-C6A5-4189-8BC2-0D9CB96C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832-ADA9-4762-B9E7-A1ECA5F75D0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39394-51AA-46B0-91A4-730DDECB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98158-B238-49EE-87F3-C7E74983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8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DB2F8-DBCF-4C4E-AE57-ADEF1FE5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A8292-976A-49EE-A730-6BC9AC11F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FD62E-4599-4097-B8B4-4F76C1BFD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F3832-ADA9-4762-B9E7-A1ECA5F75D0F}" type="datetimeFigureOut">
              <a:rPr lang="en-US" smtClean="0"/>
              <a:t>6/22/2020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A7BCF-9237-4079-BF6F-8A4248339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981E5-F0EC-40EE-A2A2-7AB55FF0F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2BF80-FDF8-40F8-84F9-0F5D76E7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5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05.png"/><Relationship Id="rId4" Type="http://schemas.openxmlformats.org/officeDocument/2006/relationships/image" Target="../media/image1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theretter.de/calc/geodrafter/?draw=vector(0%7C0%2010.5%7C0)+vector(0%7C0%20-0.5%7C2)+vector(0%7C0%201%7C3)+vector(0%7C0%204.5%7C-1.5)+vector(4.5%7C-1.5%2010.5%7C0)+vector(0%7C0%206%7C1.5)+line(0%7C0%2010%7C0)+line(0%7C0%200%7C10)&amp;scale=10&amp;coord=0" TargetMode="External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7.png"/><Relationship Id="rId21" Type="http://schemas.openxmlformats.org/officeDocument/2006/relationships/image" Target="../media/image43.png"/><Relationship Id="rId7" Type="http://schemas.openxmlformats.org/officeDocument/2006/relationships/image" Target="../media/image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theretter.de/calc/geodrafter/?draw=vector(0%7C0%2010%7C0)+vector(0%7C0%204%7C-2)+vector(0%7C0%204%7C8)+vector(0%7C0%20-0.5%7C2)+vector(0%7C0%201%7C3)+vector(0%7C0%20-4%7C1)+vector(4%7C8%20-2.5%7C9.625)+line(0%7C0%20-0.5%7C2)+++line(0%7C0%2010%7C0)+line(0%7C0%200%7C10)+&amp;scale=15&amp;coord=0" TargetMode="External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8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49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31" Type="http://schemas.openxmlformats.org/officeDocument/2006/relationships/image" Target="../media/image51.png"/><Relationship Id="rId4" Type="http://schemas.openxmlformats.org/officeDocument/2006/relationships/hyperlink" Target="https://www.matheretter.de/calc/geodrafter/?draw=vector(0%7C0%2010%7C0)+vector(0%7C0%204%7C-2)+vector(0%7C0%204%7C8)+vector(0%7C0%20-0.5%7C2)+vector(0%7C0%201%7C3)+vector(0%7C0%20-1.75%7C-0.4375)+vector(4%7C8%202.25%7C7.50)+line(0%7C0%201%7C3)+++line(0%7C0%2010%7C0)+line(0%7C0%200%7C10)++&amp;scale=10&amp;coord=0" TargetMode="External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350.png"/><Relationship Id="rId30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1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12.png"/><Relationship Id="rId4" Type="http://schemas.openxmlformats.org/officeDocument/2006/relationships/image" Target="../media/image75.png"/><Relationship Id="rId9" Type="http://schemas.openxmlformats.org/officeDocument/2006/relationships/image" Target="../media/image11.png"/><Relationship Id="rId14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emf"/><Relationship Id="rId7" Type="http://schemas.openxmlformats.org/officeDocument/2006/relationships/image" Target="../media/image19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5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883119-845F-4269-931C-97C7DD8CC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55" y="173865"/>
            <a:ext cx="3996626" cy="25858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8AE1E47-B625-44C2-A39D-1EDAB8261A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524395"/>
                  </p:ext>
                </p:extLst>
              </p:nvPr>
            </p:nvGraphicFramePr>
            <p:xfrm>
              <a:off x="5178380" y="293040"/>
              <a:ext cx="5723586" cy="5559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7862">
                      <a:extLst>
                        <a:ext uri="{9D8B030D-6E8A-4147-A177-3AD203B41FA5}">
                          <a16:colId xmlns:a16="http://schemas.microsoft.com/office/drawing/2014/main" val="486137913"/>
                        </a:ext>
                      </a:extLst>
                    </a:gridCol>
                    <a:gridCol w="1907862">
                      <a:extLst>
                        <a:ext uri="{9D8B030D-6E8A-4147-A177-3AD203B41FA5}">
                          <a16:colId xmlns:a16="http://schemas.microsoft.com/office/drawing/2014/main" val="1963508052"/>
                        </a:ext>
                      </a:extLst>
                    </a:gridCol>
                    <a:gridCol w="1907862">
                      <a:extLst>
                        <a:ext uri="{9D8B030D-6E8A-4147-A177-3AD203B41FA5}">
                          <a16:colId xmlns:a16="http://schemas.microsoft.com/office/drawing/2014/main" val="181424558"/>
                        </a:ext>
                      </a:extLst>
                    </a:gridCol>
                  </a:tblGrid>
                  <a:tr h="3803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 </a:t>
                          </a: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Calculations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noProof="0" dirty="0">
                              <a:solidFill>
                                <a:schemeClr val="tx1"/>
                              </a:solidFill>
                            </a:rPr>
                            <a:t>Values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9418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√(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17118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(H)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e>
                                          <m:sup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𝑜𝑝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68.8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45643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tr-TR" dirty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5.55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44730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𝑟𝑚𝑠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tr-TR" dirty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𝑜𝑢𝑡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𝑖𝑛</m:t>
                                        </m:r>
                                      </m:sub>
                                    </m:sSub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5.55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22993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r>
                            <a:rPr lang="tr-TR" dirty="0"/>
                            <a:t> (H)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𝑜𝑝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17.19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9911067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(H)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107.43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1777915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(F)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tr-T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tr-T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tr-T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𝐿𝑝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10.48 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tr-TR" dirty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0514375"/>
                      </a:ext>
                    </a:extLst>
                  </a:tr>
                  <a:tr h="11903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a14:m>
                          <a:r>
                            <a:rPr lang="tr-TR" dirty="0"/>
                            <a:t> (F)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tr-TR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tr-T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tr-T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tr-TR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tr-T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𝐿𝑠</m:t>
                                    </m:r>
                                    <m:r>
                                      <a:rPr lang="tr-T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tr-TR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16.36 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tr-TR" dirty="0"/>
                            <a:t>)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3608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8AE1E47-B625-44C2-A39D-1EDAB8261A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524395"/>
                  </p:ext>
                </p:extLst>
              </p:nvPr>
            </p:nvGraphicFramePr>
            <p:xfrm>
              <a:off x="5178380" y="293040"/>
              <a:ext cx="5723586" cy="5559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7862">
                      <a:extLst>
                        <a:ext uri="{9D8B030D-6E8A-4147-A177-3AD203B41FA5}">
                          <a16:colId xmlns:a16="http://schemas.microsoft.com/office/drawing/2014/main" val="486137913"/>
                        </a:ext>
                      </a:extLst>
                    </a:gridCol>
                    <a:gridCol w="1907862">
                      <a:extLst>
                        <a:ext uri="{9D8B030D-6E8A-4147-A177-3AD203B41FA5}">
                          <a16:colId xmlns:a16="http://schemas.microsoft.com/office/drawing/2014/main" val="1963508052"/>
                        </a:ext>
                      </a:extLst>
                    </a:gridCol>
                    <a:gridCol w="1907862">
                      <a:extLst>
                        <a:ext uri="{9D8B030D-6E8A-4147-A177-3AD203B41FA5}">
                          <a16:colId xmlns:a16="http://schemas.microsoft.com/office/drawing/2014/main" val="181424558"/>
                        </a:ext>
                      </a:extLst>
                    </a:gridCol>
                  </a:tblGrid>
                  <a:tr h="3803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Parameters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 </a:t>
                          </a: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Calculations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noProof="0" dirty="0">
                              <a:solidFill>
                                <a:schemeClr val="tx1"/>
                              </a:solidFill>
                            </a:rPr>
                            <a:t>Values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9418454"/>
                      </a:ext>
                    </a:extLst>
                  </a:tr>
                  <a:tr h="3862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104688" r="-200958" b="-123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04688" r="-100318" b="-1232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104688" r="-639" b="-1232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1711817"/>
                      </a:ext>
                    </a:extLst>
                  </a:tr>
                  <a:tr h="7077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112931" r="-200958" b="-580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12931" r="-100318" b="-580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112931" r="-639" b="-580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564342"/>
                      </a:ext>
                    </a:extLst>
                  </a:tr>
                  <a:tr h="6498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230841" r="-200958" b="-528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30841" r="-100318" b="-528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230841" r="-639" b="-5289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4473056"/>
                      </a:ext>
                    </a:extLst>
                  </a:tr>
                  <a:tr h="6513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330841" r="-200958" b="-428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30841" r="-100318" b="-428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330841" r="-639" b="-4289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2993591"/>
                      </a:ext>
                    </a:extLst>
                  </a:tr>
                  <a:tr h="6814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411607" r="-200958" b="-309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411607" r="-100318" b="-309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411607" r="-639" b="-3098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9911067"/>
                      </a:ext>
                    </a:extLst>
                  </a:tr>
                  <a:tr h="6882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507080" r="-200958" b="-2070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507080" r="-100318" b="-2070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507080" r="-639" b="-2070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1777915"/>
                      </a:ext>
                    </a:extLst>
                  </a:tr>
                  <a:tr h="7590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553226" r="-200958" b="-8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553226" r="-100318" b="-8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553226" r="-639" b="-887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0514375"/>
                      </a:ext>
                    </a:extLst>
                  </a:tr>
                  <a:tr h="6549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9" t="-750000" r="-200958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750000" r="-100318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39" t="-750000" r="-639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36084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0E013A4-C564-460D-B687-F747BCF71C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4852122"/>
                  </p:ext>
                </p:extLst>
              </p:nvPr>
            </p:nvGraphicFramePr>
            <p:xfrm>
              <a:off x="750553" y="3308319"/>
              <a:ext cx="3251200" cy="26069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58402724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225920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Inputs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 </a:t>
                          </a: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Values 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822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 (rms)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6655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(W)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500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04352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b="0" i="1" noProof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9970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(Hz)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150</m:t>
                                </m:r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54945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0800736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noProof="0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noProof="0" dirty="0"/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</a:rPr>
                                  <m:t>16.214</m:t>
                                </m:r>
                              </m:oMath>
                            </m:oMathPara>
                          </a14:m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96615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0E013A4-C564-460D-B687-F747BCF71C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4852122"/>
                  </p:ext>
                </p:extLst>
              </p:nvPr>
            </p:nvGraphicFramePr>
            <p:xfrm>
              <a:off x="750553" y="3308319"/>
              <a:ext cx="3251200" cy="26069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58402724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225920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Inputs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noProof="0" dirty="0"/>
                            <a:t> </a:t>
                          </a:r>
                          <a:r>
                            <a:rPr lang="en-US" b="0" noProof="0" dirty="0">
                              <a:solidFill>
                                <a:schemeClr val="tx1"/>
                              </a:solidFill>
                            </a:rPr>
                            <a:t>Values </a:t>
                          </a:r>
                          <a:endParaRPr lang="en-US" noProof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82203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108197" r="-100749" b="-5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108197" r="-749" b="-5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66551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208197" r="-100749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208197" r="-749" b="-4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4352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308197" r="-100749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308197" r="-749" b="-3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9970836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389063" r="-100749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389063" r="-749" b="-2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4945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513115" r="-10074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513115" r="-74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80073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75" t="-623333" r="-100749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75" t="-623333" r="-749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96615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7610F97F-CDEB-414F-844A-307FFEA22504}"/>
              </a:ext>
            </a:extLst>
          </p:cNvPr>
          <p:cNvSpPr/>
          <p:nvPr/>
        </p:nvSpPr>
        <p:spPr>
          <a:xfrm>
            <a:off x="5448946" y="5974656"/>
            <a:ext cx="5986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Previosuly</a:t>
            </a:r>
            <a:r>
              <a:rPr lang="tr-TR" dirty="0"/>
              <a:t>,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is </a:t>
            </a:r>
            <a:r>
              <a:rPr lang="tr-TR" dirty="0" err="1"/>
              <a:t>chosen</a:t>
            </a:r>
            <a:r>
              <a:rPr lang="tr-TR" dirty="0"/>
              <a:t> as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</a:p>
          <a:p>
            <a:r>
              <a:rPr lang="tr-TR" dirty="0" err="1"/>
              <a:t>resonant</a:t>
            </a:r>
            <a:r>
              <a:rPr lang="tr-TR" dirty="0"/>
              <a:t> tank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secondaries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primary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7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F389E5-3271-4BEA-B1F9-F767B2B915A2}"/>
                  </a:ext>
                </a:extLst>
              </p:cNvPr>
              <p:cNvSpPr txBox="1"/>
              <p:nvPr/>
            </p:nvSpPr>
            <p:spPr>
              <a:xfrm>
                <a:off x="898461" y="861916"/>
                <a:ext cx="3599645" cy="2905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/>
                  <a:t>Primary </a:t>
                </a:r>
                <a:r>
                  <a:rPr lang="tr-TR" dirty="0" err="1"/>
                  <a:t>current</a:t>
                </a:r>
                <a:r>
                  <a:rPr lang="tr-TR" dirty="0"/>
                  <a:t> is not in </a:t>
                </a:r>
                <a:r>
                  <a:rPr lang="tr-TR" dirty="0" err="1"/>
                  <a:t>phase</a:t>
                </a:r>
                <a:r>
                  <a:rPr lang="tr-TR" dirty="0"/>
                  <a:t> </a:t>
                </a:r>
                <a:r>
                  <a:rPr lang="tr-TR" dirty="0" err="1"/>
                  <a:t>with</a:t>
                </a:r>
                <a:r>
                  <a:rPr lang="tr-TR" dirty="0"/>
                  <a:t> </a:t>
                </a:r>
                <a:r>
                  <a:rPr lang="tr-TR" dirty="0" err="1"/>
                  <a:t>input</a:t>
                </a:r>
                <a:r>
                  <a:rPr lang="tr-TR" dirty="0"/>
                  <a:t> </a:t>
                </a:r>
                <a:r>
                  <a:rPr lang="tr-TR" dirty="0" err="1"/>
                  <a:t>voltage</a:t>
                </a:r>
                <a:r>
                  <a:rPr lang="tr-TR" dirty="0"/>
                  <a:t> at </a:t>
                </a:r>
                <a:r>
                  <a:rPr lang="tr-TR" dirty="0" err="1"/>
                  <a:t>primary</a:t>
                </a:r>
                <a:r>
                  <a:rPr lang="tr-TR" dirty="0"/>
                  <a:t> </a:t>
                </a:r>
                <a:r>
                  <a:rPr lang="tr-TR" dirty="0" err="1"/>
                  <a:t>resonant</a:t>
                </a:r>
                <a:r>
                  <a:rPr lang="tr-TR" dirty="0"/>
                  <a:t> </a:t>
                </a:r>
                <a:r>
                  <a:rPr lang="tr-TR" dirty="0" err="1"/>
                  <a:t>frequency</a:t>
                </a:r>
                <a:r>
                  <a:rPr lang="tr-TR" dirty="0"/>
                  <a:t> </a:t>
                </a:r>
                <a:r>
                  <a:rPr lang="tr-TR" dirty="0" err="1"/>
                  <a:t>anymore</a:t>
                </a:r>
                <a:r>
                  <a:rPr lang="tr-T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tr-T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dirty="0"/>
                  <a:t>&lt;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Primary</a:t>
                </a:r>
                <a:r>
                  <a:rPr lang="tr-TR" dirty="0"/>
                  <a:t> </a:t>
                </a:r>
                <a:r>
                  <a:rPr lang="tr-TR" dirty="0" err="1"/>
                  <a:t>current</a:t>
                </a:r>
                <a:r>
                  <a:rPr lang="tr-TR" dirty="0"/>
                  <a:t> is </a:t>
                </a:r>
                <a:r>
                  <a:rPr lang="tr-TR" dirty="0" err="1"/>
                  <a:t>leading</a:t>
                </a:r>
                <a:endParaRPr lang="tr-T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tr-TR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tr-T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tr-TR" b="0" i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tr-TR" dirty="0" err="1"/>
                  <a:t>Primary</a:t>
                </a:r>
                <a:r>
                  <a:rPr lang="tr-TR" dirty="0"/>
                  <a:t> </a:t>
                </a:r>
                <a:r>
                  <a:rPr lang="tr-TR" dirty="0" err="1"/>
                  <a:t>current</a:t>
                </a:r>
                <a:r>
                  <a:rPr lang="tr-TR" dirty="0"/>
                  <a:t> is </a:t>
                </a:r>
                <a:r>
                  <a:rPr lang="tr-TR" dirty="0" err="1"/>
                  <a:t>lagging</a:t>
                </a:r>
                <a:endParaRPr lang="tr-TR" dirty="0"/>
              </a:p>
              <a:p>
                <a:pPr lvl="1"/>
                <a:endParaRPr lang="tr-T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F389E5-3271-4BEA-B1F9-F767B2B91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61" y="861916"/>
                <a:ext cx="3599645" cy="2905154"/>
              </a:xfrm>
              <a:prstGeom prst="rect">
                <a:avLst/>
              </a:prstGeom>
              <a:blipFill>
                <a:blip r:embed="rId2"/>
                <a:stretch>
                  <a:fillRect l="-1015" t="-1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89E099-AD6F-49DE-BCCD-05F71AABE17A}"/>
              </a:ext>
            </a:extLst>
          </p:cNvPr>
          <p:cNvSpPr txBox="1"/>
          <p:nvPr/>
        </p:nvSpPr>
        <p:spPr>
          <a:xfrm>
            <a:off x="6613301" y="1043189"/>
            <a:ext cx="3052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is </a:t>
            </a:r>
            <a:r>
              <a:rPr lang="tr-TR" dirty="0" err="1"/>
              <a:t>constant.Howeever</a:t>
            </a:r>
            <a:r>
              <a:rPr lang="tr-TR" dirty="0"/>
              <a:t>,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resonance</a:t>
            </a:r>
            <a:r>
              <a:rPr lang="tr-TR" dirty="0"/>
              <a:t> is </a:t>
            </a:r>
            <a:r>
              <a:rPr lang="tr-TR" dirty="0" err="1"/>
              <a:t>changed.Thus</a:t>
            </a:r>
            <a:r>
              <a:rPr lang="tr-TR" dirty="0"/>
              <a:t>,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gain</a:t>
            </a:r>
            <a:r>
              <a:rPr lang="tr-TR" dirty="0"/>
              <a:t> </a:t>
            </a:r>
            <a:r>
              <a:rPr lang="tr-TR" dirty="0" err="1"/>
              <a:t>increases</a:t>
            </a:r>
            <a:r>
              <a:rPr lang="tr-TR" dirty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AB7F14-1F92-4484-8110-C12856D1B672}"/>
                  </a:ext>
                </a:extLst>
              </p:cNvPr>
              <p:cNvSpPr/>
              <p:nvPr/>
            </p:nvSpPr>
            <p:spPr>
              <a:xfrm>
                <a:off x="1505031" y="3832414"/>
                <a:ext cx="2231958" cy="70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tr-TR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AB7F14-1F92-4484-8110-C12856D1B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031" y="3832414"/>
                <a:ext cx="2231958" cy="70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79DC22-6905-4941-A5B2-A5F7CDEAAF4A}"/>
              </a:ext>
            </a:extLst>
          </p:cNvPr>
          <p:cNvCxnSpPr/>
          <p:nvPr/>
        </p:nvCxnSpPr>
        <p:spPr>
          <a:xfrm>
            <a:off x="2021983" y="4604197"/>
            <a:ext cx="0" cy="84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DB849A-D0FD-4CB9-9A71-401EA5B1079C}"/>
              </a:ext>
            </a:extLst>
          </p:cNvPr>
          <p:cNvCxnSpPr/>
          <p:nvPr/>
        </p:nvCxnSpPr>
        <p:spPr>
          <a:xfrm>
            <a:off x="3174642" y="4532414"/>
            <a:ext cx="0" cy="92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83A0CC9-CDAC-4CB2-840F-896B181C9512}"/>
              </a:ext>
            </a:extLst>
          </p:cNvPr>
          <p:cNvSpPr txBox="1"/>
          <p:nvPr/>
        </p:nvSpPr>
        <p:spPr>
          <a:xfrm>
            <a:off x="1178417" y="5447763"/>
            <a:ext cx="168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Previous</a:t>
            </a:r>
            <a:r>
              <a:rPr lang="tr-TR" dirty="0"/>
              <a:t> </a:t>
            </a:r>
            <a:r>
              <a:rPr lang="tr-TR" dirty="0" err="1"/>
              <a:t>term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6E59A-2CDC-48B4-9843-978E66E6628F}"/>
              </a:ext>
            </a:extLst>
          </p:cNvPr>
          <p:cNvSpPr txBox="1"/>
          <p:nvPr/>
        </p:nvSpPr>
        <p:spPr>
          <a:xfrm>
            <a:off x="2768958" y="5460642"/>
            <a:ext cx="148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Extra</a:t>
            </a:r>
            <a:r>
              <a:rPr lang="tr-TR" dirty="0"/>
              <a:t> </a:t>
            </a:r>
            <a:r>
              <a:rPr lang="tr-TR" dirty="0" err="1"/>
              <a:t>Term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A78065A-9641-40EE-93A0-FC73A2BF8D46}"/>
                  </a:ext>
                </a:extLst>
              </p:cNvPr>
              <p:cNvSpPr/>
              <p:nvPr/>
            </p:nvSpPr>
            <p:spPr>
              <a:xfrm>
                <a:off x="7858671" y="3767070"/>
                <a:ext cx="814838" cy="688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A78065A-9641-40EE-93A0-FC73A2BF8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71" y="3767070"/>
                <a:ext cx="814838" cy="688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37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7718-04C5-4A84-88A2-1645126D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629" y="229897"/>
            <a:ext cx="4355089" cy="1325563"/>
          </a:xfrm>
        </p:spPr>
        <p:txBody>
          <a:bodyPr/>
          <a:lstStyle/>
          <a:p>
            <a:r>
              <a:rPr lang="tr-TR" dirty="0"/>
              <a:t>1Tx-2Rx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76755C-8394-4776-9AA8-0DA41C706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64" y="1500389"/>
            <a:ext cx="3996626" cy="25858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7AD61E-02D4-4074-B818-DFE9E45DBD9B}"/>
                  </a:ext>
                </a:extLst>
              </p:cNvPr>
              <p:cNvSpPr txBox="1"/>
              <p:nvPr/>
            </p:nvSpPr>
            <p:spPr>
              <a:xfrm>
                <a:off x="5463863" y="1851338"/>
                <a:ext cx="5712141" cy="885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tr-TR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tr-TR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7AD61E-02D4-4074-B818-DFE9E45DB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863" y="1851338"/>
                <a:ext cx="5712141" cy="885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B61EDA-A643-4032-BA0A-144769C932AE}"/>
              </a:ext>
            </a:extLst>
          </p:cNvPr>
          <p:cNvCxnSpPr/>
          <p:nvPr/>
        </p:nvCxnSpPr>
        <p:spPr>
          <a:xfrm>
            <a:off x="7849673" y="2949262"/>
            <a:ext cx="0" cy="99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066843-EE32-48BF-8149-5794EB2B5FFE}"/>
                  </a:ext>
                </a:extLst>
              </p:cNvPr>
              <p:cNvSpPr txBox="1"/>
              <p:nvPr/>
            </p:nvSpPr>
            <p:spPr>
              <a:xfrm>
                <a:off x="5412345" y="4256467"/>
                <a:ext cx="5196988" cy="6162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066843-EE32-48BF-8149-5794EB2B5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345" y="4256467"/>
                <a:ext cx="5196988" cy="616259"/>
              </a:xfrm>
              <a:prstGeom prst="rect">
                <a:avLst/>
              </a:prstGeom>
              <a:blipFill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19213D3-1AD6-4D2D-BAC8-278D848C3B79}"/>
              </a:ext>
            </a:extLst>
          </p:cNvPr>
          <p:cNvSpPr txBox="1"/>
          <p:nvPr/>
        </p:nvSpPr>
        <p:spPr>
          <a:xfrm>
            <a:off x="772732" y="5499279"/>
            <a:ext cx="799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solve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equation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currents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0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CEF4D1F-6B37-473E-8A87-0DBF1F0C135E}"/>
                  </a:ext>
                </a:extLst>
              </p:cNvPr>
              <p:cNvSpPr/>
              <p:nvPr/>
            </p:nvSpPr>
            <p:spPr>
              <a:xfrm>
                <a:off x="661233" y="577903"/>
                <a:ext cx="3465885" cy="742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CEF4D1F-6B37-473E-8A87-0DBF1F0C1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3" y="577903"/>
                <a:ext cx="3465885" cy="7424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10020F-0A6B-4491-8317-ACDE10AF813D}"/>
                  </a:ext>
                </a:extLst>
              </p:cNvPr>
              <p:cNvSpPr/>
              <p:nvPr/>
            </p:nvSpPr>
            <p:spPr>
              <a:xfrm>
                <a:off x="661232" y="1608903"/>
                <a:ext cx="3465885" cy="742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10020F-0A6B-4491-8317-ACDE10AF8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2" y="1608903"/>
                <a:ext cx="3465885" cy="7424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CE055C-29FC-47DA-8B22-DFE0E4FA0730}"/>
              </a:ext>
            </a:extLst>
          </p:cNvPr>
          <p:cNvCxnSpPr/>
          <p:nvPr/>
        </p:nvCxnSpPr>
        <p:spPr>
          <a:xfrm>
            <a:off x="4926169" y="1461752"/>
            <a:ext cx="2150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378D58-2FA0-4A64-8DF1-6E1E246EAAE4}"/>
              </a:ext>
            </a:extLst>
          </p:cNvPr>
          <p:cNvSpPr txBox="1"/>
          <p:nvPr/>
        </p:nvSpPr>
        <p:spPr>
          <a:xfrm>
            <a:off x="7321639" y="779797"/>
            <a:ext cx="2607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know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magnitude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secondaries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equal</a:t>
            </a:r>
            <a:r>
              <a:rPr lang="tr-TR" dirty="0"/>
              <a:t>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48C0C83-471C-426C-B19B-08AF5F2F556C}"/>
                  </a:ext>
                </a:extLst>
              </p:cNvPr>
              <p:cNvSpPr/>
              <p:nvPr/>
            </p:nvSpPr>
            <p:spPr>
              <a:xfrm>
                <a:off x="7126093" y="2272165"/>
                <a:ext cx="28702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48C0C83-471C-426C-B19B-08AF5F2F5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093" y="2272165"/>
                <a:ext cx="287027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0BDD9F-935C-4BFA-B432-E1DFA9ECA733}"/>
                  </a:ext>
                </a:extLst>
              </p:cNvPr>
              <p:cNvSpPr/>
              <p:nvPr/>
            </p:nvSpPr>
            <p:spPr>
              <a:xfrm>
                <a:off x="1460284" y="3429000"/>
                <a:ext cx="4281300" cy="999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𝑜𝑝</m:t>
                                          </m:r>
                                        </m:sub>
                                        <m:sup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50BDD9F-935C-4BFA-B432-E1DFA9ECA7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84" y="3429000"/>
                <a:ext cx="4281300" cy="999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CCEEFF-8E52-479B-BBCA-36D78645674E}"/>
                  </a:ext>
                </a:extLst>
              </p:cNvPr>
              <p:cNvSpPr/>
              <p:nvPr/>
            </p:nvSpPr>
            <p:spPr>
              <a:xfrm>
                <a:off x="1460284" y="4640477"/>
                <a:ext cx="4281300" cy="999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𝑜𝑝</m:t>
                                          </m:r>
                                        </m:sub>
                                        <m:sup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CCEEFF-8E52-479B-BBCA-36D786456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284" y="4640477"/>
                <a:ext cx="4281300" cy="999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42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C7561E8-CC36-4196-A414-82977A994525}"/>
                  </a:ext>
                </a:extLst>
              </p:cNvPr>
              <p:cNvSpPr/>
              <p:nvPr/>
            </p:nvSpPr>
            <p:spPr>
              <a:xfrm>
                <a:off x="4596468" y="642801"/>
                <a:ext cx="32734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C7561E8-CC36-4196-A414-82977A994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468" y="642801"/>
                <a:ext cx="32734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422369-AC4D-4F6E-AEE1-45E21F044EE2}"/>
                  </a:ext>
                </a:extLst>
              </p:cNvPr>
              <p:cNvSpPr/>
              <p:nvPr/>
            </p:nvSpPr>
            <p:spPr>
              <a:xfrm>
                <a:off x="1887099" y="1157371"/>
                <a:ext cx="9156224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b="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tr-TR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𝑜𝑝</m:t>
                                    </m:r>
                                  </m:sub>
                                  <m:sup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rad>
                    <m:r>
                      <a:rPr lang="tr-T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tr-TR" b="0" dirty="0"/>
                      <m:t> </m:t>
                    </m:r>
                    <m:rad>
                      <m:radPr>
                        <m:degHide m:val="on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tr-TR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𝑜𝑝</m:t>
                                    </m:r>
                                  </m:sub>
                                  <m:sup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i="1">
                            <a:latin typeface="Cambria Math" panose="02040503050406030204" pitchFamily="18" charset="0"/>
                          </a:rPr>
                          <m:t>))=</m:t>
                        </m:r>
                      </m:e>
                    </m:rad>
                  </m:oMath>
                </a14:m>
                <a:r>
                  <a:rPr lang="tr-TR" dirty="0"/>
                  <a:t>0</a:t>
                </a:r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422369-AC4D-4F6E-AEE1-45E21F044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099" y="1157371"/>
                <a:ext cx="9156224" cy="656013"/>
              </a:xfrm>
              <a:prstGeom prst="rect">
                <a:avLst/>
              </a:prstGeom>
              <a:blipFill>
                <a:blip r:embed="rId3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CD645-2768-42B3-BE2C-5A77E81B2649}"/>
                  </a:ext>
                </a:extLst>
              </p:cNvPr>
              <p:cNvSpPr txBox="1"/>
              <p:nvPr/>
            </p:nvSpPr>
            <p:spPr>
              <a:xfrm>
                <a:off x="974285" y="2122649"/>
                <a:ext cx="724436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What </a:t>
                </a: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CD645-2768-42B3-BE2C-5A77E81B2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285" y="2122649"/>
                <a:ext cx="7244366" cy="390748"/>
              </a:xfrm>
              <a:prstGeom prst="rect">
                <a:avLst/>
              </a:prstGeom>
              <a:blipFill>
                <a:blip r:embed="rId4"/>
                <a:stretch>
                  <a:fillRect l="-758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6B3265-95AA-434D-867D-3F543D0B276B}"/>
                  </a:ext>
                </a:extLst>
              </p:cNvPr>
              <p:cNvSpPr/>
              <p:nvPr/>
            </p:nvSpPr>
            <p:spPr>
              <a:xfrm>
                <a:off x="3966693" y="3113006"/>
                <a:ext cx="8751194" cy="3962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i="1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tr-TR" b="0" dirty="0"/>
                      <m:t> 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/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6B3265-95AA-434D-867D-3F543D0B2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693" y="3113006"/>
                <a:ext cx="8751194" cy="396262"/>
              </a:xfrm>
              <a:prstGeom prst="rect">
                <a:avLst/>
              </a:prstGeom>
              <a:blipFill>
                <a:blip r:embed="rId5"/>
                <a:stretch>
                  <a:fillRect t="-615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19018CC-1991-4047-A2EE-945D8847C69C}"/>
                  </a:ext>
                </a:extLst>
              </p:cNvPr>
              <p:cNvSpPr/>
              <p:nvPr/>
            </p:nvSpPr>
            <p:spPr>
              <a:xfrm>
                <a:off x="3002708" y="4139058"/>
                <a:ext cx="583102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Then,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equality</a:t>
                </a:r>
                <a:r>
                  <a:rPr lang="tr-TR" dirty="0"/>
                  <a:t> is </a:t>
                </a:r>
                <a:r>
                  <a:rPr lang="tr-TR" dirty="0" err="1"/>
                  <a:t>valid</a:t>
                </a:r>
                <a:r>
                  <a:rPr lang="tr-TR" dirty="0"/>
                  <a:t> </a:t>
                </a:r>
                <a:r>
                  <a:rPr lang="tr-TR" dirty="0" err="1"/>
                  <a:t>only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/>
                  <a:t> =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or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tr-TR" b="0" dirty="0"/>
                      <m:t> 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0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∞\0</m:t>
                    </m:r>
                  </m:oMath>
                </a14:m>
                <a:endParaRPr lang="tr-TR" b="0" dirty="0"/>
              </a:p>
              <a:p>
                <a:r>
                  <a:rPr lang="tr-TR" dirty="0" err="1"/>
                  <a:t>Also</a:t>
                </a:r>
                <a:r>
                  <a:rPr lang="tr-TR" dirty="0"/>
                  <a:t>,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know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tr-TR" b="0" dirty="0"/>
                      <m:t> </m:t>
                    </m:r>
                    <m:r>
                      <m:rPr>
                        <m:nor/>
                      </m:rPr>
                      <a:rPr lang="tr-TR" b="0" i="0" dirty="0" smtClean="0"/>
                      <m:t>// 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dirty="0"/>
                  <a:t> is </a:t>
                </a:r>
                <a:r>
                  <a:rPr lang="tr-TR" dirty="0" err="1"/>
                  <a:t>equal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tr-TR" dirty="0"/>
                  <a:t>. </a:t>
                </a:r>
                <a:r>
                  <a:rPr lang="tr-TR" dirty="0" err="1"/>
                  <a:t>Then</a:t>
                </a:r>
                <a:r>
                  <a:rPr lang="tr-T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tr-TR" b="0" dirty="0"/>
                      <m:t> 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0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19018CC-1991-4047-A2EE-945D8847C6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08" y="4139058"/>
                <a:ext cx="5831020" cy="646331"/>
              </a:xfrm>
              <a:prstGeom prst="rect">
                <a:avLst/>
              </a:prstGeom>
              <a:blipFill>
                <a:blip r:embed="rId6"/>
                <a:stretch>
                  <a:fillRect l="-94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73CAFA-71B5-468F-BDF5-03E99BCE1E12}"/>
                  </a:ext>
                </a:extLst>
              </p:cNvPr>
              <p:cNvSpPr txBox="1"/>
              <p:nvPr/>
            </p:nvSpPr>
            <p:spPr>
              <a:xfrm>
                <a:off x="719044" y="306535"/>
                <a:ext cx="7244366" cy="1594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What </a:t>
                </a: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=!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tr-TR" b="0" dirty="0"/>
              </a:p>
              <a:p>
                <a:r>
                  <a:rPr lang="tr-TR" dirty="0"/>
                  <a:t>		</a:t>
                </a:r>
                <a:r>
                  <a:rPr lang="tr-TR" dirty="0" err="1"/>
                  <a:t>Also</a:t>
                </a:r>
                <a:r>
                  <a:rPr lang="tr-TR" dirty="0"/>
                  <a:t>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have</a:t>
                </a:r>
                <a:r>
                  <a:rPr lang="tr-TR" dirty="0"/>
                  <a:t> </a:t>
                </a:r>
                <a:r>
                  <a:rPr lang="tr-TR" dirty="0" err="1"/>
                  <a:t>secondary</a:t>
                </a:r>
                <a:r>
                  <a:rPr lang="tr-TR" dirty="0"/>
                  <a:t> </a:t>
                </a:r>
                <a:r>
                  <a:rPr lang="tr-TR" dirty="0" err="1"/>
                  <a:t>inductance</a:t>
                </a:r>
                <a:r>
                  <a:rPr lang="tr-TR" dirty="0"/>
                  <a:t> </a:t>
                </a:r>
                <a:r>
                  <a:rPr lang="tr-TR" dirty="0" err="1"/>
                  <a:t>term</a:t>
                </a:r>
                <a:r>
                  <a:rPr lang="tr-TR" dirty="0"/>
                  <a:t>. </a:t>
                </a:r>
              </a:p>
              <a:p>
                <a:endParaRPr lang="tr-TR" dirty="0"/>
              </a:p>
              <a:p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√(</m:t>
                      </m:r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𝑜𝑝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73CAFA-71B5-468F-BDF5-03E99BCE1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44" y="306535"/>
                <a:ext cx="7244366" cy="1594604"/>
              </a:xfrm>
              <a:prstGeom prst="rect">
                <a:avLst/>
              </a:prstGeom>
              <a:blipFill>
                <a:blip r:embed="rId2"/>
                <a:stretch>
                  <a:fillRect l="-758" t="-1527" b="-1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62CD9C-3F19-45BF-8953-C0B2899A6C91}"/>
                  </a:ext>
                </a:extLst>
              </p:cNvPr>
              <p:cNvSpPr/>
              <p:nvPr/>
            </p:nvSpPr>
            <p:spPr>
              <a:xfrm>
                <a:off x="719044" y="2344984"/>
                <a:ext cx="3281411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dirty="0"/>
                  <a:t>What </a:t>
                </a: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b="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b="0" dirty="0"/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62CD9C-3F19-45BF-8953-C0B2899A6C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44" y="2344984"/>
                <a:ext cx="3281411" cy="390748"/>
              </a:xfrm>
              <a:prstGeom prst="rect">
                <a:avLst/>
              </a:prstGeom>
              <a:blipFill>
                <a:blip r:embed="rId3"/>
                <a:stretch>
                  <a:fillRect l="-1673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022497-CDD8-4212-B24D-DDFF0DAEBFC3}"/>
                  </a:ext>
                </a:extLst>
              </p:cNvPr>
              <p:cNvSpPr/>
              <p:nvPr/>
            </p:nvSpPr>
            <p:spPr>
              <a:xfrm>
                <a:off x="5418476" y="4597468"/>
                <a:ext cx="1191287" cy="7187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D022497-CDD8-4212-B24D-DDFF0DAEBF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476" y="4597468"/>
                <a:ext cx="1191287" cy="718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182ABBB-E299-426A-8BF3-92522591530D}"/>
                  </a:ext>
                </a:extLst>
              </p:cNvPr>
              <p:cNvSpPr/>
              <p:nvPr/>
            </p:nvSpPr>
            <p:spPr>
              <a:xfrm>
                <a:off x="3151796" y="3228272"/>
                <a:ext cx="5888407" cy="40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tr-TR" dirty="0"/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182ABBB-E299-426A-8BF3-925225915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796" y="3228272"/>
                <a:ext cx="5888407" cy="401457"/>
              </a:xfrm>
              <a:prstGeom prst="rect">
                <a:avLst/>
              </a:prstGeom>
              <a:blipFill>
                <a:blip r:embed="rId5"/>
                <a:stretch>
                  <a:fillRect t="-615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B4DF42-A51F-481C-B3BC-2A0152B7310E}"/>
              </a:ext>
            </a:extLst>
          </p:cNvPr>
          <p:cNvCxnSpPr/>
          <p:nvPr/>
        </p:nvCxnSpPr>
        <p:spPr>
          <a:xfrm>
            <a:off x="5988676" y="3683358"/>
            <a:ext cx="0" cy="65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C4C80E-30E7-4990-96DB-114E9AD9BF79}"/>
              </a:ext>
            </a:extLst>
          </p:cNvPr>
          <p:cNvSpPr txBox="1"/>
          <p:nvPr/>
        </p:nvSpPr>
        <p:spPr>
          <a:xfrm>
            <a:off x="6896637" y="4681470"/>
            <a:ext cx="279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It</a:t>
            </a:r>
            <a:r>
              <a:rPr lang="tr-TR" dirty="0"/>
              <a:t> is </a:t>
            </a:r>
            <a:r>
              <a:rPr lang="tr-TR" dirty="0" err="1"/>
              <a:t>ultimate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, but not </a:t>
            </a:r>
            <a:r>
              <a:rPr lang="tr-TR" dirty="0" err="1"/>
              <a:t>practical</a:t>
            </a:r>
            <a:r>
              <a:rPr lang="tr-TR" dirty="0"/>
              <a:t>. 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64D44B-4EC4-4D86-8A47-FB21BE8FB84E}"/>
              </a:ext>
            </a:extLst>
          </p:cNvPr>
          <p:cNvCxnSpPr>
            <a:stCxn id="5" idx="3"/>
          </p:cNvCxnSpPr>
          <p:nvPr/>
        </p:nvCxnSpPr>
        <p:spPr>
          <a:xfrm flipV="1">
            <a:off x="4000455" y="2517820"/>
            <a:ext cx="1872311" cy="2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7389B1-AFCE-4B80-B24B-006277FFEE9C}"/>
                  </a:ext>
                </a:extLst>
              </p:cNvPr>
              <p:cNvSpPr txBox="1"/>
              <p:nvPr/>
            </p:nvSpPr>
            <p:spPr>
              <a:xfrm>
                <a:off x="6203325" y="1531807"/>
                <a:ext cx="3760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err="1"/>
                  <a:t>It</a:t>
                </a:r>
                <a:r>
                  <a:rPr lang="tr-TR" dirty="0"/>
                  <a:t> </a:t>
                </a:r>
                <a:r>
                  <a:rPr lang="tr-TR" dirty="0" err="1"/>
                  <a:t>changes</a:t>
                </a:r>
                <a:r>
                  <a:rPr lang="tr-TR" dirty="0"/>
                  <a:t> </a:t>
                </a:r>
                <a:r>
                  <a:rPr lang="tr-TR" dirty="0" err="1"/>
                  <a:t>with</a:t>
                </a:r>
                <a:r>
                  <a:rPr lang="tr-TR" dirty="0"/>
                  <a:t> </a:t>
                </a:r>
                <a:r>
                  <a:rPr lang="tr-TR" dirty="0" err="1"/>
                  <a:t>respect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/>
                  <a:t>both</a:t>
                </a:r>
                <a:r>
                  <a:rPr lang="tr-TR" dirty="0"/>
                  <a:t> </a:t>
                </a:r>
                <a:r>
                  <a:rPr lang="tr-TR" dirty="0" err="1"/>
                  <a:t>quality</a:t>
                </a:r>
                <a:r>
                  <a:rPr lang="tr-TR" dirty="0"/>
                  <a:t> </a:t>
                </a:r>
                <a:r>
                  <a:rPr lang="tr-TR" dirty="0" err="1"/>
                  <a:t>factor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b="0" dirty="0"/>
                  <a:t>  </a:t>
                </a:r>
                <a:r>
                  <a:rPr lang="tr-TR" b="0" dirty="0" err="1"/>
                  <a:t>value</a:t>
                </a:r>
                <a:r>
                  <a:rPr lang="tr-TR" b="0" dirty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7389B1-AFCE-4B80-B24B-006277FFE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325" y="1531807"/>
                <a:ext cx="3760631" cy="646331"/>
              </a:xfrm>
              <a:prstGeom prst="rect">
                <a:avLst/>
              </a:prstGeom>
              <a:blipFill>
                <a:blip r:embed="rId6"/>
                <a:stretch>
                  <a:fillRect l="-1459" t="-4717" r="-129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452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53C53F-4E94-4782-A387-9A0FF00E4C4A}"/>
                  </a:ext>
                </a:extLst>
              </p:cNvPr>
              <p:cNvSpPr/>
              <p:nvPr/>
            </p:nvSpPr>
            <p:spPr>
              <a:xfrm>
                <a:off x="438226" y="491840"/>
                <a:ext cx="3158429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𝑜𝑝</m:t>
                                      </m:r>
                                    </m:sub>
                                    <m:sup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53C53F-4E94-4782-A387-9A0FF00E4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26" y="491840"/>
                <a:ext cx="3158429" cy="656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D52141-2F0D-4C61-B768-36E417690218}"/>
              </a:ext>
            </a:extLst>
          </p:cNvPr>
          <p:cNvCxnSpPr/>
          <p:nvPr/>
        </p:nvCxnSpPr>
        <p:spPr>
          <a:xfrm>
            <a:off x="3767070" y="724436"/>
            <a:ext cx="1764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3299F6-397D-4AF1-9F44-CE62FCF66EA4}"/>
              </a:ext>
            </a:extLst>
          </p:cNvPr>
          <p:cNvSpPr txBox="1"/>
          <p:nvPr/>
        </p:nvSpPr>
        <p:spPr>
          <a:xfrm>
            <a:off x="6096000" y="264017"/>
            <a:ext cx="3627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investiagate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Quality</a:t>
            </a:r>
            <a:r>
              <a:rPr lang="tr-TR" dirty="0"/>
              <a:t> </a:t>
            </a:r>
            <a:r>
              <a:rPr lang="tr-TR" dirty="0" err="1"/>
              <a:t>factor</a:t>
            </a:r>
            <a:r>
              <a:rPr lang="tr-TR" dirty="0"/>
              <a:t>.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9CDAEA-EACA-4924-BC9A-178CB0379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87" y="1402035"/>
            <a:ext cx="9170942" cy="49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70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382785-D9B7-4CD5-AA30-230F9EEB0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83" y="746975"/>
            <a:ext cx="9378287" cy="477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90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64FA1E-1468-413C-BD05-99838F9A1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01" y="637505"/>
            <a:ext cx="11135315" cy="582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4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D38FEE-3BFA-4C40-9B3D-1D931C258DFC}"/>
              </a:ext>
            </a:extLst>
          </p:cNvPr>
          <p:cNvSpPr txBox="1"/>
          <p:nvPr/>
        </p:nvSpPr>
        <p:spPr>
          <a:xfrm>
            <a:off x="953037" y="701899"/>
            <a:ext cx="84034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 </a:t>
            </a: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keeping</a:t>
            </a:r>
            <a:r>
              <a:rPr lang="tr-TR" dirty="0"/>
              <a:t> </a:t>
            </a:r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reasonant</a:t>
            </a:r>
            <a:r>
              <a:rPr lang="tr-TR" dirty="0"/>
              <a:t> tank of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secondaries</a:t>
            </a:r>
            <a:r>
              <a:rPr lang="tr-TR" dirty="0"/>
              <a:t> </a:t>
            </a:r>
            <a:r>
              <a:rPr lang="tr-TR" dirty="0" err="1"/>
              <a:t>causes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balancing.However</a:t>
            </a:r>
            <a:r>
              <a:rPr lang="tr-TR" dirty="0"/>
              <a:t>, it </a:t>
            </a:r>
            <a:r>
              <a:rPr lang="tr-TR" dirty="0" err="1"/>
              <a:t>makes</a:t>
            </a:r>
            <a:r>
              <a:rPr lang="tr-TR" dirty="0"/>
              <a:t>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currrent</a:t>
            </a:r>
            <a:r>
              <a:rPr lang="tr-TR" dirty="0"/>
              <a:t> </a:t>
            </a:r>
            <a:r>
              <a:rPr lang="tr-TR" dirty="0" err="1"/>
              <a:t>lags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decrease</a:t>
            </a:r>
            <a:r>
              <a:rPr lang="tr-T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Keeping</a:t>
            </a:r>
            <a:r>
              <a:rPr lang="tr-TR" dirty="0"/>
              <a:t> </a:t>
            </a:r>
            <a:r>
              <a:rPr lang="tr-TR" dirty="0" err="1"/>
              <a:t>constant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decreasing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resonant</a:t>
            </a:r>
            <a:r>
              <a:rPr lang="tr-TR" dirty="0"/>
              <a:t> tank </a:t>
            </a:r>
            <a:r>
              <a:rPr lang="tr-TR" dirty="0" err="1"/>
              <a:t>led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balancing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limited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square</a:t>
            </a:r>
            <a:r>
              <a:rPr lang="tr-TR" dirty="0"/>
              <a:t> of 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ratio</a:t>
            </a:r>
            <a:r>
              <a:rPr lang="tr-TR" dirty="0"/>
              <a:t> of </a:t>
            </a:r>
            <a:r>
              <a:rPr lang="tr-TR" dirty="0" err="1"/>
              <a:t>mutual</a:t>
            </a:r>
            <a:r>
              <a:rPr lang="tr-TR" dirty="0"/>
              <a:t> </a:t>
            </a:r>
            <a:r>
              <a:rPr lang="tr-TR" dirty="0" err="1"/>
              <a:t>coupling</a:t>
            </a:r>
            <a:r>
              <a:rPr lang="tr-TR" dirty="0"/>
              <a:t>. it </a:t>
            </a:r>
            <a:r>
              <a:rPr lang="tr-TR" dirty="0" err="1"/>
              <a:t>makes</a:t>
            </a:r>
            <a:r>
              <a:rPr lang="tr-TR" dirty="0"/>
              <a:t>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currrent</a:t>
            </a:r>
            <a:r>
              <a:rPr lang="tr-TR" dirty="0"/>
              <a:t> </a:t>
            </a:r>
            <a:r>
              <a:rPr lang="tr-TR" dirty="0" err="1"/>
              <a:t>lead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Decreasing</a:t>
            </a:r>
            <a:r>
              <a:rPr lang="tr-TR" dirty="0"/>
              <a:t> </a:t>
            </a:r>
            <a:r>
              <a:rPr lang="tr-TR" dirty="0" err="1"/>
              <a:t>resonant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sides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 </a:t>
            </a:r>
            <a:r>
              <a:rPr lang="tr-TR" dirty="0" err="1"/>
              <a:t>increases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balancing</a:t>
            </a:r>
            <a:r>
              <a:rPr lang="tr-T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0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8FC5-8E94-4C7A-9E31-3A2975E6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         TESTING REAL INDUCTANCE VALUES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FBF0B-F861-4083-AF45-675901A29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82" y="1535415"/>
            <a:ext cx="5328416" cy="2902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10399-17A9-4809-BA83-005374632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313" y="1527134"/>
            <a:ext cx="5721237" cy="291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9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66FC24-1CF6-42DD-AB57-ED373E1915C0}"/>
                  </a:ext>
                </a:extLst>
              </p:cNvPr>
              <p:cNvSpPr txBox="1"/>
              <p:nvPr/>
            </p:nvSpPr>
            <p:spPr>
              <a:xfrm>
                <a:off x="676141" y="386366"/>
                <a:ext cx="1081181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tr-TR" dirty="0" err="1"/>
                  <a:t>Previosuly</a:t>
                </a:r>
                <a:r>
                  <a:rPr lang="tr-TR" dirty="0"/>
                  <a:t>,  </a:t>
                </a:r>
                <a:r>
                  <a:rPr lang="tr-TR" dirty="0" err="1"/>
                  <a:t>we</a:t>
                </a:r>
                <a:r>
                  <a:rPr lang="tr-TR" dirty="0"/>
                  <a:t> </a:t>
                </a:r>
                <a:r>
                  <a:rPr lang="tr-TR" dirty="0" err="1"/>
                  <a:t>observed</a:t>
                </a:r>
                <a:r>
                  <a:rPr lang="tr-TR" dirty="0"/>
                  <a:t> </a:t>
                </a:r>
                <a:r>
                  <a:rPr lang="tr-TR" dirty="0" err="1"/>
                  <a:t>that</a:t>
                </a:r>
                <a:r>
                  <a:rPr lang="tr-TR" dirty="0"/>
                  <a:t> :</a:t>
                </a:r>
              </a:p>
              <a:p>
                <a:pPr algn="just"/>
                <a:endParaRPr lang="tr-TR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tr-TR" dirty="0"/>
                  <a:t>F</a:t>
                </a:r>
                <a:r>
                  <a:rPr lang="en-US" dirty="0"/>
                  <a:t>or unequal mutual inductances cause that the module with bigger mutual inductance sees low-resistance load and the module with smaller mutual inductance sees high-resistance load. </a:t>
                </a:r>
              </a:p>
              <a:p>
                <a:pPr algn="just"/>
                <a:r>
                  <a:rPr lang="tr-TR" dirty="0"/>
                  <a:t>     </a:t>
                </a:r>
                <a:r>
                  <a:rPr lang="en-US" dirty="0"/>
                  <a:t>Thus,  inequality of the mutual led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differences increase.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66FC24-1CF6-42DD-AB57-ED373E191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41" y="386366"/>
                <a:ext cx="10811814" cy="1754326"/>
              </a:xfrm>
              <a:prstGeom prst="rect">
                <a:avLst/>
              </a:prstGeom>
              <a:blipFill>
                <a:blip r:embed="rId2"/>
                <a:stretch>
                  <a:fillRect l="-507" t="-1736" r="-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631BE01-4215-4541-950C-15FAAB09E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55298" y="-103977"/>
            <a:ext cx="2368661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420436E-3EE7-4184-98ED-49EE75C2A3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0478338"/>
                  </p:ext>
                </p:extLst>
              </p:nvPr>
            </p:nvGraphicFramePr>
            <p:xfrm>
              <a:off x="2865545" y="4509354"/>
              <a:ext cx="5748165" cy="777451"/>
            </p:xfrm>
            <a:graphic>
              <a:graphicData uri="http://schemas.openxmlformats.org/drawingml/2006/table">
                <a:tbl>
                  <a:tblPr/>
                  <a:tblGrid>
                    <a:gridCol w="1136164">
                      <a:extLst>
                        <a:ext uri="{9D8B030D-6E8A-4147-A177-3AD203B41FA5}">
                          <a16:colId xmlns:a16="http://schemas.microsoft.com/office/drawing/2014/main" val="2568978595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701764377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381861969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556662472"/>
                        </a:ext>
                      </a:extLst>
                    </a:gridCol>
                    <a:gridCol w="1165982">
                      <a:extLst>
                        <a:ext uri="{9D8B030D-6E8A-4147-A177-3AD203B41FA5}">
                          <a16:colId xmlns:a16="http://schemas.microsoft.com/office/drawing/2014/main" val="2998417439"/>
                        </a:ext>
                      </a:extLst>
                    </a:gridCol>
                  </a:tblGrid>
                  <a:tr h="41169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8023055"/>
                      </a:ext>
                    </a:extLst>
                  </a:tr>
                  <a:tr h="3411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20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 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∞ 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16.214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 </a:t>
                          </a:r>
                          <a14:m>
                            <m:oMath xmlns:m="http://schemas.openxmlformats.org/officeDocument/2006/math"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∞ 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902581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420436E-3EE7-4184-98ED-49EE75C2A3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0478338"/>
                  </p:ext>
                </p:extLst>
              </p:nvPr>
            </p:nvGraphicFramePr>
            <p:xfrm>
              <a:off x="2865545" y="4509354"/>
              <a:ext cx="5748165" cy="777451"/>
            </p:xfrm>
            <a:graphic>
              <a:graphicData uri="http://schemas.openxmlformats.org/drawingml/2006/table">
                <a:tbl>
                  <a:tblPr/>
                  <a:tblGrid>
                    <a:gridCol w="1136164">
                      <a:extLst>
                        <a:ext uri="{9D8B030D-6E8A-4147-A177-3AD203B41FA5}">
                          <a16:colId xmlns:a16="http://schemas.microsoft.com/office/drawing/2014/main" val="2568978595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701764377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381861969"/>
                        </a:ext>
                      </a:extLst>
                    </a:gridCol>
                    <a:gridCol w="1148673">
                      <a:extLst>
                        <a:ext uri="{9D8B030D-6E8A-4147-A177-3AD203B41FA5}">
                          <a16:colId xmlns:a16="http://schemas.microsoft.com/office/drawing/2014/main" val="556662472"/>
                        </a:ext>
                      </a:extLst>
                    </a:gridCol>
                    <a:gridCol w="1165982">
                      <a:extLst>
                        <a:ext uri="{9D8B030D-6E8A-4147-A177-3AD203B41FA5}">
                          <a16:colId xmlns:a16="http://schemas.microsoft.com/office/drawing/2014/main" val="2998417439"/>
                        </a:ext>
                      </a:extLst>
                    </a:gridCol>
                  </a:tblGrid>
                  <a:tr h="4116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5" t="-1471" r="-405882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471" r="-303723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8942" t="-1471" r="-202116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8942" t="-1471" r="-102116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4"/>
                          <a:stretch>
                            <a:fillRect l="-394764" t="-1471" r="-1047" b="-1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80230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20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20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8942" t="-113115" r="-20211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>
                              <a:sym typeface="Wingdings" panose="05000000000000000000" pitchFamily="2" charset="2"/>
                            </a:rPr>
                            <a:t></a:t>
                          </a:r>
                          <a:r>
                            <a:rPr lang="tr-TR" dirty="0"/>
                            <a:t>16.214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4764" t="-113115" r="-104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02581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777FAAF-000F-403E-AED4-C8606A4374D6}"/>
              </a:ext>
            </a:extLst>
          </p:cNvPr>
          <p:cNvSpPr/>
          <p:nvPr/>
        </p:nvSpPr>
        <p:spPr>
          <a:xfrm>
            <a:off x="3022793" y="5659123"/>
            <a:ext cx="5433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Thus , the power</a:t>
            </a:r>
            <a:r>
              <a:rPr lang="tr-TR" dirty="0"/>
              <a:t> is </a:t>
            </a:r>
            <a:r>
              <a:rPr lang="en-US" dirty="0"/>
              <a:t>transferred</a:t>
            </a:r>
            <a:r>
              <a:rPr lang="tr-TR" dirty="0"/>
              <a:t> </a:t>
            </a:r>
            <a:r>
              <a:rPr lang="en-US" dirty="0"/>
              <a:t>by</a:t>
            </a:r>
            <a:r>
              <a:rPr lang="tr-TR" dirty="0"/>
              <a:t> o</a:t>
            </a:r>
            <a:r>
              <a:rPr lang="en-US" dirty="0"/>
              <a:t>ne seconder module</a:t>
            </a:r>
          </a:p>
        </p:txBody>
      </p:sp>
    </p:spTree>
    <p:extLst>
      <p:ext uri="{BB962C8B-B14F-4D97-AF65-F5344CB8AC3E}">
        <p14:creationId xmlns:p14="http://schemas.microsoft.com/office/powerpoint/2010/main" val="2511937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02C652-13A4-4031-BC5C-C54521CAC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9" r="15216" b="2281"/>
          <a:stretch/>
        </p:blipFill>
        <p:spPr>
          <a:xfrm>
            <a:off x="309093" y="557581"/>
            <a:ext cx="5956479" cy="5742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471A43-86E5-490F-B697-CB6CE09F70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4"/>
          <a:stretch/>
        </p:blipFill>
        <p:spPr>
          <a:xfrm>
            <a:off x="6284555" y="495635"/>
            <a:ext cx="590744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80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6D13FD-42E8-4C26-A16A-8CC0C33C7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"/>
          <a:stretch/>
        </p:blipFill>
        <p:spPr>
          <a:xfrm>
            <a:off x="212500" y="849804"/>
            <a:ext cx="5778220" cy="51583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BFCF1A-73A4-4035-AADA-DB6B01402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" b="2317"/>
          <a:stretch/>
        </p:blipFill>
        <p:spPr>
          <a:xfrm>
            <a:off x="6291330" y="849804"/>
            <a:ext cx="5829669" cy="515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8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883B8BB-3C7D-4EC2-B55A-307661E3A1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8656531"/>
                  </p:ext>
                </p:extLst>
              </p:nvPr>
            </p:nvGraphicFramePr>
            <p:xfrm>
              <a:off x="4200660" y="2904187"/>
              <a:ext cx="3631842" cy="3791539"/>
            </p:xfrm>
            <a:graphic>
              <a:graphicData uri="http://schemas.openxmlformats.org/drawingml/2006/table">
                <a:tbl>
                  <a:tblPr/>
                  <a:tblGrid>
                    <a:gridCol w="1815921">
                      <a:extLst>
                        <a:ext uri="{9D8B030D-6E8A-4147-A177-3AD203B41FA5}">
                          <a16:colId xmlns:a16="http://schemas.microsoft.com/office/drawing/2014/main" val="1553897858"/>
                        </a:ext>
                      </a:extLst>
                    </a:gridCol>
                    <a:gridCol w="1815921">
                      <a:extLst>
                        <a:ext uri="{9D8B030D-6E8A-4147-A177-3AD203B41FA5}">
                          <a16:colId xmlns:a16="http://schemas.microsoft.com/office/drawing/2014/main" val="1273914735"/>
                        </a:ext>
                      </a:extLst>
                    </a:gridCol>
                  </a:tblGrid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Primer</a:t>
                          </a:r>
                          <a:r>
                            <a:rPr lang="tr-TR" dirty="0"/>
                            <a:t> 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4932692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Seconder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678987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Operation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Frequency</a:t>
                          </a:r>
                          <a:r>
                            <a:rPr lang="tr-TR" dirty="0"/>
                            <a:t> (150 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128838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2.3385A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60367622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4.3425A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4135630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4.6848A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6136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1.7251A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40634367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113.39V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264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883B8BB-3C7D-4EC2-B55A-307661E3A1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8656531"/>
                  </p:ext>
                </p:extLst>
              </p:nvPr>
            </p:nvGraphicFramePr>
            <p:xfrm>
              <a:off x="4200660" y="2904187"/>
              <a:ext cx="3631842" cy="3791539"/>
            </p:xfrm>
            <a:graphic>
              <a:graphicData uri="http://schemas.openxmlformats.org/drawingml/2006/table">
                <a:tbl>
                  <a:tblPr/>
                  <a:tblGrid>
                    <a:gridCol w="1815921">
                      <a:extLst>
                        <a:ext uri="{9D8B030D-6E8A-4147-A177-3AD203B41FA5}">
                          <a16:colId xmlns:a16="http://schemas.microsoft.com/office/drawing/2014/main" val="1553897858"/>
                        </a:ext>
                      </a:extLst>
                    </a:gridCol>
                    <a:gridCol w="1815921">
                      <a:extLst>
                        <a:ext uri="{9D8B030D-6E8A-4147-A177-3AD203B41FA5}">
                          <a16:colId xmlns:a16="http://schemas.microsoft.com/office/drawing/2014/main" val="1273914735"/>
                        </a:ext>
                      </a:extLst>
                    </a:gridCol>
                  </a:tblGrid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Primer</a:t>
                          </a:r>
                          <a:r>
                            <a:rPr lang="tr-TR" dirty="0"/>
                            <a:t> 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4932692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Seconder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678987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Operation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Frequency</a:t>
                          </a:r>
                          <a:r>
                            <a:rPr lang="tr-TR" dirty="0"/>
                            <a:t> (150 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128838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6" t="-303704" r="-100671" b="-37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2.3385A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60367622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6" t="-408750" r="-100671" b="-27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4.3425A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4135630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6" t="-508750" r="-100671" b="-17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4.6848A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6136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6" t="-798361" r="-100671" b="-1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1.7251A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40634367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6" t="-685000" r="-100671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113.39V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264770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DB9A4AEF-A081-453F-BF6D-238ADAC26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4" y="1"/>
            <a:ext cx="12060543" cy="2717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39D682-D451-41C2-A178-9D0069B0325E}"/>
                  </a:ext>
                </a:extLst>
              </p:cNvPr>
              <p:cNvSpPr txBox="1"/>
              <p:nvPr/>
            </p:nvSpPr>
            <p:spPr>
              <a:xfrm>
                <a:off x="8820735" y="4110711"/>
                <a:ext cx="1893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=7 .01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39D682-D451-41C2-A178-9D0069B03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735" y="4110711"/>
                <a:ext cx="18931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373BFD6-E2A9-4091-BD36-F40BEBF6A894}"/>
                  </a:ext>
                </a:extLst>
              </p:cNvPr>
              <p:cNvSpPr/>
              <p:nvPr/>
            </p:nvSpPr>
            <p:spPr>
              <a:xfrm>
                <a:off x="8950818" y="4648132"/>
                <a:ext cx="1455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=0.72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373BFD6-E2A9-4091-BD36-F40BEBF6A8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818" y="4648132"/>
                <a:ext cx="14557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D2749D-F18D-449D-9F47-A4F3CDCC182A}"/>
                  </a:ext>
                </a:extLst>
              </p:cNvPr>
              <p:cNvSpPr/>
              <p:nvPr/>
            </p:nvSpPr>
            <p:spPr>
              <a:xfrm>
                <a:off x="8950818" y="5122626"/>
                <a:ext cx="1763111" cy="659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tr-TR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42%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D2749D-F18D-449D-9F47-A4F3CDCC1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818" y="5122626"/>
                <a:ext cx="1763111" cy="659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37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D4AE6B-A5DC-4FE8-A5C4-62D3196AA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747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E8612DC-7A79-436A-9179-1DF0AC3042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5404058"/>
                  </p:ext>
                </p:extLst>
              </p:nvPr>
            </p:nvGraphicFramePr>
            <p:xfrm>
              <a:off x="4200660" y="2904187"/>
              <a:ext cx="3631842" cy="3791539"/>
            </p:xfrm>
            <a:graphic>
              <a:graphicData uri="http://schemas.openxmlformats.org/drawingml/2006/table">
                <a:tbl>
                  <a:tblPr/>
                  <a:tblGrid>
                    <a:gridCol w="1815921">
                      <a:extLst>
                        <a:ext uri="{9D8B030D-6E8A-4147-A177-3AD203B41FA5}">
                          <a16:colId xmlns:a16="http://schemas.microsoft.com/office/drawing/2014/main" val="1553897858"/>
                        </a:ext>
                      </a:extLst>
                    </a:gridCol>
                    <a:gridCol w="1815921">
                      <a:extLst>
                        <a:ext uri="{9D8B030D-6E8A-4147-A177-3AD203B41FA5}">
                          <a16:colId xmlns:a16="http://schemas.microsoft.com/office/drawing/2014/main" val="1273914735"/>
                        </a:ext>
                      </a:extLst>
                    </a:gridCol>
                  </a:tblGrid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Primer</a:t>
                          </a:r>
                          <a:r>
                            <a:rPr lang="tr-TR" dirty="0"/>
                            <a:t> 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4932692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Seconder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678987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Operation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Frequency</a:t>
                          </a:r>
                          <a:r>
                            <a:rPr lang="tr-TR" dirty="0"/>
                            <a:t> (160 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128838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2.562A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60367622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3.0256A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4135630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2.8608A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6136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1.8333A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40634367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90V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26477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E8612DC-7A79-436A-9179-1DF0AC3042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5404058"/>
                  </p:ext>
                </p:extLst>
              </p:nvPr>
            </p:nvGraphicFramePr>
            <p:xfrm>
              <a:off x="4200660" y="2904187"/>
              <a:ext cx="3631842" cy="3791539"/>
            </p:xfrm>
            <a:graphic>
              <a:graphicData uri="http://schemas.openxmlformats.org/drawingml/2006/table">
                <a:tbl>
                  <a:tblPr/>
                  <a:tblGrid>
                    <a:gridCol w="1815921">
                      <a:extLst>
                        <a:ext uri="{9D8B030D-6E8A-4147-A177-3AD203B41FA5}">
                          <a16:colId xmlns:a16="http://schemas.microsoft.com/office/drawing/2014/main" val="1553897858"/>
                        </a:ext>
                      </a:extLst>
                    </a:gridCol>
                    <a:gridCol w="1815921">
                      <a:extLst>
                        <a:ext uri="{9D8B030D-6E8A-4147-A177-3AD203B41FA5}">
                          <a16:colId xmlns:a16="http://schemas.microsoft.com/office/drawing/2014/main" val="1273914735"/>
                        </a:ext>
                      </a:extLst>
                    </a:gridCol>
                  </a:tblGrid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Primer</a:t>
                          </a:r>
                          <a:r>
                            <a:rPr lang="tr-TR" dirty="0"/>
                            <a:t> 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4932692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Seconder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5678987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Operation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Frequency</a:t>
                          </a:r>
                          <a:r>
                            <a:rPr lang="tr-TR" dirty="0"/>
                            <a:t> (160 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128838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336" t="-303704" r="-100671" b="-37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2.562A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60367622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336" t="-408750" r="-100671" b="-27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3.0256A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4135630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336" t="-508750" r="-100671" b="-17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2.8608A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6136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6" t="-798361" r="-100671" b="-1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1.8333A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40634367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3"/>
                          <a:stretch>
                            <a:fillRect l="-336" t="-685000" r="-100671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90V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26477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CF8369-0C4D-46C9-A024-F8F9600DBE17}"/>
                  </a:ext>
                </a:extLst>
              </p:cNvPr>
              <p:cNvSpPr txBox="1"/>
              <p:nvPr/>
            </p:nvSpPr>
            <p:spPr>
              <a:xfrm>
                <a:off x="8820735" y="4110711"/>
                <a:ext cx="1893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=5.216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CF8369-0C4D-46C9-A024-F8F9600DB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735" y="4110711"/>
                <a:ext cx="18931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83B558-43FD-4C7E-92D9-647A64B53254}"/>
                  </a:ext>
                </a:extLst>
              </p:cNvPr>
              <p:cNvSpPr/>
              <p:nvPr/>
            </p:nvSpPr>
            <p:spPr>
              <a:xfrm>
                <a:off x="8950818" y="4648132"/>
                <a:ext cx="1584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=1.192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83B558-43FD-4C7E-92D9-647A64B53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818" y="4648132"/>
                <a:ext cx="15840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44FF9A-40F4-4C4E-B77B-61C38C19229B}"/>
                  </a:ext>
                </a:extLst>
              </p:cNvPr>
              <p:cNvSpPr/>
              <p:nvPr/>
            </p:nvSpPr>
            <p:spPr>
              <a:xfrm>
                <a:off x="8950818" y="5122626"/>
                <a:ext cx="1763111" cy="659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tr-TR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22%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844FF9A-40F4-4C4E-B77B-61C38C192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818" y="5122626"/>
                <a:ext cx="1763111" cy="659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426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39A206C-1C3D-45AB-A508-06443C69B2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69152"/>
                  </p:ext>
                </p:extLst>
              </p:nvPr>
            </p:nvGraphicFramePr>
            <p:xfrm>
              <a:off x="3819659" y="2847521"/>
              <a:ext cx="3631842" cy="3848204"/>
            </p:xfrm>
            <a:graphic>
              <a:graphicData uri="http://schemas.openxmlformats.org/drawingml/2006/table">
                <a:tbl>
                  <a:tblPr/>
                  <a:tblGrid>
                    <a:gridCol w="1815921">
                      <a:extLst>
                        <a:ext uri="{9D8B030D-6E8A-4147-A177-3AD203B41FA5}">
                          <a16:colId xmlns:a16="http://schemas.microsoft.com/office/drawing/2014/main" val="3853885856"/>
                        </a:ext>
                      </a:extLst>
                    </a:gridCol>
                    <a:gridCol w="1815921">
                      <a:extLst>
                        <a:ext uri="{9D8B030D-6E8A-4147-A177-3AD203B41FA5}">
                          <a16:colId xmlns:a16="http://schemas.microsoft.com/office/drawing/2014/main" val="4283652476"/>
                        </a:ext>
                      </a:extLst>
                    </a:gridCol>
                  </a:tblGrid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Primer</a:t>
                          </a:r>
                          <a:r>
                            <a:rPr lang="tr-TR" dirty="0"/>
                            <a:t> 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6815159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Seconder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(131kHz)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1034424"/>
                      </a:ext>
                    </a:extLst>
                  </a:tr>
                  <a:tr h="546062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Operation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Frequency</a:t>
                          </a:r>
                          <a:r>
                            <a:rPr lang="tr-TR" dirty="0"/>
                            <a:t> (155 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790952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3.2025A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584689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3.2516A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13507316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2.9696A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56743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2.5344A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6282699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100V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5824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39A206C-1C3D-45AB-A508-06443C69B2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69152"/>
                  </p:ext>
                </p:extLst>
              </p:nvPr>
            </p:nvGraphicFramePr>
            <p:xfrm>
              <a:off x="3819659" y="2847521"/>
              <a:ext cx="3631842" cy="3848204"/>
            </p:xfrm>
            <a:graphic>
              <a:graphicData uri="http://schemas.openxmlformats.org/drawingml/2006/table">
                <a:tbl>
                  <a:tblPr/>
                  <a:tblGrid>
                    <a:gridCol w="1815921">
                      <a:extLst>
                        <a:ext uri="{9D8B030D-6E8A-4147-A177-3AD203B41FA5}">
                          <a16:colId xmlns:a16="http://schemas.microsoft.com/office/drawing/2014/main" val="3853885856"/>
                        </a:ext>
                      </a:extLst>
                    </a:gridCol>
                    <a:gridCol w="1815921">
                      <a:extLst>
                        <a:ext uri="{9D8B030D-6E8A-4147-A177-3AD203B41FA5}">
                          <a16:colId xmlns:a16="http://schemas.microsoft.com/office/drawing/2014/main" val="4283652476"/>
                        </a:ext>
                      </a:extLst>
                    </a:gridCol>
                  </a:tblGrid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Primer</a:t>
                          </a:r>
                          <a:r>
                            <a:rPr lang="tr-TR" dirty="0"/>
                            <a:t> 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6815159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Seconder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(131kHz)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1034424"/>
                      </a:ext>
                    </a:extLst>
                  </a:tr>
                  <a:tr h="546062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Operation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Frequency</a:t>
                          </a:r>
                          <a:r>
                            <a:rPr lang="tr-TR" dirty="0"/>
                            <a:t> (155 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790952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4" t="-314815" r="-100334" b="-37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3.2025A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584689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4" t="-420000" r="-100334" b="-27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3.2516A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13507316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4" t="-513580" r="-100334" b="-1753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2.9696A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567434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4" t="-828333" r="-100334" b="-1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2.5344A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6282699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4" t="-696250" r="-100334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100V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582400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E53FCCB-C10C-4640-BC21-4A89B78EE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747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7F4B6A-F7BF-4641-8D7A-82ACA95170F9}"/>
                  </a:ext>
                </a:extLst>
              </p:cNvPr>
              <p:cNvSpPr txBox="1"/>
              <p:nvPr/>
            </p:nvSpPr>
            <p:spPr>
              <a:xfrm>
                <a:off x="8820735" y="4110711"/>
                <a:ext cx="1893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=6 .01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7F4B6A-F7BF-4641-8D7A-82ACA951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735" y="4110711"/>
                <a:ext cx="18931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3A91B16-89E5-4257-860F-41B94F7FC0AD}"/>
                  </a:ext>
                </a:extLst>
              </p:cNvPr>
              <p:cNvSpPr/>
              <p:nvPr/>
            </p:nvSpPr>
            <p:spPr>
              <a:xfrm>
                <a:off x="8950818" y="4648132"/>
                <a:ext cx="1455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=0.72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3A91B16-89E5-4257-860F-41B94F7FC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818" y="4648132"/>
                <a:ext cx="14557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A150C6-4C08-4E0F-8751-01F3DEE7DC22}"/>
                  </a:ext>
                </a:extLst>
              </p:cNvPr>
              <p:cNvSpPr/>
              <p:nvPr/>
            </p:nvSpPr>
            <p:spPr>
              <a:xfrm>
                <a:off x="8950818" y="5122626"/>
                <a:ext cx="1763111" cy="659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tr-TR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12%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A150C6-4C08-4E0F-8751-01F3DEE7D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818" y="5122626"/>
                <a:ext cx="1763111" cy="659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346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0DB0F22-BAEE-41BC-BB6C-D6EC720FAB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3853323"/>
                  </p:ext>
                </p:extLst>
              </p:nvPr>
            </p:nvGraphicFramePr>
            <p:xfrm>
              <a:off x="3768143" y="2963430"/>
              <a:ext cx="3631842" cy="3791539"/>
            </p:xfrm>
            <a:graphic>
              <a:graphicData uri="http://schemas.openxmlformats.org/drawingml/2006/table">
                <a:tbl>
                  <a:tblPr/>
                  <a:tblGrid>
                    <a:gridCol w="1815921">
                      <a:extLst>
                        <a:ext uri="{9D8B030D-6E8A-4147-A177-3AD203B41FA5}">
                          <a16:colId xmlns:a16="http://schemas.microsoft.com/office/drawing/2014/main" val="3853885856"/>
                        </a:ext>
                      </a:extLst>
                    </a:gridCol>
                    <a:gridCol w="1815921">
                      <a:extLst>
                        <a:ext uri="{9D8B030D-6E8A-4147-A177-3AD203B41FA5}">
                          <a16:colId xmlns:a16="http://schemas.microsoft.com/office/drawing/2014/main" val="4283652476"/>
                        </a:ext>
                      </a:extLst>
                    </a:gridCol>
                  </a:tblGrid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Primer</a:t>
                          </a:r>
                          <a:r>
                            <a:rPr lang="tr-TR" dirty="0"/>
                            <a:t> 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6815159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Seconder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(131kHz)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1034424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Operation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Frequency</a:t>
                          </a:r>
                          <a:r>
                            <a:rPr lang="tr-TR" dirty="0"/>
                            <a:t> (150 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790952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2.80A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584689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2.94A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13507316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3.0428A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56743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2.518A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6282699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98.4V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5824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0DB0F22-BAEE-41BC-BB6C-D6EC720FAB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3853323"/>
                  </p:ext>
                </p:extLst>
              </p:nvPr>
            </p:nvGraphicFramePr>
            <p:xfrm>
              <a:off x="3768143" y="2963430"/>
              <a:ext cx="3631842" cy="3791539"/>
            </p:xfrm>
            <a:graphic>
              <a:graphicData uri="http://schemas.openxmlformats.org/drawingml/2006/table">
                <a:tbl>
                  <a:tblPr/>
                  <a:tblGrid>
                    <a:gridCol w="1815921">
                      <a:extLst>
                        <a:ext uri="{9D8B030D-6E8A-4147-A177-3AD203B41FA5}">
                          <a16:colId xmlns:a16="http://schemas.microsoft.com/office/drawing/2014/main" val="3853885856"/>
                        </a:ext>
                      </a:extLst>
                    </a:gridCol>
                    <a:gridCol w="1815921">
                      <a:extLst>
                        <a:ext uri="{9D8B030D-6E8A-4147-A177-3AD203B41FA5}">
                          <a16:colId xmlns:a16="http://schemas.microsoft.com/office/drawing/2014/main" val="4283652476"/>
                        </a:ext>
                      </a:extLst>
                    </a:gridCol>
                  </a:tblGrid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Primer</a:t>
                          </a:r>
                          <a:r>
                            <a:rPr lang="tr-TR" dirty="0"/>
                            <a:t> 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(150kHz)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mpd="sng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36815159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Seconder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Resonance</a:t>
                          </a:r>
                          <a:r>
                            <a:rPr lang="tr-TR" dirty="0"/>
                            <a:t>(131kHz)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1034424"/>
                      </a:ext>
                    </a:extLst>
                  </a:tr>
                  <a:tr h="489397">
                    <a:tc gridSpan="2">
                      <a:txBody>
                        <a:bodyPr/>
                        <a:lstStyle/>
                        <a:p>
                          <a:r>
                            <a:rPr lang="tr-TR" dirty="0" err="1"/>
                            <a:t>Operation</a:t>
                          </a:r>
                          <a:r>
                            <a:rPr lang="tr-TR" dirty="0"/>
                            <a:t> </a:t>
                          </a:r>
                          <a:r>
                            <a:rPr lang="tr-TR" dirty="0" err="1"/>
                            <a:t>Frequency</a:t>
                          </a:r>
                          <a:r>
                            <a:rPr lang="tr-TR" dirty="0"/>
                            <a:t> (150 kHz)</a:t>
                          </a:r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790952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6" t="-303704" r="-100671" b="-37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2.80A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95846894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6" t="-408750" r="-100671" b="-27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2.94A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13507316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6" t="-508750" r="-100671" b="-17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3.0428A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567434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6" t="-798361" r="-100671" b="-1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2.518A</a:t>
                          </a:r>
                          <a:endParaRPr lang="en-US" dirty="0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66282699"/>
                      </a:ext>
                    </a:extLst>
                  </a:tr>
                  <a:tr h="4893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solidFill>
                            <a:schemeClr val="tx1"/>
                          </a:solidFill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336" t="-685000" r="-100671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98.4V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solidFill>
                            <a:schemeClr val="tx1"/>
                          </a:solidFill>
                          <a:prstDash val="soli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chemeClr val="tx1"/>
                          </a:solidFill>
                          <a:prstDash val="soli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582400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E1A2CA6-1DEE-48D2-97D8-9BAD6BF04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031"/>
            <a:ext cx="12192000" cy="2747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28BE65-37E1-4E40-98D3-B7170D077D10}"/>
                  </a:ext>
                </a:extLst>
              </p:cNvPr>
              <p:cNvSpPr txBox="1"/>
              <p:nvPr/>
            </p:nvSpPr>
            <p:spPr>
              <a:xfrm>
                <a:off x="8820735" y="4110711"/>
                <a:ext cx="1893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=5.66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28BE65-37E1-4E40-98D3-B7170D077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735" y="4110711"/>
                <a:ext cx="18931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EF3998E-922C-41A0-AFFE-FEC51174B480}"/>
                  </a:ext>
                </a:extLst>
              </p:cNvPr>
              <p:cNvSpPr/>
              <p:nvPr/>
            </p:nvSpPr>
            <p:spPr>
              <a:xfrm>
                <a:off x="8950818" y="4648132"/>
                <a:ext cx="1455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=0.52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EF3998E-922C-41A0-AFFE-FEC51174B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818" y="4648132"/>
                <a:ext cx="14557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AA0616A-B690-447F-AA6F-5A763D1DA46F}"/>
                  </a:ext>
                </a:extLst>
              </p:cNvPr>
              <p:cNvSpPr/>
              <p:nvPr/>
            </p:nvSpPr>
            <p:spPr>
              <a:xfrm>
                <a:off x="8950818" y="5122626"/>
                <a:ext cx="1939442" cy="659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tr-TR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9.22%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AA0616A-B690-447F-AA6F-5A763D1DA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818" y="5122626"/>
                <a:ext cx="1939442" cy="6595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34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5117078-25E2-447D-9C27-8509D3AB1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604" y="2374602"/>
            <a:ext cx="3658265" cy="292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124245-6188-4784-A410-B3F6C5212443}"/>
              </a:ext>
            </a:extLst>
          </p:cNvPr>
          <p:cNvSpPr txBox="1"/>
          <p:nvPr/>
        </p:nvSpPr>
        <p:spPr>
          <a:xfrm>
            <a:off x="5727406" y="5635255"/>
            <a:ext cx="339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4"/>
              </a:rPr>
              <a:t>Source </a:t>
            </a:r>
            <a:r>
              <a:rPr lang="tr-TR" dirty="0" err="1">
                <a:hlinkClick r:id="rId4"/>
              </a:rPr>
              <a:t>Code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A439DAC-4FE1-419A-A47C-C474DBF3A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059" y="2531078"/>
            <a:ext cx="3267076" cy="261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222E92-2128-485F-A7DC-52C72A8100DC}"/>
              </a:ext>
            </a:extLst>
          </p:cNvPr>
          <p:cNvSpPr txBox="1"/>
          <p:nvPr/>
        </p:nvSpPr>
        <p:spPr>
          <a:xfrm>
            <a:off x="9349563" y="5443501"/>
            <a:ext cx="185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6"/>
              </a:rPr>
              <a:t>Source </a:t>
            </a:r>
            <a:r>
              <a:rPr lang="tr-TR" dirty="0" err="1">
                <a:hlinkClick r:id="rId6"/>
              </a:rPr>
              <a:t>Code</a:t>
            </a:r>
            <a:endParaRPr lang="en-US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1D72F07-B7C8-4B95-8EAE-8E5ADD158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61" y="2261967"/>
            <a:ext cx="3939853" cy="31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B94385-AD06-49BD-A2DA-B5F0BE715842}"/>
              </a:ext>
            </a:extLst>
          </p:cNvPr>
          <p:cNvSpPr txBox="1"/>
          <p:nvPr/>
        </p:nvSpPr>
        <p:spPr>
          <a:xfrm>
            <a:off x="1566530" y="5628167"/>
            <a:ext cx="260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hlinkClick r:id="rId8"/>
              </a:rPr>
              <a:t>Source </a:t>
            </a:r>
            <a:r>
              <a:rPr lang="tr-TR" dirty="0" err="1">
                <a:hlinkClick r:id="rId8"/>
              </a:rPr>
              <a:t>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7BE3A6-48B3-4F50-93D8-DE50CB98D94D}"/>
                  </a:ext>
                </a:extLst>
              </p:cNvPr>
              <p:cNvSpPr txBox="1"/>
              <p:nvPr/>
            </p:nvSpPr>
            <p:spPr>
              <a:xfrm>
                <a:off x="6709466" y="4102412"/>
                <a:ext cx="34985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7BE3A6-48B3-4F50-93D8-DE50CB98D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466" y="4102412"/>
                <a:ext cx="349857" cy="390748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BD5FAE-DB22-4E8A-A370-C9AA19613CC4}"/>
                  </a:ext>
                </a:extLst>
              </p:cNvPr>
              <p:cNvSpPr txBox="1"/>
              <p:nvPr/>
            </p:nvSpPr>
            <p:spPr>
              <a:xfrm>
                <a:off x="5275530" y="3837908"/>
                <a:ext cx="104120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BD5FAE-DB22-4E8A-A370-C9AA19613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530" y="3837908"/>
                <a:ext cx="104120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24949E-7722-4A3A-B11A-29EAD4B92CA9}"/>
                  </a:ext>
                </a:extLst>
              </p:cNvPr>
              <p:cNvSpPr txBox="1"/>
              <p:nvPr/>
            </p:nvSpPr>
            <p:spPr>
              <a:xfrm>
                <a:off x="5930956" y="3317880"/>
                <a:ext cx="349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24949E-7722-4A3A-B11A-29EAD4B92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956" y="3317880"/>
                <a:ext cx="34985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B8FF8D-8AE1-465E-AD1B-FD504283D8AF}"/>
                  </a:ext>
                </a:extLst>
              </p:cNvPr>
              <p:cNvSpPr txBox="1"/>
              <p:nvPr/>
            </p:nvSpPr>
            <p:spPr>
              <a:xfrm>
                <a:off x="6219460" y="3151695"/>
                <a:ext cx="349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B8FF8D-8AE1-465E-AD1B-FD504283D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460" y="3151695"/>
                <a:ext cx="349857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571F3D-8928-4966-88B9-64C3A0C77DCD}"/>
                  </a:ext>
                </a:extLst>
              </p:cNvPr>
              <p:cNvSpPr txBox="1"/>
              <p:nvPr/>
            </p:nvSpPr>
            <p:spPr>
              <a:xfrm>
                <a:off x="2747223" y="3256565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571F3D-8928-4966-88B9-64C3A0C77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223" y="3256565"/>
                <a:ext cx="1041206" cy="2912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9F8DC9-95BD-45CF-83D6-92D9A2E03631}"/>
                  </a:ext>
                </a:extLst>
              </p:cNvPr>
              <p:cNvSpPr txBox="1"/>
              <p:nvPr/>
            </p:nvSpPr>
            <p:spPr>
              <a:xfrm>
                <a:off x="6018117" y="2296966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9F8DC9-95BD-45CF-83D6-92D9A2E03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117" y="2296966"/>
                <a:ext cx="10412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13E2F9-ADF9-4583-BD26-F22AD1B6F16D}"/>
                  </a:ext>
                </a:extLst>
              </p:cNvPr>
              <p:cNvSpPr txBox="1"/>
              <p:nvPr/>
            </p:nvSpPr>
            <p:spPr>
              <a:xfrm>
                <a:off x="6316736" y="2393720"/>
                <a:ext cx="121613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6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13E2F9-ADF9-4583-BD26-F22AD1B6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736" y="2393720"/>
                <a:ext cx="1216134" cy="18466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F11EE7-8F7D-47A3-A4ED-ECB3A252C0D3}"/>
                  </a:ext>
                </a:extLst>
              </p:cNvPr>
              <p:cNvSpPr txBox="1"/>
              <p:nvPr/>
            </p:nvSpPr>
            <p:spPr>
              <a:xfrm>
                <a:off x="10276915" y="3837908"/>
                <a:ext cx="349857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F11EE7-8F7D-47A3-A4ED-ECB3A252C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915" y="3837908"/>
                <a:ext cx="349857" cy="390748"/>
              </a:xfrm>
              <a:prstGeom prst="rect">
                <a:avLst/>
              </a:prstGeom>
              <a:blipFill>
                <a:blip r:embed="rId1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95D221-FD4C-42DB-AB41-5B4EB9FD7C66}"/>
                  </a:ext>
                </a:extLst>
              </p:cNvPr>
              <p:cNvSpPr txBox="1"/>
              <p:nvPr/>
            </p:nvSpPr>
            <p:spPr>
              <a:xfrm>
                <a:off x="10626772" y="3416282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395D221-FD4C-42DB-AB41-5B4EB9FD7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6772" y="3416282"/>
                <a:ext cx="349857" cy="369332"/>
              </a:xfrm>
              <a:prstGeom prst="rect">
                <a:avLst/>
              </a:prstGeom>
              <a:blipFill>
                <a:blip r:embed="rId17"/>
                <a:stretch>
                  <a:fillRect r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A474E7-8347-4C2C-9625-EE9E37E85995}"/>
                  </a:ext>
                </a:extLst>
              </p:cNvPr>
              <p:cNvSpPr txBox="1"/>
              <p:nvPr/>
            </p:nvSpPr>
            <p:spPr>
              <a:xfrm>
                <a:off x="8821949" y="3617027"/>
                <a:ext cx="1041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1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3A474E7-8347-4C2C-9625-EE9E37E85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949" y="3617027"/>
                <a:ext cx="1041206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6C325E-FCFB-4AF8-8A26-7B32EAEF34CB}"/>
                  </a:ext>
                </a:extLst>
              </p:cNvPr>
              <p:cNvSpPr txBox="1"/>
              <p:nvPr/>
            </p:nvSpPr>
            <p:spPr>
              <a:xfrm>
                <a:off x="9577740" y="3486222"/>
                <a:ext cx="3498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6C325E-FCFB-4AF8-8A26-7B32EAEF3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740" y="3486222"/>
                <a:ext cx="349857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86CF11-FD45-4F8C-AF71-6908B5E14F6C}"/>
                  </a:ext>
                </a:extLst>
              </p:cNvPr>
              <p:cNvSpPr txBox="1"/>
              <p:nvPr/>
            </p:nvSpPr>
            <p:spPr>
              <a:xfrm>
                <a:off x="9849556" y="3324511"/>
                <a:ext cx="34985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86CF11-FD45-4F8C-AF71-6908B5E14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556" y="3324511"/>
                <a:ext cx="349857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FBB056-EAE9-4539-A645-4CEF29445D5D}"/>
                  </a:ext>
                </a:extLst>
              </p:cNvPr>
              <p:cNvSpPr txBox="1"/>
              <p:nvPr/>
            </p:nvSpPr>
            <p:spPr>
              <a:xfrm>
                <a:off x="9955273" y="2780253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FBB056-EAE9-4539-A645-4CEF29445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273" y="2780253"/>
                <a:ext cx="1041206" cy="2912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9DDD247-046C-4212-9912-AB69796BCAD6}"/>
                  </a:ext>
                </a:extLst>
              </p:cNvPr>
              <p:cNvSpPr txBox="1"/>
              <p:nvPr/>
            </p:nvSpPr>
            <p:spPr>
              <a:xfrm>
                <a:off x="8935510" y="2621132"/>
                <a:ext cx="10412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9DDD247-046C-4212-9912-AB69796BC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10" y="2621132"/>
                <a:ext cx="104120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5926E9-C0D8-48DC-B896-035C948E07C4}"/>
                  </a:ext>
                </a:extLst>
              </p:cNvPr>
              <p:cNvSpPr txBox="1"/>
              <p:nvPr/>
            </p:nvSpPr>
            <p:spPr>
              <a:xfrm>
                <a:off x="9536123" y="2950425"/>
                <a:ext cx="104120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6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tr-TR" sz="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5926E9-C0D8-48DC-B896-035C948E0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123" y="2950425"/>
                <a:ext cx="1041206" cy="18466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2AC559-8EA1-4D1D-B2CC-20B5239E1D57}"/>
                  </a:ext>
                </a:extLst>
              </p:cNvPr>
              <p:cNvSpPr txBox="1"/>
              <p:nvPr/>
            </p:nvSpPr>
            <p:spPr>
              <a:xfrm>
                <a:off x="3749139" y="3424051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2AC559-8EA1-4D1D-B2CC-20B5239E1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139" y="3424051"/>
                <a:ext cx="349857" cy="369332"/>
              </a:xfrm>
              <a:prstGeom prst="rect">
                <a:avLst/>
              </a:prstGeom>
              <a:blipFill>
                <a:blip r:embed="rId24"/>
                <a:stretch>
                  <a:fillRect r="-2807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5A7AC2-9EEB-41CF-A610-20191EC881C1}"/>
                  </a:ext>
                </a:extLst>
              </p:cNvPr>
              <p:cNvSpPr txBox="1"/>
              <p:nvPr/>
            </p:nvSpPr>
            <p:spPr>
              <a:xfrm>
                <a:off x="2019630" y="3277339"/>
                <a:ext cx="349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5A7AC2-9EEB-41CF-A610-20191EC88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630" y="3277339"/>
                <a:ext cx="349857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36A84D-00F7-4592-A26B-CDAA984C03E2}"/>
                  </a:ext>
                </a:extLst>
              </p:cNvPr>
              <p:cNvSpPr txBox="1"/>
              <p:nvPr/>
            </p:nvSpPr>
            <p:spPr>
              <a:xfrm>
                <a:off x="2438780" y="3033139"/>
                <a:ext cx="3498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36A84D-00F7-4592-A26B-CDAA984C0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780" y="3033139"/>
                <a:ext cx="349857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3E246F-2FC3-4889-BD6B-67DBCC26EDEC}"/>
                  </a:ext>
                </a:extLst>
              </p:cNvPr>
              <p:cNvSpPr txBox="1"/>
              <p:nvPr/>
            </p:nvSpPr>
            <p:spPr>
              <a:xfrm>
                <a:off x="6686910" y="2520649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3E246F-2FC3-4889-BD6B-67DBCC26E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910" y="2520649"/>
                <a:ext cx="1041206" cy="29129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3B871C-0F7F-4C2F-9084-7F685649B8FC}"/>
                  </a:ext>
                </a:extLst>
              </p:cNvPr>
              <p:cNvSpPr txBox="1"/>
              <p:nvPr/>
            </p:nvSpPr>
            <p:spPr>
              <a:xfrm>
                <a:off x="7477290" y="3424051"/>
                <a:ext cx="3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3B871C-0F7F-4C2F-9084-7F685649B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90" y="3424051"/>
                <a:ext cx="349857" cy="369332"/>
              </a:xfrm>
              <a:prstGeom prst="rect">
                <a:avLst/>
              </a:prstGeom>
              <a:blipFill>
                <a:blip r:embed="rId28"/>
                <a:stretch>
                  <a:fillRect r="-26316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204947A-99DD-4FE8-92BC-E64E19864E32}"/>
              </a:ext>
            </a:extLst>
          </p:cNvPr>
          <p:cNvSpPr/>
          <p:nvPr/>
        </p:nvSpPr>
        <p:spPr>
          <a:xfrm>
            <a:off x="3241385" y="16978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tr-TR" dirty="0" err="1"/>
              <a:t>Phasor</a:t>
            </a:r>
            <a:r>
              <a:rPr lang="tr-TR" dirty="0"/>
              <a:t> </a:t>
            </a:r>
            <a:r>
              <a:rPr lang="tr-TR" dirty="0" err="1"/>
              <a:t>Voltage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Representation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1Tx-2Rx WPT </a:t>
            </a: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5C83FC2-34F9-4E8D-95A3-65F1F19FC34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35933" y="214243"/>
            <a:ext cx="2277775" cy="1727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501A13-9520-40F1-9874-A42CEB151BC5}"/>
                  </a:ext>
                </a:extLst>
              </p:cNvPr>
              <p:cNvSpPr txBox="1"/>
              <p:nvPr/>
            </p:nvSpPr>
            <p:spPr>
              <a:xfrm>
                <a:off x="2420434" y="4188647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501A13-9520-40F1-9874-A42CEB151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434" y="4188647"/>
                <a:ext cx="1041206" cy="29129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32E606-C38D-4BFE-9636-B42E489A9A40}"/>
                  </a:ext>
                </a:extLst>
              </p:cNvPr>
              <p:cNvSpPr txBox="1"/>
              <p:nvPr/>
            </p:nvSpPr>
            <p:spPr>
              <a:xfrm>
                <a:off x="3193956" y="3963060"/>
                <a:ext cx="1041206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sSub>
                        <m:sSubPr>
                          <m:ctrlPr>
                            <a:rPr lang="tr-T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32E606-C38D-4BFE-9636-B42E489A9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956" y="3963060"/>
                <a:ext cx="1041206" cy="29129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87FF15E-6459-47F6-8814-1AF088155845}"/>
              </a:ext>
            </a:extLst>
          </p:cNvPr>
          <p:cNvSpPr txBox="1"/>
          <p:nvPr/>
        </p:nvSpPr>
        <p:spPr>
          <a:xfrm>
            <a:off x="3058732" y="270456"/>
            <a:ext cx="6477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Also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discovered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 can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feedback</a:t>
            </a:r>
            <a:r>
              <a:rPr lang="tr-TR" dirty="0"/>
              <a:t> </a:t>
            </a:r>
            <a:r>
              <a:rPr lang="tr-TR" dirty="0" err="1"/>
              <a:t>mechanism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keep</a:t>
            </a:r>
            <a:r>
              <a:rPr lang="tr-TR" dirty="0"/>
              <a:t> </a:t>
            </a:r>
            <a:r>
              <a:rPr lang="tr-TR" dirty="0" err="1"/>
              <a:t>balance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5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1DBB2-D205-4FCF-8DD7-844A9418125B}"/>
              </a:ext>
            </a:extLst>
          </p:cNvPr>
          <p:cNvSpPr txBox="1"/>
          <p:nvPr/>
        </p:nvSpPr>
        <p:spPr>
          <a:xfrm>
            <a:off x="2400300" y="487680"/>
            <a:ext cx="979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1- Calculation of output voltage and real part of the input current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216B7E-DD09-4DFC-BA7E-DE62238AD885}"/>
                  </a:ext>
                </a:extLst>
              </p:cNvPr>
              <p:cNvSpPr/>
              <p:nvPr/>
            </p:nvSpPr>
            <p:spPr>
              <a:xfrm>
                <a:off x="4715886" y="1305766"/>
                <a:ext cx="21923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216B7E-DD09-4DFC-BA7E-DE62238AD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886" y="1305766"/>
                <a:ext cx="21923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24E83D-B49F-4916-80A4-2A6AFDDF6904}"/>
                  </a:ext>
                </a:extLst>
              </p:cNvPr>
              <p:cNvSpPr/>
              <p:nvPr/>
            </p:nvSpPr>
            <p:spPr>
              <a:xfrm>
                <a:off x="4354106" y="1958958"/>
                <a:ext cx="3147913" cy="5411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𝑝𝑓</m:t>
                            </m:r>
                          </m:sub>
                        </m:sSub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d>
                          <m:d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tr-TR" b="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tr-TR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24E83D-B49F-4916-80A4-2A6AFDDF69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106" y="1958958"/>
                <a:ext cx="3147913" cy="541174"/>
              </a:xfrm>
              <a:prstGeom prst="rect">
                <a:avLst/>
              </a:prstGeom>
              <a:blipFill>
                <a:blip r:embed="rId3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77D9EDA-E44B-4A0E-A9BE-CFC0B1283601}"/>
              </a:ext>
            </a:extLst>
          </p:cNvPr>
          <p:cNvSpPr txBox="1"/>
          <p:nvPr/>
        </p:nvSpPr>
        <p:spPr>
          <a:xfrm>
            <a:off x="2927042" y="3059668"/>
            <a:ext cx="757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</a:t>
            </a:r>
            <a:r>
              <a:rPr lang="tr-TR" dirty="0"/>
              <a:t>2</a:t>
            </a:r>
            <a:r>
              <a:rPr lang="en-US" dirty="0"/>
              <a:t>- Calculation of</a:t>
            </a:r>
            <a:r>
              <a:rPr lang="tr-TR" dirty="0"/>
              <a:t> </a:t>
            </a:r>
            <a:r>
              <a:rPr lang="en-US" dirty="0"/>
              <a:t>phases of the output currents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BB0A85-AA4E-42D1-9923-179EB4094993}"/>
                  </a:ext>
                </a:extLst>
              </p:cNvPr>
              <p:cNvSpPr/>
              <p:nvPr/>
            </p:nvSpPr>
            <p:spPr>
              <a:xfrm>
                <a:off x="768726" y="4163266"/>
                <a:ext cx="15055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BB0A85-AA4E-42D1-9923-179EB4094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26" y="4163266"/>
                <a:ext cx="15055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6FFB3-BEC7-4607-A97D-A1708F83EDBA}"/>
                  </a:ext>
                </a:extLst>
              </p:cNvPr>
              <p:cNvSpPr/>
              <p:nvPr/>
            </p:nvSpPr>
            <p:spPr>
              <a:xfrm>
                <a:off x="802712" y="4650946"/>
                <a:ext cx="15161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96FFB3-BEC7-4607-A97D-A1708F83E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12" y="4650946"/>
                <a:ext cx="1516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2DE42B-C55F-42CE-9C39-6C468A9826A2}"/>
              </a:ext>
            </a:extLst>
          </p:cNvPr>
          <p:cNvCxnSpPr/>
          <p:nvPr/>
        </p:nvCxnSpPr>
        <p:spPr>
          <a:xfrm>
            <a:off x="2453640" y="4547838"/>
            <a:ext cx="1082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68D3198-031C-4EBD-B39E-2900C2D9C2EC}"/>
                  </a:ext>
                </a:extLst>
              </p:cNvPr>
              <p:cNvSpPr/>
              <p:nvPr/>
            </p:nvSpPr>
            <p:spPr>
              <a:xfrm>
                <a:off x="4354106" y="5100298"/>
                <a:ext cx="2806666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tr-TR" b="0" i="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68D3198-031C-4EBD-B39E-2900C2D9C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106" y="5100298"/>
                <a:ext cx="2806666" cy="6790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DBE9CB-E8C2-43C6-8DA5-2D5A9B9C8A4B}"/>
              </a:ext>
            </a:extLst>
          </p:cNvPr>
          <p:cNvCxnSpPr>
            <a:cxnSpLocks/>
          </p:cNvCxnSpPr>
          <p:nvPr/>
        </p:nvCxnSpPr>
        <p:spPr>
          <a:xfrm>
            <a:off x="6020397" y="4707858"/>
            <a:ext cx="0" cy="32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8171F4B-5E8D-4E6C-AA37-FCE0309902FD}"/>
                  </a:ext>
                </a:extLst>
              </p:cNvPr>
              <p:cNvSpPr/>
              <p:nvPr/>
            </p:nvSpPr>
            <p:spPr>
              <a:xfrm>
                <a:off x="3753736" y="4347932"/>
                <a:ext cx="4792402" cy="3843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=180−</m:t>
                      </m:r>
                      <m:r>
                        <m:rPr>
                          <m:sty m:val="p"/>
                        </m:rPr>
                        <a:rPr lang="tr-TR" b="0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acos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⁡((</m:t>
                      </m:r>
                      <m:sSubSup>
                        <m:sSubSup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)/(−2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8171F4B-5E8D-4E6C-AA37-FCE030990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736" y="4347932"/>
                <a:ext cx="4792402" cy="384336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19498CB-690E-4E9F-8259-9B883CC247EE}"/>
                  </a:ext>
                </a:extLst>
              </p:cNvPr>
              <p:cNvSpPr/>
              <p:nvPr/>
            </p:nvSpPr>
            <p:spPr>
              <a:xfrm>
                <a:off x="5477818" y="6257666"/>
                <a:ext cx="12363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19498CB-690E-4E9F-8259-9B883CC247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818" y="6257666"/>
                <a:ext cx="1236364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383070-49F0-46FE-8FEC-850B33895C91}"/>
              </a:ext>
            </a:extLst>
          </p:cNvPr>
          <p:cNvCxnSpPr>
            <a:cxnSpLocks/>
          </p:cNvCxnSpPr>
          <p:nvPr/>
        </p:nvCxnSpPr>
        <p:spPr>
          <a:xfrm>
            <a:off x="6028614" y="5858478"/>
            <a:ext cx="0" cy="32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8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BF96F-2640-4209-897A-F3BC1E042536}"/>
              </a:ext>
            </a:extLst>
          </p:cNvPr>
          <p:cNvSpPr txBox="1"/>
          <p:nvPr/>
        </p:nvSpPr>
        <p:spPr>
          <a:xfrm>
            <a:off x="487680" y="417447"/>
            <a:ext cx="11045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3- Calculation of mutual inductance between secondary coils and phase of input currents</a:t>
            </a:r>
            <a:r>
              <a:rPr lang="tr-TR" dirty="0"/>
              <a:t> (</a:t>
            </a:r>
            <a:r>
              <a:rPr lang="en-US" dirty="0"/>
              <a:t>by using second secondary coil</a:t>
            </a:r>
            <a:r>
              <a:rPr lang="tr-TR" dirty="0"/>
              <a:t>)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8FB718-9050-467A-81E9-416F0F6F937B}"/>
                  </a:ext>
                </a:extLst>
              </p:cNvPr>
              <p:cNvSpPr/>
              <p:nvPr/>
            </p:nvSpPr>
            <p:spPr>
              <a:xfrm>
                <a:off x="2887390" y="1221506"/>
                <a:ext cx="1545038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58FB718-9050-467A-81E9-416F0F6F9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390" y="1221506"/>
                <a:ext cx="1545038" cy="391582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282D3E-4058-474B-AD18-276F184298C2}"/>
                  </a:ext>
                </a:extLst>
              </p:cNvPr>
              <p:cNvSpPr/>
              <p:nvPr/>
            </p:nvSpPr>
            <p:spPr>
              <a:xfrm>
                <a:off x="2887390" y="1643006"/>
                <a:ext cx="24192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tr-TR" b="0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⁡(90+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282D3E-4058-474B-AD18-276F18429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390" y="1643006"/>
                <a:ext cx="241925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FCE580-5835-4A28-AB94-C37F15DB78A3}"/>
                  </a:ext>
                </a:extLst>
              </p:cNvPr>
              <p:cNvSpPr/>
              <p:nvPr/>
            </p:nvSpPr>
            <p:spPr>
              <a:xfrm>
                <a:off x="2921309" y="2072175"/>
                <a:ext cx="1822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tr-TR" b="0" noProof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b="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tr-TR" b="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m:rPr>
                        <m:sty m:val="p"/>
                      </m:rPr>
                      <a:rPr lang="tr-TR" b="0" i="0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tr-TR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FCE580-5835-4A28-AB94-C37F15DB7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309" y="2072175"/>
                <a:ext cx="182235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1B0541-DF67-415A-A6B6-4C917271C557}"/>
                  </a:ext>
                </a:extLst>
              </p:cNvPr>
              <p:cNvSpPr/>
              <p:nvPr/>
            </p:nvSpPr>
            <p:spPr>
              <a:xfrm>
                <a:off x="5820534" y="1192935"/>
                <a:ext cx="9203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1B0541-DF67-415A-A6B6-4C917271C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534" y="1192935"/>
                <a:ext cx="9203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E65F97-44E2-42F6-957F-D461FEB7D908}"/>
                  </a:ext>
                </a:extLst>
              </p:cNvPr>
              <p:cNvSpPr/>
              <p:nvPr/>
            </p:nvSpPr>
            <p:spPr>
              <a:xfrm>
                <a:off x="5820534" y="1573686"/>
                <a:ext cx="30487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𝑠𝑖𝑛𝑑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(90+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𝑎𝑙𝑝h𝑎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E65F97-44E2-42F6-957F-D461FEB7D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534" y="1573686"/>
                <a:ext cx="304878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CB47E3-03B5-47DD-ACA1-9F605C54DEBF}"/>
                  </a:ext>
                </a:extLst>
              </p:cNvPr>
              <p:cNvSpPr/>
              <p:nvPr/>
            </p:nvSpPr>
            <p:spPr>
              <a:xfrm>
                <a:off x="5820534" y="2072175"/>
                <a:ext cx="2934650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func>
                        <m:func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b="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tr-TR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tr-TR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CB47E3-03B5-47DD-ACA1-9F605C54D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534" y="2072175"/>
                <a:ext cx="2934650" cy="391582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E06BA0-2DB6-47C3-9D2B-A126302F88C5}"/>
                  </a:ext>
                </a:extLst>
              </p:cNvPr>
              <p:cNvSpPr txBox="1"/>
              <p:nvPr/>
            </p:nvSpPr>
            <p:spPr>
              <a:xfrm>
                <a:off x="3402537" y="2845279"/>
                <a:ext cx="1107533" cy="51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E06BA0-2DB6-47C3-9D2B-A126302F8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537" y="2845279"/>
                <a:ext cx="1107533" cy="5144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0C9EE1A-18A2-45C0-8F17-E429C94AD7E4}"/>
              </a:ext>
            </a:extLst>
          </p:cNvPr>
          <p:cNvSpPr txBox="1"/>
          <p:nvPr/>
        </p:nvSpPr>
        <p:spPr>
          <a:xfrm>
            <a:off x="2926631" y="2917831"/>
            <a:ext cx="62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 =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25EA1C-99DB-468F-A54F-CE996FC8A4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9559" y="2696198"/>
            <a:ext cx="809625" cy="9334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FD2186-B98F-41E0-9B7A-5FDA9724E3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1055" y="2706023"/>
            <a:ext cx="323850" cy="8858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BF592CA-FC0A-4299-8B82-5498F23E5030}"/>
              </a:ext>
            </a:extLst>
          </p:cNvPr>
          <p:cNvSpPr/>
          <p:nvPr/>
        </p:nvSpPr>
        <p:spPr>
          <a:xfrm>
            <a:off x="4985976" y="2978257"/>
            <a:ext cx="478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 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216E99-85E9-4B41-9A9B-6B92455596AC}"/>
                  </a:ext>
                </a:extLst>
              </p:cNvPr>
              <p:cNvSpPr txBox="1"/>
              <p:nvPr/>
            </p:nvSpPr>
            <p:spPr>
              <a:xfrm>
                <a:off x="5306642" y="4419267"/>
                <a:ext cx="1067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216E99-85E9-4B41-9A9B-6B9245559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642" y="4419267"/>
                <a:ext cx="1067280" cy="276999"/>
              </a:xfrm>
              <a:prstGeom prst="rect">
                <a:avLst/>
              </a:prstGeom>
              <a:blipFill>
                <a:blip r:embed="rId11"/>
                <a:stretch>
                  <a:fillRect l="-2857" t="-444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FB0BE1B7-50FF-4FD8-A1E7-BDF7462498D7}"/>
              </a:ext>
            </a:extLst>
          </p:cNvPr>
          <p:cNvSpPr/>
          <p:nvPr/>
        </p:nvSpPr>
        <p:spPr>
          <a:xfrm>
            <a:off x="6801741" y="2948280"/>
            <a:ext cx="399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x=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E2173D9-AC01-4DFA-A691-5A8AE107F2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38885" y="2680329"/>
            <a:ext cx="1162050" cy="11715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BF1359D-C03B-4068-8C8F-2FD87B09B8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9761" y="2645248"/>
            <a:ext cx="428318" cy="117157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C3084E-E6DC-4F94-BCF4-4CBD52BE9575}"/>
              </a:ext>
            </a:extLst>
          </p:cNvPr>
          <p:cNvCxnSpPr/>
          <p:nvPr/>
        </p:nvCxnSpPr>
        <p:spPr>
          <a:xfrm>
            <a:off x="5882640" y="3816823"/>
            <a:ext cx="0" cy="42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4900D3-0880-47CA-8D07-DF409D4C1613}"/>
                  </a:ext>
                </a:extLst>
              </p:cNvPr>
              <p:cNvSpPr txBox="1"/>
              <p:nvPr/>
            </p:nvSpPr>
            <p:spPr>
              <a:xfrm>
                <a:off x="5278686" y="5123568"/>
                <a:ext cx="10836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4900D3-0880-47CA-8D07-DF409D4C1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686" y="5123568"/>
                <a:ext cx="1083695" cy="276999"/>
              </a:xfrm>
              <a:prstGeom prst="rect">
                <a:avLst/>
              </a:prstGeom>
              <a:blipFill>
                <a:blip r:embed="rId13"/>
                <a:stretch>
                  <a:fillRect l="-5056" t="-2174" r="-730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39775A-BAB8-48E1-88A9-6647C78EE5A0}"/>
              </a:ext>
            </a:extLst>
          </p:cNvPr>
          <p:cNvCxnSpPr/>
          <p:nvPr/>
        </p:nvCxnSpPr>
        <p:spPr>
          <a:xfrm>
            <a:off x="5882640" y="4696266"/>
            <a:ext cx="0" cy="427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6683C3E-38D7-4A89-97FA-760B7735A03D}"/>
                  </a:ext>
                </a:extLst>
              </p:cNvPr>
              <p:cNvSpPr/>
              <p:nvPr/>
            </p:nvSpPr>
            <p:spPr>
              <a:xfrm>
                <a:off x="4965619" y="5523685"/>
                <a:ext cx="1749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atan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6683C3E-38D7-4A89-97FA-760B7735A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619" y="5523685"/>
                <a:ext cx="1749325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0BC6B-BEF9-498E-AC3C-1AD46E57E66E}"/>
                  </a:ext>
                </a:extLst>
              </p:cNvPr>
              <p:cNvSpPr txBox="1"/>
              <p:nvPr/>
            </p:nvSpPr>
            <p:spPr>
              <a:xfrm>
                <a:off x="2389761" y="6080150"/>
                <a:ext cx="8823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formulation can be applied to first seconder coils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0BC6B-BEF9-498E-AC3C-1AD46E57E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761" y="6080150"/>
                <a:ext cx="8823960" cy="369332"/>
              </a:xfrm>
              <a:prstGeom prst="rect">
                <a:avLst/>
              </a:prstGeom>
              <a:blipFill>
                <a:blip r:embed="rId15"/>
                <a:stretch>
                  <a:fillRect l="-55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11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579997-1176-4400-8B76-7547E8B97B1D}"/>
              </a:ext>
            </a:extLst>
          </p:cNvPr>
          <p:cNvSpPr txBox="1"/>
          <p:nvPr/>
        </p:nvSpPr>
        <p:spPr>
          <a:xfrm>
            <a:off x="637504" y="270456"/>
            <a:ext cx="98394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Now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observed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: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Increasing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provide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keeping</a:t>
            </a:r>
            <a:r>
              <a:rPr lang="tr-TR" dirty="0"/>
              <a:t> </a:t>
            </a:r>
            <a:r>
              <a:rPr lang="tr-TR" dirty="0" err="1"/>
              <a:t>balance</a:t>
            </a:r>
            <a:r>
              <a:rPr lang="tr-TR" dirty="0"/>
              <a:t> of </a:t>
            </a:r>
            <a:r>
              <a:rPr lang="tr-TR" dirty="0" err="1"/>
              <a:t>secondaries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 err="1"/>
              <a:t>Or</a:t>
            </a:r>
            <a:r>
              <a:rPr lang="tr-TR" dirty="0"/>
              <a:t>, 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Changing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seconder</a:t>
            </a:r>
            <a:r>
              <a:rPr lang="tr-TR" dirty="0"/>
              <a:t> </a:t>
            </a:r>
            <a:r>
              <a:rPr lang="tr-TR" dirty="0" err="1"/>
              <a:t>resonant</a:t>
            </a:r>
            <a:r>
              <a:rPr lang="tr-TR" dirty="0"/>
              <a:t> tank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provide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keeping</a:t>
            </a:r>
            <a:r>
              <a:rPr lang="tr-TR" dirty="0"/>
              <a:t> </a:t>
            </a:r>
            <a:r>
              <a:rPr lang="tr-TR" dirty="0" err="1"/>
              <a:t>balance</a:t>
            </a:r>
            <a:r>
              <a:rPr lang="tr-TR" dirty="0"/>
              <a:t> of </a:t>
            </a:r>
            <a:r>
              <a:rPr lang="tr-TR" dirty="0" err="1"/>
              <a:t>secondaries</a:t>
            </a:r>
            <a:r>
              <a:rPr lang="tr-TR" dirty="0"/>
              <a:t>. 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C0AFF-6395-4128-9252-4FF97EBDB198}"/>
              </a:ext>
            </a:extLst>
          </p:cNvPr>
          <p:cNvSpPr txBox="1"/>
          <p:nvPr/>
        </p:nvSpPr>
        <p:spPr>
          <a:xfrm>
            <a:off x="843566" y="3429000"/>
            <a:ext cx="8989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Firstly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a general </a:t>
            </a:r>
            <a:r>
              <a:rPr lang="tr-TR" dirty="0" err="1"/>
              <a:t>closed</a:t>
            </a:r>
            <a:r>
              <a:rPr lang="tr-TR" dirty="0"/>
              <a:t> form </a:t>
            </a:r>
            <a:r>
              <a:rPr lang="tr-TR" dirty="0" err="1"/>
              <a:t>solution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1Tx </a:t>
            </a:r>
            <a:r>
              <a:rPr lang="tr-TR" dirty="0" err="1"/>
              <a:t>and</a:t>
            </a:r>
            <a:r>
              <a:rPr lang="tr-TR" dirty="0"/>
              <a:t> 1Rx.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investigate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of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resonant</a:t>
            </a:r>
            <a:r>
              <a:rPr lang="tr-TR" dirty="0"/>
              <a:t> tank. 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primary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secondary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 be </a:t>
            </a:r>
            <a:r>
              <a:rPr lang="tr-TR" dirty="0" err="1"/>
              <a:t>compared</a:t>
            </a:r>
            <a:r>
              <a:rPr lang="tr-TR" dirty="0"/>
              <a:t> </a:t>
            </a:r>
            <a:r>
              <a:rPr lang="tr-TR" dirty="0" err="1"/>
              <a:t>previous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cross-coupling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Secondly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a general </a:t>
            </a:r>
            <a:r>
              <a:rPr lang="tr-TR" dirty="0" err="1"/>
              <a:t>closed</a:t>
            </a:r>
            <a:r>
              <a:rPr lang="tr-TR" dirty="0"/>
              <a:t> form </a:t>
            </a:r>
            <a:r>
              <a:rPr lang="tr-TR" dirty="0" err="1"/>
              <a:t>solution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1Tx-2Rx. </a:t>
            </a:r>
            <a:r>
              <a:rPr lang="tr-TR" dirty="0" err="1"/>
              <a:t>In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invesitagated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of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resonant</a:t>
            </a:r>
            <a:r>
              <a:rPr lang="tr-TR" dirty="0"/>
              <a:t> tank.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,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compare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seconder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distribution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 </a:t>
            </a:r>
            <a:r>
              <a:rPr lang="tr-TR" dirty="0" err="1"/>
              <a:t>balancing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4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663CA3-2AFB-48BF-B05B-B271FEC4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27" y="640455"/>
            <a:ext cx="1866900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930D96-70A6-449F-ADC9-4C647D361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327" y="2110391"/>
            <a:ext cx="1866900" cy="87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5E3027-18C3-4062-A2AD-DB1057BBC05F}"/>
              </a:ext>
            </a:extLst>
          </p:cNvPr>
          <p:cNvSpPr txBox="1"/>
          <p:nvPr/>
        </p:nvSpPr>
        <p:spPr>
          <a:xfrm>
            <a:off x="3808707" y="3596268"/>
            <a:ext cx="4475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İnductance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same</a:t>
            </a:r>
            <a:r>
              <a:rPr lang="tr-TR" dirty="0"/>
              <a:t> </a:t>
            </a:r>
            <a:r>
              <a:rPr lang="tr-TR" dirty="0" err="1"/>
              <a:t>however</a:t>
            </a:r>
            <a:r>
              <a:rPr lang="tr-TR" dirty="0"/>
              <a:t> </a:t>
            </a:r>
            <a:r>
              <a:rPr lang="tr-TR" dirty="0" err="1"/>
              <a:t>capacitor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respect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resonant</a:t>
            </a:r>
            <a:r>
              <a:rPr lang="tr-TR" dirty="0"/>
              <a:t> tank. </a:t>
            </a:r>
            <a:r>
              <a:rPr lang="tr-TR" dirty="0" err="1"/>
              <a:t>Also</a:t>
            </a:r>
            <a:r>
              <a:rPr lang="tr-TR" dirty="0"/>
              <a:t>, total </a:t>
            </a:r>
            <a:r>
              <a:rPr lang="tr-TR" dirty="0" err="1"/>
              <a:t>impedance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respect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 </a:t>
            </a:r>
            <a:r>
              <a:rPr lang="tr-TR" dirty="0" err="1"/>
              <a:t>frequency</a:t>
            </a:r>
            <a:r>
              <a:rPr lang="tr-TR" dirty="0"/>
              <a:t> is </a:t>
            </a:r>
            <a:r>
              <a:rPr lang="tr-TR" dirty="0" err="1"/>
              <a:t>effective</a:t>
            </a:r>
            <a:r>
              <a:rPr lang="tr-TR" dirty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2E2AB6-538C-4E8F-8744-A7D8174DE1F8}"/>
                  </a:ext>
                </a:extLst>
              </p:cNvPr>
              <p:cNvSpPr txBox="1"/>
              <p:nvPr/>
            </p:nvSpPr>
            <p:spPr>
              <a:xfrm>
                <a:off x="4362719" y="876300"/>
                <a:ext cx="1502719" cy="650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2E2AB6-538C-4E8F-8744-A7D8174DE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719" y="876300"/>
                <a:ext cx="1502719" cy="650114"/>
              </a:xfrm>
              <a:prstGeom prst="rect">
                <a:avLst/>
              </a:prstGeom>
              <a:blipFill>
                <a:blip r:embed="rId4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A7F93D-6306-4B6A-99FD-D7CE50530B76}"/>
                  </a:ext>
                </a:extLst>
              </p:cNvPr>
              <p:cNvSpPr/>
              <p:nvPr/>
            </p:nvSpPr>
            <p:spPr>
              <a:xfrm>
                <a:off x="6279089" y="1005983"/>
                <a:ext cx="116859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A7F93D-6306-4B6A-99FD-D7CE50530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089" y="1005983"/>
                <a:ext cx="1168590" cy="390748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327BBDB-777C-43B7-9626-CA872853EB72}"/>
              </a:ext>
            </a:extLst>
          </p:cNvPr>
          <p:cNvSpPr txBox="1"/>
          <p:nvPr/>
        </p:nvSpPr>
        <p:spPr>
          <a:xfrm>
            <a:off x="5861399" y="1050499"/>
            <a:ext cx="65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91C6B9-7200-4025-8108-F9215C32680C}"/>
                  </a:ext>
                </a:extLst>
              </p:cNvPr>
              <p:cNvSpPr txBox="1"/>
              <p:nvPr/>
            </p:nvSpPr>
            <p:spPr>
              <a:xfrm>
                <a:off x="4268908" y="2390774"/>
                <a:ext cx="1480084" cy="650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𝑜𝑝</m:t>
                                  </m:r>
                                </m:sub>
                                <m:sup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91C6B9-7200-4025-8108-F9215C326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908" y="2390774"/>
                <a:ext cx="1480084" cy="6501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8BDE063-4901-4766-A53B-EAF1C3DFAF55}"/>
                  </a:ext>
                </a:extLst>
              </p:cNvPr>
              <p:cNvSpPr/>
              <p:nvPr/>
            </p:nvSpPr>
            <p:spPr>
              <a:xfrm>
                <a:off x="6185278" y="2520457"/>
                <a:ext cx="1145955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8BDE063-4901-4766-A53B-EAF1C3DFA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278" y="2520457"/>
                <a:ext cx="1145955" cy="390748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1E737F8-8179-4A81-86B2-5773FB91859F}"/>
              </a:ext>
            </a:extLst>
          </p:cNvPr>
          <p:cNvSpPr txBox="1"/>
          <p:nvPr/>
        </p:nvSpPr>
        <p:spPr>
          <a:xfrm>
            <a:off x="5767588" y="2564973"/>
            <a:ext cx="65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=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59570D-3F27-4F64-8D55-34BEFEF9025B}"/>
              </a:ext>
            </a:extLst>
          </p:cNvPr>
          <p:cNvCxnSpPr/>
          <p:nvPr/>
        </p:nvCxnSpPr>
        <p:spPr>
          <a:xfrm>
            <a:off x="3348507" y="1242811"/>
            <a:ext cx="920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C6DC91-8A92-44A6-9281-4B02F6D5DE3C}"/>
              </a:ext>
            </a:extLst>
          </p:cNvPr>
          <p:cNvCxnSpPr/>
          <p:nvPr/>
        </p:nvCxnSpPr>
        <p:spPr>
          <a:xfrm>
            <a:off x="3277673" y="2749639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1080811-A7C9-4726-A98D-BCB8DF985032}"/>
                  </a:ext>
                </a:extLst>
              </p:cNvPr>
              <p:cNvSpPr/>
              <p:nvPr/>
            </p:nvSpPr>
            <p:spPr>
              <a:xfrm>
                <a:off x="4750046" y="5252477"/>
                <a:ext cx="1768176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1080811-A7C9-4726-A98D-BCB8DF9850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046" y="5252477"/>
                <a:ext cx="1768176" cy="390748"/>
              </a:xfrm>
              <a:prstGeom prst="rect">
                <a:avLst/>
              </a:prstGeom>
              <a:blipFill>
                <a:blip r:embed="rId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FC5DF69-CB60-47A7-B9D3-87AA7010AEA0}"/>
                  </a:ext>
                </a:extLst>
              </p:cNvPr>
              <p:cNvSpPr/>
              <p:nvPr/>
            </p:nvSpPr>
            <p:spPr>
              <a:xfrm>
                <a:off x="4702177" y="5718708"/>
                <a:ext cx="224676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FC5DF69-CB60-47A7-B9D3-87AA7010A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177" y="5718708"/>
                <a:ext cx="2246769" cy="390748"/>
              </a:xfrm>
              <a:prstGeom prst="rect">
                <a:avLst/>
              </a:prstGeom>
              <a:blipFill>
                <a:blip r:embed="rId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46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A86-8E06-400E-81D0-365796FA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1Tx-1Rx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7B11F-DED7-4802-BC27-E899F03EC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3"/>
          <a:stretch/>
        </p:blipFill>
        <p:spPr>
          <a:xfrm>
            <a:off x="139319" y="1690688"/>
            <a:ext cx="6142351" cy="19932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8CC3F1-74E6-41E5-A556-E3853588D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303" y="3594088"/>
            <a:ext cx="3740382" cy="1839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2B5AE4-4C00-4655-B8F9-D901D27EB3BE}"/>
                  </a:ext>
                </a:extLst>
              </p:cNvPr>
              <p:cNvSpPr txBox="1"/>
              <p:nvPr/>
            </p:nvSpPr>
            <p:spPr>
              <a:xfrm>
                <a:off x="6816144" y="2170090"/>
                <a:ext cx="2939602" cy="544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2B5AE4-4C00-4655-B8F9-D901D27E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144" y="2170090"/>
                <a:ext cx="2939602" cy="544444"/>
              </a:xfrm>
              <a:prstGeom prst="rect">
                <a:avLst/>
              </a:prstGeom>
              <a:blipFill>
                <a:blip r:embed="rId4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DA62CA3-D0F4-4D0F-BDF8-161244FCF62D}"/>
              </a:ext>
            </a:extLst>
          </p:cNvPr>
          <p:cNvSpPr txBox="1"/>
          <p:nvPr/>
        </p:nvSpPr>
        <p:spPr>
          <a:xfrm>
            <a:off x="6096000" y="3103808"/>
            <a:ext cx="438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solve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equation</a:t>
            </a:r>
            <a:r>
              <a:rPr lang="tr-TR" dirty="0"/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CB8679-CE22-4791-A261-5E4C38447134}"/>
                  </a:ext>
                </a:extLst>
              </p:cNvPr>
              <p:cNvSpPr txBox="1"/>
              <p:nvPr/>
            </p:nvSpPr>
            <p:spPr>
              <a:xfrm>
                <a:off x="5483180" y="4002085"/>
                <a:ext cx="4394729" cy="624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tr-T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CB8679-CE22-4791-A261-5E4C38447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180" y="4002085"/>
                <a:ext cx="4394729" cy="6247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0C09B55-2194-4120-982F-D2C92C35C13D}"/>
                  </a:ext>
                </a:extLst>
              </p:cNvPr>
              <p:cNvSpPr/>
              <p:nvPr/>
            </p:nvSpPr>
            <p:spPr>
              <a:xfrm>
                <a:off x="5483180" y="5009540"/>
                <a:ext cx="4575676" cy="705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0C09B55-2194-4120-982F-D2C92C35C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180" y="5009540"/>
                <a:ext cx="4575676" cy="7051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80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265467-FCDE-4065-AB53-72DD76D410C5}"/>
                  </a:ext>
                </a:extLst>
              </p:cNvPr>
              <p:cNvSpPr txBox="1"/>
              <p:nvPr/>
            </p:nvSpPr>
            <p:spPr>
              <a:xfrm>
                <a:off x="862885" y="167425"/>
                <a:ext cx="8957256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What </a:t>
                </a: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:r>
                  <a:rPr lang="tr-TR" dirty="0" err="1"/>
                  <a:t>operation</a:t>
                </a:r>
                <a:r>
                  <a:rPr lang="tr-TR" dirty="0"/>
                  <a:t> </a:t>
                </a:r>
                <a:r>
                  <a:rPr lang="tr-TR" dirty="0" err="1"/>
                  <a:t>freqeuyncy</a:t>
                </a:r>
                <a:r>
                  <a:rPr lang="tr-TR" dirty="0"/>
                  <a:t> is </a:t>
                </a:r>
                <a:r>
                  <a:rPr lang="tr-TR" dirty="0" err="1"/>
                  <a:t>chosen</a:t>
                </a:r>
                <a:r>
                  <a:rPr lang="tr-TR" dirty="0"/>
                  <a:t> as </a:t>
                </a:r>
                <a:r>
                  <a:rPr lang="tr-TR" dirty="0" err="1"/>
                  <a:t>primary</a:t>
                </a:r>
                <a:r>
                  <a:rPr lang="tr-TR" dirty="0"/>
                  <a:t>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:r>
                  <a:rPr lang="tr-TR" dirty="0" err="1"/>
                  <a:t>seconder</a:t>
                </a:r>
                <a:r>
                  <a:rPr lang="tr-TR" dirty="0"/>
                  <a:t> </a:t>
                </a:r>
                <a:r>
                  <a:rPr lang="tr-TR" dirty="0" err="1"/>
                  <a:t>resonant</a:t>
                </a:r>
                <a:r>
                  <a:rPr lang="tr-TR" dirty="0"/>
                  <a:t> tank </a:t>
                </a:r>
                <a:r>
                  <a:rPr lang="tr-TR" dirty="0" err="1"/>
                  <a:t>frequency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dirty="0"/>
                  <a:t>=0 </a:t>
                </a:r>
                <a:r>
                  <a:rPr lang="tr-TR" dirty="0" err="1"/>
                  <a:t>and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tr-TR" dirty="0"/>
                  <a:t>=0):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265467-FCDE-4065-AB53-72DD76D41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85" y="167425"/>
                <a:ext cx="8957256" cy="667747"/>
              </a:xfrm>
              <a:prstGeom prst="rect">
                <a:avLst/>
              </a:prstGeom>
              <a:blipFill>
                <a:blip r:embed="rId2"/>
                <a:stretch>
                  <a:fillRect l="-613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D4AB7BA-6B20-4E71-AE9C-3FC8DA1364BE}"/>
                  </a:ext>
                </a:extLst>
              </p:cNvPr>
              <p:cNvSpPr/>
              <p:nvPr/>
            </p:nvSpPr>
            <p:spPr>
              <a:xfrm>
                <a:off x="1327386" y="919670"/>
                <a:ext cx="4418967" cy="572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tr-TR" dirty="0"/>
                  <a:t>=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D4AB7BA-6B20-4E71-AE9C-3FC8DA136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386" y="919670"/>
                <a:ext cx="4418967" cy="572016"/>
              </a:xfrm>
              <a:prstGeom prst="rect">
                <a:avLst/>
              </a:prstGeom>
              <a:blipFill>
                <a:blip r:embed="rId3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452582-0170-4CDA-8E59-C9DFEED2FE72}"/>
                  </a:ext>
                </a:extLst>
              </p:cNvPr>
              <p:cNvSpPr/>
              <p:nvPr/>
            </p:nvSpPr>
            <p:spPr>
              <a:xfrm>
                <a:off x="1146219" y="3366559"/>
                <a:ext cx="7527701" cy="667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tr-TR" dirty="0"/>
                  <a:t>What </a:t>
                </a:r>
                <a:r>
                  <a:rPr lang="tr-TR" dirty="0" err="1"/>
                  <a:t>if</a:t>
                </a:r>
                <a:r>
                  <a:rPr lang="tr-TR" dirty="0"/>
                  <a:t> </a:t>
                </a:r>
                <a:r>
                  <a:rPr lang="tr-TR" dirty="0" err="1"/>
                  <a:t>operation</a:t>
                </a:r>
                <a:r>
                  <a:rPr lang="tr-TR" dirty="0"/>
                  <a:t> </a:t>
                </a:r>
                <a:r>
                  <a:rPr lang="tr-TR" dirty="0" err="1"/>
                  <a:t>freqeuyncy</a:t>
                </a:r>
                <a:r>
                  <a:rPr lang="tr-TR" dirty="0"/>
                  <a:t> is </a:t>
                </a:r>
                <a:r>
                  <a:rPr lang="tr-TR" dirty="0" err="1"/>
                  <a:t>chosen</a:t>
                </a:r>
                <a:r>
                  <a:rPr lang="tr-TR" dirty="0"/>
                  <a:t> as </a:t>
                </a:r>
                <a:r>
                  <a:rPr lang="tr-TR" dirty="0" err="1"/>
                  <a:t>primary</a:t>
                </a:r>
                <a:r>
                  <a:rPr lang="tr-TR" dirty="0"/>
                  <a:t> </a:t>
                </a:r>
                <a:r>
                  <a:rPr lang="tr-TR" dirty="0" err="1"/>
                  <a:t>resonant</a:t>
                </a:r>
                <a:r>
                  <a:rPr lang="tr-TR" dirty="0"/>
                  <a:t> tank </a:t>
                </a:r>
                <a:r>
                  <a:rPr lang="tr-TR" dirty="0" err="1"/>
                  <a:t>frequency</a:t>
                </a:r>
                <a:r>
                  <a:rPr lang="tr-TR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tr-TR" dirty="0"/>
                  <a:t>=0):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452582-0170-4CDA-8E59-C9DFEED2F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219" y="3366559"/>
                <a:ext cx="7527701" cy="667747"/>
              </a:xfrm>
              <a:prstGeom prst="rect">
                <a:avLst/>
              </a:prstGeom>
              <a:blipFill>
                <a:blip r:embed="rId4"/>
                <a:stretch>
                  <a:fillRect l="-648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854877-C18C-403C-A3CC-DCFC4048266B}"/>
                  </a:ext>
                </a:extLst>
              </p:cNvPr>
              <p:cNvSpPr/>
              <p:nvPr/>
            </p:nvSpPr>
            <p:spPr>
              <a:xfrm>
                <a:off x="1209914" y="1915206"/>
                <a:ext cx="5318957" cy="705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854877-C18C-403C-A3CC-DCFC40482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914" y="1915206"/>
                <a:ext cx="5318957" cy="7051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26E471-BF55-49EE-BF4C-E53EA0CE477D}"/>
                  </a:ext>
                </a:extLst>
              </p:cNvPr>
              <p:cNvSpPr/>
              <p:nvPr/>
            </p:nvSpPr>
            <p:spPr>
              <a:xfrm>
                <a:off x="1146219" y="4579770"/>
                <a:ext cx="5479642" cy="572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tr-TR" dirty="0"/>
                  <a:t>=</a:t>
                </a:r>
                <a:r>
                  <a:rPr lang="tr-TR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tr-TR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𝑗𝑉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26E471-BF55-49EE-BF4C-E53EA0CE4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219" y="4579770"/>
                <a:ext cx="5479642" cy="572016"/>
              </a:xfrm>
              <a:prstGeom prst="rect">
                <a:avLst/>
              </a:prstGeom>
              <a:blipFill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E09F98-748A-4408-8899-22475D76C97D}"/>
                  </a:ext>
                </a:extLst>
              </p:cNvPr>
              <p:cNvSpPr/>
              <p:nvPr/>
            </p:nvSpPr>
            <p:spPr>
              <a:xfrm>
                <a:off x="1158618" y="5426798"/>
                <a:ext cx="5370253" cy="705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  <m:sup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tr-T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E09F98-748A-4408-8899-22475D76C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618" y="5426798"/>
                <a:ext cx="5370253" cy="7051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45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1256</Words>
  <Application>Microsoft Office PowerPoint</Application>
  <PresentationFormat>Widescreen</PresentationFormat>
  <Paragraphs>253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1Tx-1Rx Analysis</vt:lpstr>
      <vt:lpstr>PowerPoint Presentation</vt:lpstr>
      <vt:lpstr>PowerPoint Presentation</vt:lpstr>
      <vt:lpstr>1Tx-2Rx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TESTING REAL INDUCTANCE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55</cp:revision>
  <dcterms:created xsi:type="dcterms:W3CDTF">2020-06-13T14:02:19Z</dcterms:created>
  <dcterms:modified xsi:type="dcterms:W3CDTF">2020-06-22T14:03:54Z</dcterms:modified>
</cp:coreProperties>
</file>