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6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385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074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74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12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46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9498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558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12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303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03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77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948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10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76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217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A1C0-DC17-4566-BCD9-DE7AE8507764}" type="datetimeFigureOut">
              <a:rPr lang="tr-TR" smtClean="0"/>
              <a:t>19.07.2018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C53861-F6A7-45F7-84C8-171B1E6459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994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DF4C800D-FD38-4730-BE8C-CF8CE6D29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Basics of </a:t>
            </a:r>
            <a:r>
              <a:rPr lang="tr-TR" dirty="0" err="1">
                <a:solidFill>
                  <a:srgbClr val="FFFFFF"/>
                </a:solidFill>
              </a:rPr>
              <a:t>Mosfets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A3F8DD-9414-40D1-87B0-83F08717B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Enes AYAZ</a:t>
            </a:r>
          </a:p>
        </p:txBody>
      </p:sp>
    </p:spTree>
    <p:extLst>
      <p:ext uri="{BB962C8B-B14F-4D97-AF65-F5344CB8AC3E}">
        <p14:creationId xmlns:p14="http://schemas.microsoft.com/office/powerpoint/2010/main" val="271694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9008D8-F788-4552-84B3-42AB0FD6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MOSFET(Metal </a:t>
            </a:r>
            <a:r>
              <a:rPr lang="tr-TR" dirty="0" err="1"/>
              <a:t>Oxide</a:t>
            </a:r>
            <a:r>
              <a:rPr lang="tr-TR" dirty="0"/>
              <a:t> </a:t>
            </a:r>
            <a:r>
              <a:rPr lang="tr-TR" dirty="0" err="1"/>
              <a:t>Semiconductor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Transistor)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9841B7-32DB-431A-9E5A-FB134688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Transistor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amplifiying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electronic</a:t>
            </a:r>
            <a:r>
              <a:rPr lang="tr-TR" dirty="0"/>
              <a:t> </a:t>
            </a:r>
            <a:r>
              <a:rPr lang="tr-TR" dirty="0" err="1"/>
              <a:t>signals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There</a:t>
            </a:r>
            <a:r>
              <a:rPr lang="tr-TR" dirty="0"/>
              <a:t> is a 3 </a:t>
            </a:r>
            <a:r>
              <a:rPr lang="tr-TR" dirty="0" err="1"/>
              <a:t>terminals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GATE</a:t>
            </a:r>
          </a:p>
          <a:p>
            <a:pPr lvl="1"/>
            <a:r>
              <a:rPr lang="tr-TR" dirty="0"/>
              <a:t>SOURCE</a:t>
            </a:r>
          </a:p>
          <a:p>
            <a:pPr lvl="1"/>
            <a:r>
              <a:rPr lang="tr-TR" dirty="0"/>
              <a:t>DRAİN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4288665-B922-4BB3-9DDD-70DD9E8D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709" y="2662237"/>
            <a:ext cx="1924050" cy="16764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4D0ACBC-7680-4A50-A30F-411EA225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14" y="2662237"/>
            <a:ext cx="18954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6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999D250D-2196-4F68-8883-81303344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tr-TR" dirty="0" err="1"/>
              <a:t>Geometries</a:t>
            </a:r>
            <a:br>
              <a:rPr lang="tr-TR" dirty="0"/>
            </a:br>
            <a:r>
              <a:rPr lang="tr-TR" dirty="0"/>
              <a:t>of MOSFETS</a:t>
            </a:r>
            <a:br>
              <a:rPr lang="tr-TR" dirty="0"/>
            </a:br>
            <a:endParaRPr lang="tr-TR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A55D39-09EA-4B9C-963D-2C1057BAB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1059872"/>
            <a:ext cx="6224244" cy="485135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technologies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produce</a:t>
            </a:r>
            <a:r>
              <a:rPr lang="tr-TR" dirty="0"/>
              <a:t> </a:t>
            </a:r>
            <a:r>
              <a:rPr lang="tr-TR" dirty="0" err="1"/>
              <a:t>Mosfets</a:t>
            </a:r>
            <a:r>
              <a:rPr lang="tr-TR" dirty="0"/>
              <a:t>.</a:t>
            </a:r>
          </a:p>
          <a:p>
            <a:r>
              <a:rPr lang="tr-TR" dirty="0" err="1"/>
              <a:t>LDMOS,VMOS,UMOS,PLANAR,TrenchMos,HexFet</a:t>
            </a:r>
            <a:endParaRPr lang="tr-TR" dirty="0"/>
          </a:p>
          <a:p>
            <a:r>
              <a:rPr lang="tr-TR" dirty="0"/>
              <a:t>VDMOS is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.</a:t>
            </a:r>
          </a:p>
          <a:p>
            <a:r>
              <a:rPr lang="tr-TR" dirty="0"/>
              <a:t>Basic </a:t>
            </a:r>
            <a:r>
              <a:rPr lang="tr-TR" dirty="0" err="1"/>
              <a:t>structure</a:t>
            </a:r>
            <a:r>
              <a:rPr lang="tr-TR" dirty="0"/>
              <a:t> is </a:t>
            </a:r>
            <a:r>
              <a:rPr lang="tr-TR" dirty="0" err="1"/>
              <a:t>n+pn-n</a:t>
            </a:r>
            <a:r>
              <a:rPr lang="tr-TR" dirty="0"/>
              <a:t>+ doping.(n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enhancement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07B1F18-4C8F-4E38-A5E5-D0750E00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59" y="626284"/>
            <a:ext cx="7074186" cy="27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8D91179-DB8E-472B-B0B5-43F71A3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Principles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Regions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4D82E5-4A73-4586-A91E-ABF15F2F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Gate</a:t>
            </a:r>
            <a:r>
              <a:rPr lang="tr-TR" dirty="0"/>
              <a:t>-</a:t>
            </a:r>
            <a:r>
              <a:rPr lang="tr-TR" dirty="0" err="1"/>
              <a:t>to</a:t>
            </a:r>
            <a:r>
              <a:rPr lang="tr-TR" dirty="0"/>
              <a:t>-Source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Drain</a:t>
            </a:r>
            <a:r>
              <a:rPr lang="tr-TR" dirty="0"/>
              <a:t>-</a:t>
            </a:r>
            <a:r>
              <a:rPr lang="tr-TR" dirty="0" err="1"/>
              <a:t>to</a:t>
            </a:r>
            <a:r>
              <a:rPr lang="tr-TR" dirty="0"/>
              <a:t>-Source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determines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of </a:t>
            </a:r>
            <a:r>
              <a:rPr lang="tr-TR" dirty="0" err="1"/>
              <a:t>Mosfets</a:t>
            </a:r>
            <a:r>
              <a:rPr lang="tr-TR" dirty="0"/>
              <a:t>.</a:t>
            </a:r>
          </a:p>
          <a:p>
            <a:endParaRPr lang="tr-TR" dirty="0"/>
          </a:p>
          <a:p>
            <a:pPr lvl="1"/>
            <a:r>
              <a:rPr lang="tr-TR" dirty="0" err="1"/>
              <a:t>Cut-off</a:t>
            </a:r>
            <a:r>
              <a:rPr lang="tr-TR" dirty="0"/>
              <a:t> </a:t>
            </a:r>
            <a:r>
              <a:rPr lang="tr-TR" dirty="0" err="1"/>
              <a:t>Region</a:t>
            </a:r>
            <a:r>
              <a:rPr lang="tr-TR" dirty="0"/>
              <a:t>: </a:t>
            </a:r>
            <a:r>
              <a:rPr lang="tr-TR" dirty="0" err="1"/>
              <a:t>Vgs</a:t>
            </a:r>
            <a:r>
              <a:rPr lang="tr-TR" dirty="0"/>
              <a:t>&lt;</a:t>
            </a:r>
            <a:r>
              <a:rPr lang="tr-TR" dirty="0" err="1"/>
              <a:t>Vth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	</a:t>
            </a:r>
            <a:r>
              <a:rPr lang="tr-TR" dirty="0" err="1"/>
              <a:t>Id</a:t>
            </a:r>
            <a:r>
              <a:rPr lang="tr-TR" dirty="0"/>
              <a:t>=0</a:t>
            </a:r>
          </a:p>
          <a:p>
            <a:pPr lvl="1"/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Region</a:t>
            </a:r>
            <a:r>
              <a:rPr lang="tr-TR" dirty="0"/>
              <a:t>/</a:t>
            </a:r>
            <a:r>
              <a:rPr lang="tr-TR" dirty="0" err="1"/>
              <a:t>Ohmic</a:t>
            </a:r>
            <a:r>
              <a:rPr lang="tr-TR" dirty="0"/>
              <a:t>/</a:t>
            </a:r>
            <a:r>
              <a:rPr lang="tr-TR" dirty="0" err="1"/>
              <a:t>Triode</a:t>
            </a:r>
            <a:r>
              <a:rPr lang="tr-TR" dirty="0"/>
              <a:t> </a:t>
            </a:r>
            <a:r>
              <a:rPr lang="tr-TR" dirty="0" err="1"/>
              <a:t>Region</a:t>
            </a:r>
            <a:r>
              <a:rPr lang="tr-TR" dirty="0"/>
              <a:t> :</a:t>
            </a:r>
            <a:r>
              <a:rPr lang="tr-TR" dirty="0" err="1"/>
              <a:t>Vgs</a:t>
            </a:r>
            <a:r>
              <a:rPr lang="tr-TR" dirty="0"/>
              <a:t>&gt;</a:t>
            </a:r>
            <a:r>
              <a:rPr lang="tr-TR" dirty="0" err="1"/>
              <a:t>Vth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Vds</a:t>
            </a:r>
            <a:r>
              <a:rPr lang="tr-TR" dirty="0"/>
              <a:t>&lt;</a:t>
            </a:r>
            <a:r>
              <a:rPr lang="tr-TR" dirty="0" err="1"/>
              <a:t>Vgs-Vth</a:t>
            </a:r>
            <a:endParaRPr lang="tr-TR" dirty="0"/>
          </a:p>
          <a:p>
            <a:pPr marL="1371600" lvl="3" indent="0">
              <a:buNone/>
            </a:pPr>
            <a:r>
              <a:rPr lang="tr-TR" sz="1600" dirty="0" err="1"/>
              <a:t>Id</a:t>
            </a:r>
            <a:r>
              <a:rPr lang="tr-TR" sz="1600" dirty="0"/>
              <a:t>=</a:t>
            </a:r>
            <a:r>
              <a:rPr lang="tr-TR" sz="1600" dirty="0" err="1"/>
              <a:t>Kn</a:t>
            </a:r>
            <a:r>
              <a:rPr lang="tr-TR" sz="1600" dirty="0"/>
              <a:t>*((</a:t>
            </a:r>
            <a:r>
              <a:rPr lang="tr-TR" sz="1600" dirty="0" err="1"/>
              <a:t>Vgs-Vth</a:t>
            </a:r>
            <a:r>
              <a:rPr lang="tr-TR" sz="1600" dirty="0"/>
              <a:t>)*</a:t>
            </a:r>
            <a:r>
              <a:rPr lang="tr-TR" sz="1600" dirty="0" err="1"/>
              <a:t>Vds</a:t>
            </a:r>
            <a:r>
              <a:rPr lang="tr-TR" sz="1600" dirty="0"/>
              <a:t>-)1/2*Vds^2))</a:t>
            </a:r>
          </a:p>
          <a:p>
            <a:pPr lvl="1"/>
            <a:r>
              <a:rPr lang="tr-TR" dirty="0" err="1"/>
              <a:t>Saturation</a:t>
            </a:r>
            <a:r>
              <a:rPr lang="tr-TR" dirty="0"/>
              <a:t> </a:t>
            </a:r>
            <a:r>
              <a:rPr lang="tr-TR" dirty="0" err="1"/>
              <a:t>Region</a:t>
            </a:r>
            <a:r>
              <a:rPr lang="tr-TR" dirty="0"/>
              <a:t>: </a:t>
            </a:r>
            <a:r>
              <a:rPr lang="tr-TR" dirty="0" err="1"/>
              <a:t>Vgs</a:t>
            </a:r>
            <a:r>
              <a:rPr lang="tr-TR" dirty="0"/>
              <a:t>&gt;</a:t>
            </a:r>
            <a:r>
              <a:rPr lang="tr-TR" dirty="0" err="1"/>
              <a:t>Vth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Vds</a:t>
            </a:r>
            <a:r>
              <a:rPr lang="tr-TR" dirty="0"/>
              <a:t>&gt;</a:t>
            </a:r>
            <a:r>
              <a:rPr lang="tr-TR" dirty="0" err="1"/>
              <a:t>Vgs-Vth</a:t>
            </a:r>
            <a:endParaRPr lang="tr-TR" dirty="0"/>
          </a:p>
          <a:p>
            <a:pPr marL="1371600" lvl="3" indent="0">
              <a:buNone/>
            </a:pPr>
            <a:r>
              <a:rPr lang="tr-TR" sz="1600" dirty="0" err="1"/>
              <a:t>Id</a:t>
            </a:r>
            <a:r>
              <a:rPr lang="tr-TR" sz="1600" dirty="0"/>
              <a:t>=1/2*</a:t>
            </a:r>
            <a:r>
              <a:rPr lang="tr-TR" sz="1600" dirty="0" err="1"/>
              <a:t>Kn</a:t>
            </a:r>
            <a:r>
              <a:rPr lang="tr-TR" sz="1600" dirty="0"/>
              <a:t>*((</a:t>
            </a:r>
            <a:r>
              <a:rPr lang="tr-TR" sz="1600" dirty="0" err="1"/>
              <a:t>Vgs-Vtn</a:t>
            </a:r>
            <a:r>
              <a:rPr lang="tr-TR" sz="1600" dirty="0"/>
              <a:t>)^2)</a:t>
            </a:r>
          </a:p>
        </p:txBody>
      </p:sp>
    </p:spTree>
    <p:extLst>
      <p:ext uri="{BB962C8B-B14F-4D97-AF65-F5344CB8AC3E}">
        <p14:creationId xmlns:p14="http://schemas.microsoft.com/office/powerpoint/2010/main" val="68857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8D91179-DB8E-472B-B0B5-43F71A3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I-V </a:t>
            </a:r>
            <a:r>
              <a:rPr lang="tr-TR" dirty="0" err="1"/>
              <a:t>Characteristics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B812918-BA8D-415C-8B08-DC79EA178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492" y="2470327"/>
            <a:ext cx="4432677" cy="350569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BEC6114-1114-4A89-93D4-E630787C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64" y="2656310"/>
            <a:ext cx="39624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7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8D91179-DB8E-472B-B0B5-43F71A3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Physics</a:t>
            </a:r>
            <a:r>
              <a:rPr lang="tr-TR" dirty="0"/>
              <a:t> of Device </a:t>
            </a:r>
            <a:r>
              <a:rPr lang="tr-TR" dirty="0" err="1"/>
              <a:t>Operation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CEF9894-4E1C-457F-9933-9E11170CC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077" y="1905000"/>
            <a:ext cx="4782010" cy="348688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3F13190-BF1B-4787-8806-A01387598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754" y="2302112"/>
            <a:ext cx="3724277" cy="3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8D91179-DB8E-472B-B0B5-43F71A34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Mosfet</a:t>
            </a:r>
            <a:r>
              <a:rPr lang="tr-TR" dirty="0"/>
              <a:t>  </a:t>
            </a:r>
            <a:r>
              <a:rPr lang="tr-TR" dirty="0" err="1"/>
              <a:t>Parasitic</a:t>
            </a:r>
            <a:r>
              <a:rPr lang="tr-TR" dirty="0"/>
              <a:t> </a:t>
            </a:r>
            <a:r>
              <a:rPr lang="tr-TR" dirty="0" err="1"/>
              <a:t>Capacitance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4E61F590-EDC4-40AC-92A0-43FBF5B66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149754"/>
            <a:ext cx="5683567" cy="30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40334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103</Words>
  <Application>Microsoft Office PowerPoint</Application>
  <PresentationFormat>Geniş ekran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Duman</vt:lpstr>
      <vt:lpstr>Basics of Mosfets</vt:lpstr>
      <vt:lpstr>MOSFET(Metal Oxide Semiconductor Field Effect Transistor)</vt:lpstr>
      <vt:lpstr>Geometries of MOSFETS </vt:lpstr>
      <vt:lpstr>Working Principles and Operation Regions</vt:lpstr>
      <vt:lpstr>I-V Characteristics</vt:lpstr>
      <vt:lpstr>Physics of Device Operation</vt:lpstr>
      <vt:lpstr>Mosfet  Parasitic Capacitance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Mosfets</dc:title>
  <dc:creator>Enes AYAZ</dc:creator>
  <cp:lastModifiedBy>Enes AYAZ</cp:lastModifiedBy>
  <cp:revision>5</cp:revision>
  <dcterms:created xsi:type="dcterms:W3CDTF">2018-07-19T10:36:44Z</dcterms:created>
  <dcterms:modified xsi:type="dcterms:W3CDTF">2018-07-19T11:13:34Z</dcterms:modified>
</cp:coreProperties>
</file>