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94" r:id="rId3"/>
    <p:sldId id="524" r:id="rId4"/>
    <p:sldId id="522" r:id="rId5"/>
    <p:sldId id="525" r:id="rId6"/>
    <p:sldId id="541" r:id="rId7"/>
    <p:sldId id="540" r:id="rId8"/>
    <p:sldId id="528" r:id="rId9"/>
    <p:sldId id="537" r:id="rId10"/>
    <p:sldId id="529" r:id="rId11"/>
    <p:sldId id="538" r:id="rId12"/>
    <p:sldId id="532" r:id="rId13"/>
    <p:sldId id="539" r:id="rId14"/>
    <p:sldId id="535" r:id="rId15"/>
    <p:sldId id="5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5F7"/>
    <a:srgbClr val="F20000"/>
    <a:srgbClr val="0A35EC"/>
    <a:srgbClr val="0041C4"/>
    <a:srgbClr val="2D4FFB"/>
    <a:srgbClr val="0033CC"/>
    <a:srgbClr val="385CF6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1" d="100"/>
          <a:sy n="121" d="100"/>
        </p:scale>
        <p:origin x="3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99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95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30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7.emf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.png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5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1267044" y="391631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Ankara, </a:t>
            </a:r>
            <a:r>
              <a:rPr lang="tr-T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1856769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963" y="5560053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04/18/2018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  <p:pic>
        <p:nvPicPr>
          <p:cNvPr id="11" name="Picture 10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1208335" y="6033817"/>
            <a:ext cx="3180885" cy="66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28844" r="19983" b="32369"/>
          <a:stretch/>
        </p:blipFill>
        <p:spPr>
          <a:xfrm>
            <a:off x="7255666" y="6021718"/>
            <a:ext cx="1656854" cy="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Series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Parallel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connection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391626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72305" y="1367110"/>
            <a:ext cx="4114800" cy="314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slots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/modüle/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Aspect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ratio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468646" y="1446805"/>
            <a:ext cx="3217158" cy="2565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257800" y="1446805"/>
            <a:ext cx="3208283" cy="2501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443691" y="4068376"/>
            <a:ext cx="3200400" cy="2599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53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36130"/>
              </p:ext>
            </p:extLst>
          </p:nvPr>
        </p:nvGraphicFramePr>
        <p:xfrm>
          <a:off x="997858" y="1002267"/>
          <a:ext cx="4012839" cy="301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6" imgW="2485904" imgH="1866757" progId="Visio.Drawing.15">
                  <p:embed/>
                </p:oleObj>
              </mc:Choice>
              <mc:Fallback>
                <p:oleObj name="Visio" r:id="rId6" imgW="2485904" imgH="1866757" progId="Visio.Drawing.15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58" y="1002267"/>
                        <a:ext cx="4012839" cy="3013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04277" y="3655097"/>
            <a:ext cx="128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</a:t>
            </a:r>
            <a:r>
              <a:rPr lang="tr-TR" sz="1600" baseline="-25000" dirty="0" smtClean="0"/>
              <a:t>sw</a:t>
            </a:r>
            <a:r>
              <a:rPr lang="tr-TR" sz="1600" dirty="0"/>
              <a:t> </a:t>
            </a:r>
            <a:r>
              <a:rPr lang="tr-TR" sz="1600" dirty="0" smtClean="0"/>
              <a:t>= 50 kHz</a:t>
            </a:r>
          </a:p>
          <a:p>
            <a:r>
              <a:rPr lang="tr-TR" sz="1600" dirty="0" err="1" smtClean="0"/>
              <a:t>m</a:t>
            </a:r>
            <a:r>
              <a:rPr lang="tr-TR" sz="1600" baseline="-25000" dirty="0" err="1" smtClean="0"/>
              <a:t>a</a:t>
            </a:r>
            <a:r>
              <a:rPr lang="tr-TR" sz="1600" dirty="0"/>
              <a:t> = </a:t>
            </a:r>
            <a:r>
              <a:rPr lang="tr-TR" sz="1600" dirty="0" smtClean="0"/>
              <a:t>0.9</a:t>
            </a:r>
            <a:endParaRPr lang="en-US" sz="1600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95600" y="3721739"/>
            <a:ext cx="0" cy="45149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0057" y="4617264"/>
            <a:ext cx="325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GaN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ratings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Overmodulation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Tooth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Manufacturing</a:t>
            </a:r>
            <a:r>
              <a:rPr lang="tr-TR" dirty="0" smtClean="0"/>
              <a:t> </a:t>
            </a:r>
            <a:r>
              <a:rPr lang="tr-TR" dirty="0" err="1" smtClean="0"/>
              <a:t>constraints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Drive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tolerance</a:t>
            </a:r>
            <a:endParaRPr lang="tr-T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013581" y="1828800"/>
            <a:ext cx="1166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Qs</a:t>
            </a:r>
            <a:r>
              <a:rPr lang="tr-TR" sz="2000" dirty="0" smtClean="0"/>
              <a:t> = 24</a:t>
            </a:r>
          </a:p>
          <a:p>
            <a:r>
              <a:rPr lang="tr-TR" sz="2000" dirty="0"/>
              <a:t>p</a:t>
            </a:r>
            <a:r>
              <a:rPr lang="tr-TR" sz="2000" dirty="0" smtClean="0"/>
              <a:t> = 20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= 0.5</a:t>
            </a:r>
          </a:p>
          <a:p>
            <a:r>
              <a:rPr lang="tr-TR" sz="2000" dirty="0" err="1"/>
              <a:t>w</a:t>
            </a:r>
            <a:r>
              <a:rPr lang="tr-TR" sz="2000" baseline="-25000" dirty="0" err="1" smtClean="0"/>
              <a:t>s</a:t>
            </a:r>
            <a:r>
              <a:rPr lang="tr-TR" sz="2000" dirty="0" smtClean="0"/>
              <a:t>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8529" y="4755763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54" y="1139367"/>
            <a:ext cx="2849127" cy="29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6291" y="1243647"/>
            <a:ext cx="76815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Integration and modularization of motor drives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Design challenges: Wide Band-Gap Devices</a:t>
            </a: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Inter-dependencies between parts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Complete model of an IMMD &amp; Design optimization</a:t>
            </a: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New possibilities: interleaving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Discrete nature of components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Switching frequency trade-off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Cost limitations, m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anufacturability and f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ault tolerance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15F7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Inclusion of torque ripple, cogging torque, vibration effects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15F7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Inclusion of motor thermal model and EMI effects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15F7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 prototype is under construction with the optimum design parameters </a:t>
            </a:r>
            <a:endParaRPr lang="tr-TR" dirty="0" smtClean="0">
              <a:solidFill>
                <a:srgbClr val="2515F7"/>
              </a:solidFill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954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r="-1"/>
          <a:stretch/>
        </p:blipFill>
        <p:spPr bwMode="auto">
          <a:xfrm>
            <a:off x="2362199" y="1439170"/>
            <a:ext cx="541116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2014 IEEE Energy Conversion Congress and Exposition (ECCE) (pp. 4881–4887). IEEE. </a:t>
            </a:r>
            <a:endParaRPr lang="tr-T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42" y="2369447"/>
            <a:ext cx="3900958" cy="26842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7" y="101989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862" y="6095259"/>
            <a:ext cx="8132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GaN Systems. (</a:t>
            </a:r>
            <a:r>
              <a:rPr lang="en-US" sz="1200" dirty="0" err="1"/>
              <a:t>n.d.</a:t>
            </a:r>
            <a:r>
              <a:rPr lang="en-US" sz="1200" dirty="0"/>
              <a:t>). GaN Systems E-mode GaN FETs. Retrieved January 15, 2018, from http://www.gansystems.com/</a:t>
            </a:r>
            <a:endParaRPr lang="tr-TR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Marz</a:t>
            </a:r>
            <a:r>
              <a:rPr lang="en-US" sz="1200" dirty="0"/>
              <a:t>, M., </a:t>
            </a:r>
            <a:r>
              <a:rPr lang="en-US" sz="1200" dirty="0" err="1"/>
              <a:t>Schletz</a:t>
            </a:r>
            <a:r>
              <a:rPr lang="en-US" sz="1200" dirty="0"/>
              <a:t>, A., </a:t>
            </a:r>
            <a:r>
              <a:rPr lang="en-US" sz="1200" dirty="0" err="1"/>
              <a:t>Eckardt</a:t>
            </a:r>
            <a:r>
              <a:rPr lang="en-US" sz="1200" dirty="0"/>
              <a:t>, B., </a:t>
            </a:r>
            <a:r>
              <a:rPr lang="en-US" sz="1200" dirty="0" err="1"/>
              <a:t>Egelkraut</a:t>
            </a:r>
            <a:r>
              <a:rPr lang="en-US" sz="1200" dirty="0"/>
              <a:t>, S., &amp; </a:t>
            </a:r>
            <a:r>
              <a:rPr lang="en-US" sz="1200" dirty="0" err="1"/>
              <a:t>Rauh</a:t>
            </a:r>
            <a:r>
              <a:rPr lang="en-US" sz="1200" dirty="0"/>
              <a:t>, H. (2010). Power electronics system integration for electric and hybrid vehicles. Integrated Power Electronics Systems (CIPS), 2010 6th International Conference on, 16–18. </a:t>
            </a:r>
            <a:endParaRPr lang="tr-TR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Wang</a:t>
            </a:r>
            <a:r>
              <a:rPr lang="en-US" sz="1200" dirty="0"/>
              <a:t>, J. (2015). Design of Multilevel Integrated Modular Motor Drive with Gallium Nitride Power Devices. Thesis</a:t>
            </a:r>
            <a:r>
              <a:rPr lang="en-US" sz="1200" dirty="0" smtClean="0"/>
              <a:t>.</a:t>
            </a:r>
            <a:endParaRPr lang="tr-T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67972" y="5489408"/>
            <a:ext cx="7801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</a:t>
            </a:r>
            <a:r>
              <a:rPr lang="tr-TR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physics</a:t>
            </a: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esign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49" y="1482653"/>
            <a:ext cx="780168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Physical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motor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available space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converter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height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79" y="3611443"/>
            <a:ext cx="3573932" cy="1616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867" y="2536178"/>
            <a:ext cx="1215557" cy="10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404" y="986104"/>
            <a:ext cx="5343870" cy="194581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65837"/>
              </p:ext>
            </p:extLst>
          </p:nvPr>
        </p:nvGraphicFramePr>
        <p:xfrm>
          <a:off x="1066800" y="3003617"/>
          <a:ext cx="5019163" cy="37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7" imgW="2485904" imgH="1866757" progId="Visio.Drawing.15">
                  <p:embed/>
                </p:oleObj>
              </mc:Choice>
              <mc:Fallback>
                <p:oleObj name="Visio" r:id="rId7" imgW="2485904" imgH="1866757" progId="Visio.Drawing.15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03617"/>
                        <a:ext cx="5019163" cy="3769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617" y="3724509"/>
            <a:ext cx="3401983" cy="2269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015" y="1032051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n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38316" y="1320826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851" y="623247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p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537" y="6063387"/>
            <a:ext cx="483646" cy="3318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84557" y="3841817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30494" y="4238501"/>
            <a:ext cx="322586" cy="370854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20924" y="6271786"/>
            <a:ext cx="22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Switching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frequency</a:t>
            </a:r>
            <a:endParaRPr lang="tr-TR" dirty="0" smtClean="0">
              <a:solidFill>
                <a:srgbClr val="2515F7"/>
              </a:solidFill>
            </a:endParaRPr>
          </a:p>
          <a:p>
            <a:r>
              <a:rPr lang="tr-TR" dirty="0" err="1" smtClean="0">
                <a:solidFill>
                  <a:srgbClr val="2515F7"/>
                </a:solidFill>
              </a:rPr>
              <a:t>Modulation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depth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29000" y="6365333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2505" y="3087676"/>
            <a:ext cx="91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tr-TR" dirty="0" smtClean="0">
              <a:solidFill>
                <a:srgbClr val="251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796827" y="3554721"/>
            <a:ext cx="153131" cy="345006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6600" y="604466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Slot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module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phase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454928" y="5363951"/>
            <a:ext cx="102691" cy="637198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86800" y="3998091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baseline="-25000" dirty="0" err="1" smtClean="0">
                <a:solidFill>
                  <a:srgbClr val="2515F7"/>
                </a:solidFill>
              </a:rPr>
              <a:t>m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54928" y="4238501"/>
            <a:ext cx="246563" cy="867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7" grpId="0"/>
      <p:bldP spid="31" grpId="0"/>
      <p:bldP spid="3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Model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6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5945" y="1034902"/>
            <a:ext cx="2159126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Inputs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Constraints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Material properties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Ambient conditions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Datasheet values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8459" y="1041333"/>
            <a:ext cx="16182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tr-TR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8 kW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0213" y="2974790"/>
            <a:ext cx="5050592" cy="2821178"/>
          </a:xfrm>
          <a:prstGeom prst="roundRect">
            <a:avLst>
              <a:gd name="adj" fmla="val 29574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845313" y="2373128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2483" y="6393367"/>
            <a:ext cx="162159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43084" y="5788333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9918" y="1642539"/>
            <a:ext cx="191339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00290" y="1204544"/>
            <a:ext cx="1382194" cy="226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76057" y="1454650"/>
            <a:ext cx="1106427" cy="5751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74676" y="1536645"/>
            <a:ext cx="163673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sz="1800" dirty="0" smtClean="0"/>
              <a:t>T</a:t>
            </a:r>
            <a:r>
              <a:rPr lang="tr-TR" sz="1800" baseline="-25000" dirty="0" smtClean="0"/>
              <a:t>amb</a:t>
            </a:r>
            <a:r>
              <a:rPr lang="tr-TR" sz="1800" dirty="0" smtClean="0"/>
              <a:t> </a:t>
            </a:r>
            <a:r>
              <a:rPr lang="tr-TR" sz="1800" dirty="0"/>
              <a:t>= 50 </a:t>
            </a:r>
            <a:r>
              <a:rPr lang="tr-TR" sz="1800" baseline="30000" dirty="0" smtClean="0"/>
              <a:t>0</a:t>
            </a:r>
            <a:r>
              <a:rPr lang="tr-TR" sz="1800" dirty="0" smtClean="0"/>
              <a:t>C</a:t>
            </a:r>
            <a:endParaRPr lang="en-US" sz="18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945595" y="1710300"/>
            <a:ext cx="952076" cy="2288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76196" y="2198692"/>
            <a:ext cx="1021475" cy="479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01806" y="3064254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02827" y="4178927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15000" y="4178928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Electromagnetic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35290" y="5383556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Geometrical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22394" y="3221644"/>
            <a:ext cx="1467906" cy="938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662351">
            <a:off x="2783633" y="337527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Drive </a:t>
            </a:r>
            <a:r>
              <a:rPr lang="tr-TR" sz="1600" dirty="0" err="1" smtClean="0"/>
              <a:t>losses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31661" y="3378366"/>
            <a:ext cx="1259336" cy="770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65394">
            <a:off x="3408352" y="3684469"/>
            <a:ext cx="15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Device </a:t>
            </a:r>
            <a:r>
              <a:rPr lang="tr-TR" sz="1600" dirty="0" err="1" smtClean="0"/>
              <a:t>temp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856688" y="4500684"/>
            <a:ext cx="1260620" cy="1030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432397">
            <a:off x="2710919" y="495442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sink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32097" y="4482772"/>
            <a:ext cx="1142932" cy="877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32397">
            <a:off x="3633307" y="4719792"/>
            <a:ext cx="131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res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69499" y="3383305"/>
            <a:ext cx="3500" cy="1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4202580" y="415503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Capacitor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739399" y="5813880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Power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density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399" y="6114321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Efficiency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399" y="6423398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Material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2" name="Straight Arrow Connector 71"/>
          <p:cNvCxnSpPr>
            <a:stCxn id="43" idx="3"/>
          </p:cNvCxnSpPr>
          <p:nvPr/>
        </p:nvCxnSpPr>
        <p:spPr>
          <a:xfrm>
            <a:off x="5695950" y="3215868"/>
            <a:ext cx="1430907" cy="9389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74683" y="3377003"/>
            <a:ext cx="1141756" cy="7704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36892" y="4505195"/>
            <a:ext cx="1030623" cy="8709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72955" y="4505195"/>
            <a:ext cx="1221269" cy="1004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976541">
            <a:off x="4851244" y="3674232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Current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 rot="1976541">
            <a:off x="5608213" y="3371316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Rated</a:t>
            </a:r>
            <a:r>
              <a:rPr lang="tr-TR" sz="1600" dirty="0" smtClean="0"/>
              <a:t> </a:t>
            </a:r>
            <a:r>
              <a:rPr lang="tr-TR" sz="1600" dirty="0" err="1" smtClean="0"/>
              <a:t>voltage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9108201">
            <a:off x="4872649" y="466450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Torque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 rot="19203968">
            <a:off x="5661590" y="4941205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Motor </a:t>
            </a:r>
            <a:r>
              <a:rPr lang="tr-TR" sz="1600" dirty="0" err="1" smtClean="0"/>
              <a:t>dimensions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354" y="1892145"/>
            <a:ext cx="715164" cy="9035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557" y="2029769"/>
            <a:ext cx="1144530" cy="68671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085469" y="1785776"/>
            <a:ext cx="2146110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Electric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loading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Magnetic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loading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Voltage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ripple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8" grpId="0" animBg="1"/>
      <p:bldP spid="20" grpId="0" animBg="1"/>
      <p:bldP spid="21" grpId="0" animBg="1"/>
      <p:bldP spid="24" grpId="0"/>
      <p:bldP spid="34" grpId="0"/>
      <p:bldP spid="43" grpId="0" animBg="1"/>
      <p:bldP spid="45" grpId="0" animBg="1"/>
      <p:bldP spid="46" grpId="0" animBg="1"/>
      <p:bldP spid="47" grpId="0" animBg="1"/>
      <p:bldP spid="51" grpId="0"/>
      <p:bldP spid="53" grpId="0"/>
      <p:bldP spid="57" grpId="0"/>
      <p:bldP spid="64" grpId="0"/>
      <p:bldP spid="66" grpId="0"/>
      <p:bldP spid="69" grpId="0"/>
      <p:bldP spid="70" grpId="0"/>
      <p:bldP spid="71" grpId="0"/>
      <p:bldP spid="85" grpId="0"/>
      <p:bldP spid="86" grpId="0"/>
      <p:bldP spid="87" grpId="0"/>
      <p:bldP spid="88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4410" r="7652"/>
          <a:stretch/>
        </p:blipFill>
        <p:spPr bwMode="auto">
          <a:xfrm>
            <a:off x="5621285" y="1384623"/>
            <a:ext cx="3138842" cy="165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6514046" y="1020309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nterleaving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3662" y="42670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52" y="4724400"/>
            <a:ext cx="1945361" cy="17654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7150" y="3316171"/>
            <a:ext cx="30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845" y="3741715"/>
            <a:ext cx="2036058" cy="12411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416" y="5095517"/>
            <a:ext cx="1802916" cy="17154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19795" y="3312921"/>
            <a:ext cx="265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therma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63737"/>
            <a:ext cx="3076711" cy="157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546" y="3806802"/>
            <a:ext cx="2753617" cy="120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13" y="1228235"/>
            <a:ext cx="2551002" cy="15544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97023" y="1015054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Link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824" y="994564"/>
            <a:ext cx="20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10205" y="1986090"/>
                <a:ext cx="140512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05" y="1986090"/>
                <a:ext cx="1405128" cy="338554"/>
              </a:xfrm>
              <a:prstGeom prst="rect">
                <a:avLst/>
              </a:prstGeom>
              <a:blipFill>
                <a:blip r:embed="rId12"/>
                <a:stretch>
                  <a:fillRect l="-216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250235" y="1416277"/>
            <a:ext cx="172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Shear stress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6" grpId="0"/>
      <p:bldP spid="30" grpId="0"/>
      <p:bldP spid="31" grpId="0"/>
      <p:bldP spid="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Switching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092763" y="1263540"/>
            <a:ext cx="3479237" cy="2857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5055163" y="1381253"/>
            <a:ext cx="3555437" cy="2583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5035790" y="4069193"/>
            <a:ext cx="3642909" cy="2777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1189412" y="4166297"/>
            <a:ext cx="3512609" cy="25836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Modulation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227444" y="1370605"/>
            <a:ext cx="3352800" cy="253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043891" y="1415274"/>
            <a:ext cx="3437982" cy="2376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261603" y="4038600"/>
            <a:ext cx="3352800" cy="2582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038207" y="4016483"/>
            <a:ext cx="3434959" cy="2622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98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19337</TotalTime>
  <Words>929</Words>
  <Application>Microsoft Office PowerPoint</Application>
  <PresentationFormat>On-screen Show (4:3)</PresentationFormat>
  <Paragraphs>173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Hevletica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earsis@outlook.com</cp:lastModifiedBy>
  <cp:revision>449</cp:revision>
  <dcterms:created xsi:type="dcterms:W3CDTF">2006-08-16T00:00:00Z</dcterms:created>
  <dcterms:modified xsi:type="dcterms:W3CDTF">2018-03-30T13:48:02Z</dcterms:modified>
</cp:coreProperties>
</file>