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064"/>
    <a:srgbClr val="C0C0C0"/>
    <a:srgbClr val="0046D2"/>
    <a:srgbClr val="FF0000"/>
    <a:srgbClr val="698ED9"/>
    <a:srgbClr val="A7C4FF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96" y="-5460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0.png"/><Relationship Id="rId3" Type="http://schemas.openxmlformats.org/officeDocument/2006/relationships/hyperlink" Target="mailto:ugurm@metu.edu.tr" TargetMode="External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5" Type="http://schemas.openxmlformats.org/officeDocument/2006/relationships/image" Target="../media/image12.emf"/><Relationship Id="rId10" Type="http://schemas.openxmlformats.org/officeDocument/2006/relationships/image" Target="../media/image7.emf"/><Relationship Id="rId4" Type="http://schemas.openxmlformats.org/officeDocument/2006/relationships/hyperlink" Target="mailto:keysan@metu.edu.tr" TargetMode="External"/><Relationship Id="rId9" Type="http://schemas.openxmlformats.org/officeDocument/2006/relationships/image" Target="../media/image6.emf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7892141"/>
            <a:ext cx="14173200" cy="335232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52460" y="7892141"/>
            <a:ext cx="14058900" cy="3356133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057274" y="9536354"/>
            <a:ext cx="13112917" cy="482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conventional motor drive </a:t>
            </a:r>
            <a:r>
              <a:rPr lang="en-US" sz="3600" dirty="0" smtClean="0"/>
              <a:t>systems, drive units are placed in a separate cabinet, and they are connected to the motor via long cables. This brings increased volume and weight as well as increased voltage overshoot and electromagnetic interference (EMI) problems.</a:t>
            </a:r>
          </a:p>
          <a:p>
            <a:pPr algn="just" defTabSz="4389438" eaLnBrk="0" hangingPunct="0">
              <a:lnSpc>
                <a:spcPct val="95000"/>
              </a:lnSpc>
            </a:pPr>
            <a:endParaRPr lang="en-US" sz="3600" dirty="0" smtClean="0"/>
          </a:p>
          <a:p>
            <a:pPr algn="just" defTabSz="4389438" eaLnBrk="0" hangingPunct="0">
              <a:lnSpc>
                <a:spcPct val="95000"/>
              </a:lnSpc>
            </a:pPr>
            <a:r>
              <a:rPr lang="en-US" sz="3600" dirty="0" smtClean="0"/>
              <a:t>In </a:t>
            </a:r>
            <a:r>
              <a:rPr lang="en-US" sz="3600" b="1" dirty="0" smtClean="0"/>
              <a:t>integrated modular motor drives (IMMD), </a:t>
            </a:r>
            <a:r>
              <a:rPr lang="en-US" sz="3600" dirty="0" smtClean="0"/>
              <a:t>the motor drive is integrated directly to the motor back-end and the system is modularized by dividing into several parts</a:t>
            </a:r>
            <a:r>
              <a:rPr lang="tr-TR" sz="3600" dirty="0" smtClean="0"/>
              <a:t> [1]</a:t>
            </a:r>
            <a:r>
              <a:rPr lang="en-US" sz="3600" dirty="0" smtClean="0"/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8150" y="745667"/>
            <a:ext cx="2209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8000" b="1" dirty="0" smtClean="0">
                <a:latin typeface="+mj-lt"/>
              </a:rPr>
              <a:t>Development of an Integrated Modular</a:t>
            </a:r>
            <a:br>
              <a:rPr lang="en-US" sz="8000" b="1" dirty="0" smtClean="0">
                <a:latin typeface="+mj-lt"/>
              </a:rPr>
            </a:br>
            <a:r>
              <a:rPr lang="en-US" sz="8000" b="1" dirty="0" smtClean="0">
                <a:latin typeface="+mj-lt"/>
              </a:rPr>
              <a:t>Motor Drive (IMMD) System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1057275" y="8383548"/>
            <a:ext cx="1308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>
                <a:solidFill>
                  <a:srgbClr val="003399"/>
                </a:solidFill>
              </a:rPr>
              <a:t>Introduction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133850" y="3686159"/>
            <a:ext cx="22098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600"/>
              </a:spcBef>
            </a:pPr>
            <a:r>
              <a:rPr lang="en-US" sz="6000" b="1" dirty="0" smtClean="0">
                <a:latin typeface="+mj-lt"/>
                <a:cs typeface="Times New Roman" panose="02020603050405020304" pitchFamily="18" charset="0"/>
              </a:rPr>
              <a:t>Mesut Uğur	                            	Ozan Keysan</a:t>
            </a:r>
          </a:p>
          <a:p>
            <a:pPr defTabSz="4389438">
              <a:spcBef>
                <a:spcPts val="60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  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keysan@metu.edu.tr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4389438">
              <a:spcBef>
                <a:spcPts val="600"/>
              </a:spcBef>
            </a:pPr>
            <a:endParaRPr lang="en-US" sz="3000" i="1" dirty="0" smtClean="0">
              <a:latin typeface="+mn-lt"/>
              <a:cs typeface="Times New Roman" panose="02020603050405020304" pitchFamily="18" charset="0"/>
            </a:endParaRP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defTabSz="4389438">
              <a:spcBef>
                <a:spcPts val="600"/>
              </a:spcBef>
            </a:pPr>
            <a:r>
              <a:rPr lang="en-US" sz="4000" i="1" dirty="0" smtClean="0">
                <a:latin typeface="+mn-lt"/>
                <a:cs typeface="Times New Roman" panose="02020603050405020304" pitchFamily="18" charset="0"/>
              </a:rPr>
              <a:t>Middle East Technical University</a:t>
            </a:r>
            <a:endParaRPr lang="en-US" sz="4000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42000320"/>
            <a:ext cx="30232350" cy="675716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9500" y="42176700"/>
            <a:ext cx="7562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00"/>
                </a:solidFill>
              </a:rPr>
              <a:t>EEE Graduate Research Workshop 2017</a:t>
            </a:r>
            <a:endParaRPr lang="en-US" sz="3000" dirty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23810" r="75570" b="25574"/>
          <a:stretch/>
        </p:blipFill>
        <p:spPr>
          <a:xfrm>
            <a:off x="647700" y="4007483"/>
            <a:ext cx="3600450" cy="3418840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70057" y="19961888"/>
            <a:ext cx="131129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Motivation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032738" y="28899905"/>
            <a:ext cx="130873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Challenges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57273" y="21032214"/>
            <a:ext cx="6294053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4000" b="1" dirty="0" smtClean="0"/>
              <a:t>Integration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Power density </a:t>
            </a:r>
            <a:r>
              <a:rPr lang="en-US" sz="3500" dirty="0" smtClean="0"/>
              <a:t>of the overall system is enhanced significantly</a:t>
            </a:r>
            <a:r>
              <a:rPr lang="tr-TR" sz="3500" dirty="0" smtClean="0"/>
              <a:t> [2]</a:t>
            </a:r>
            <a:r>
              <a:rPr lang="en-US" sz="3500" dirty="0" smtClean="0"/>
              <a:t>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overshoots </a:t>
            </a:r>
            <a:r>
              <a:rPr lang="en-US" sz="3500" dirty="0" smtClean="0"/>
              <a:t>due to cabling effect is eliminated. 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049649" y="30135790"/>
            <a:ext cx="1351681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Fitting into a small volume requires size reduction and optimum placement of components.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Cooling of both units should be achieved simultaneously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500" dirty="0" smtClean="0"/>
              <a:t>Power and control electronics components are subjected to high temperature and vibration</a:t>
            </a:r>
            <a:r>
              <a:rPr lang="tr-TR" sz="3500" dirty="0" smtClean="0"/>
              <a:t> [3].</a:t>
            </a:r>
            <a:endParaRPr lang="en-US" sz="3500" dirty="0" smtClean="0"/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6744950" y="8427126"/>
            <a:ext cx="1183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DC link capacitor optimization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59" name="Text Box 42"/>
          <p:cNvSpPr txBox="1">
            <a:spLocks noChangeArrowheads="1"/>
          </p:cNvSpPr>
          <p:nvPr/>
        </p:nvSpPr>
        <p:spPr bwMode="auto">
          <a:xfrm>
            <a:off x="16140691" y="24847382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IMMD Design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3" name="Text Box 42"/>
          <p:cNvSpPr txBox="1">
            <a:spLocks noChangeArrowheads="1"/>
          </p:cNvSpPr>
          <p:nvPr/>
        </p:nvSpPr>
        <p:spPr bwMode="auto">
          <a:xfrm>
            <a:off x="16003373" y="39497466"/>
            <a:ext cx="131159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ts val="0"/>
              </a:spcBef>
            </a:pPr>
            <a:r>
              <a:rPr lang="en-US" sz="4000" b="1" dirty="0" smtClean="0">
                <a:solidFill>
                  <a:srgbClr val="003399"/>
                </a:solidFill>
              </a:rPr>
              <a:t>References</a:t>
            </a:r>
            <a:endParaRPr lang="tr-TR" sz="4000" b="1" dirty="0">
              <a:solidFill>
                <a:srgbClr val="003399"/>
              </a:solidFill>
            </a:endParaRPr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G</a:t>
            </a:r>
            <a:r>
              <a:rPr lang="en-US" sz="1500" dirty="0"/>
              <a:t>. Lo </a:t>
            </a:r>
            <a:r>
              <a:rPr lang="en-US" sz="1500" dirty="0" err="1"/>
              <a:t>Calzo</a:t>
            </a:r>
            <a:r>
              <a:rPr lang="en-US" sz="1500" dirty="0"/>
              <a:t> </a:t>
            </a:r>
            <a:r>
              <a:rPr lang="en-US" sz="1500" i="1" dirty="0"/>
              <a:t>et al.</a:t>
            </a:r>
            <a:r>
              <a:rPr lang="en-US" sz="1500" dirty="0"/>
              <a:t>, “Integrated motor drives: state of the art and future trends,” </a:t>
            </a:r>
            <a:r>
              <a:rPr lang="en-US" sz="1500" i="1" dirty="0"/>
              <a:t>IET </a:t>
            </a:r>
            <a:r>
              <a:rPr lang="en-US" sz="1500" i="1" dirty="0" err="1"/>
              <a:t>Electr</a:t>
            </a:r>
            <a:r>
              <a:rPr lang="en-US" sz="1500" i="1" dirty="0"/>
              <a:t>. Power Appl.</a:t>
            </a:r>
            <a:r>
              <a:rPr lang="en-US" sz="1500" dirty="0"/>
              <a:t>, vol. 10, no. 8, pp. 757–771, Sep. 2016</a:t>
            </a:r>
            <a:r>
              <a:rPr lang="en-US" sz="1500" dirty="0" smtClean="0"/>
              <a:t>.</a:t>
            </a:r>
            <a:endParaRPr lang="tr-TR" sz="15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J</a:t>
            </a:r>
            <a:r>
              <a:rPr lang="en-US" sz="1500" dirty="0"/>
              <a:t>. Wang, Y. Li, and Y. Han, “Integrated Modular Motor Drive Design With GaN Power FETs,” </a:t>
            </a:r>
            <a:r>
              <a:rPr lang="en-US" sz="1500" i="1" dirty="0"/>
              <a:t>IEEE Trans. Ind. Appl.</a:t>
            </a:r>
            <a:r>
              <a:rPr lang="en-US" sz="1500" dirty="0"/>
              <a:t>, vol. 51, no. c, pp. 3198–3207, 2015</a:t>
            </a:r>
            <a:r>
              <a:rPr lang="en-US" sz="1500" dirty="0" smtClean="0"/>
              <a:t>.</a:t>
            </a:r>
            <a:endParaRPr lang="tr-TR" sz="1500" dirty="0" smtClean="0"/>
          </a:p>
          <a:p>
            <a:pPr marL="514350" indent="-514350" algn="l" defTabSz="4389438">
              <a:spcBef>
                <a:spcPts val="0"/>
              </a:spcBef>
              <a:buFont typeface="+mj-lt"/>
              <a:buAutoNum type="arabicPeriod"/>
            </a:pPr>
            <a:r>
              <a:rPr lang="en-US" sz="1500" dirty="0" smtClean="0"/>
              <a:t>J</a:t>
            </a:r>
            <a:r>
              <a:rPr lang="en-US" sz="1500" dirty="0"/>
              <a:t>. J. </a:t>
            </a:r>
            <a:r>
              <a:rPr lang="en-US" sz="1500" dirty="0" err="1"/>
              <a:t>Wolmarans</a:t>
            </a:r>
            <a:r>
              <a:rPr lang="en-US" sz="1500" dirty="0"/>
              <a:t>, M. B. Gerber, H. </a:t>
            </a:r>
            <a:r>
              <a:rPr lang="en-US" sz="1500" dirty="0" err="1"/>
              <a:t>Polinder</a:t>
            </a:r>
            <a:r>
              <a:rPr lang="en-US" sz="1500" dirty="0"/>
              <a:t>, S. W. H. De </a:t>
            </a:r>
            <a:r>
              <a:rPr lang="en-US" sz="1500" dirty="0" err="1"/>
              <a:t>Haan</a:t>
            </a:r>
            <a:r>
              <a:rPr lang="en-US" sz="1500" dirty="0"/>
              <a:t>, J. A. Ferreira, and D. </a:t>
            </a:r>
            <a:r>
              <a:rPr lang="en-US" sz="1500" dirty="0" err="1"/>
              <a:t>Clarenbach</a:t>
            </a:r>
            <a:r>
              <a:rPr lang="en-US" sz="1500" dirty="0"/>
              <a:t>, “A 50kW integrated fault tolerant permanent magnet machine and motor drive,” </a:t>
            </a:r>
            <a:r>
              <a:rPr lang="en-US" sz="1500" i="1" dirty="0"/>
              <a:t>PESC Rec. - IEEE </a:t>
            </a:r>
            <a:r>
              <a:rPr lang="en-US" sz="1500" i="1" dirty="0" err="1"/>
              <a:t>Annu</a:t>
            </a:r>
            <a:r>
              <a:rPr lang="en-US" sz="1500" i="1" dirty="0"/>
              <a:t>. Power Electron. Spec. Conf.</a:t>
            </a:r>
            <a:r>
              <a:rPr lang="en-US" sz="1500" dirty="0"/>
              <a:t>, pp. 345–351, 2008</a:t>
            </a:r>
            <a:r>
              <a:rPr lang="en-US" sz="1500" dirty="0" smtClean="0"/>
              <a:t>.</a:t>
            </a:r>
            <a:endParaRPr lang="tr-TR" sz="1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2" t="37525" r="70097" b="40370"/>
          <a:stretch/>
        </p:blipFill>
        <p:spPr>
          <a:xfrm>
            <a:off x="26518480" y="3772374"/>
            <a:ext cx="2912890" cy="33840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8200" y="9868298"/>
            <a:ext cx="7843530" cy="314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r="51470"/>
          <a:stretch/>
        </p:blipFill>
        <p:spPr>
          <a:xfrm>
            <a:off x="863831" y="14360113"/>
            <a:ext cx="6381678" cy="5457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47678" y="13581360"/>
            <a:ext cx="6358639" cy="61394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45411" y="19555812"/>
            <a:ext cx="7944740" cy="5690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06317" y="13718101"/>
            <a:ext cx="7365022" cy="5450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1453" y="24764591"/>
            <a:ext cx="5772150" cy="39814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0433" y="14624712"/>
            <a:ext cx="6194191" cy="4938469"/>
          </a:xfrm>
          <a:prstGeom prst="rect">
            <a:avLst/>
          </a:prstGeom>
        </p:spPr>
      </p:pic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7464802" y="21032213"/>
            <a:ext cx="6672197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Modularization</a:t>
            </a:r>
            <a:endParaRPr lang="en-US" sz="40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Fault tolerance </a:t>
            </a:r>
            <a:r>
              <a:rPr lang="en-US" sz="3500" dirty="0" smtClean="0"/>
              <a:t>is increased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Voltage stress </a:t>
            </a:r>
            <a:r>
              <a:rPr lang="en-US" sz="3500" dirty="0" smtClean="0"/>
              <a:t>on modules is reduced</a:t>
            </a:r>
            <a:r>
              <a:rPr lang="tr-TR" sz="3500" dirty="0" smtClean="0"/>
              <a:t>.</a:t>
            </a:r>
            <a:endParaRPr lang="en-US" sz="35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3500" b="1" dirty="0" smtClean="0"/>
              <a:t>Heat dissipation </a:t>
            </a:r>
            <a:r>
              <a:rPr lang="en-US" sz="3500" dirty="0" smtClean="0"/>
              <a:t>is distributed to a wider area</a:t>
            </a:r>
            <a:r>
              <a:rPr lang="tr-TR" sz="3500" dirty="0" smtClean="0"/>
              <a:t>.</a:t>
            </a:r>
            <a:endParaRPr lang="en-US" sz="3500" dirty="0" smtClean="0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1436295" y="25286163"/>
            <a:ext cx="65141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000" b="1" dirty="0" smtClean="0"/>
              <a:t>Applications</a:t>
            </a:r>
            <a:endParaRPr lang="en-US" sz="4000" dirty="0" smtClean="0">
              <a:latin typeface="+mj-lt"/>
            </a:endParaRPr>
          </a:p>
          <a:p>
            <a:pPr algn="l"/>
            <a:r>
              <a:rPr lang="en-US" sz="3500" dirty="0" smtClean="0"/>
              <a:t>Electric traction</a:t>
            </a:r>
            <a:r>
              <a:rPr lang="tr-TR" sz="3500" dirty="0" smtClean="0"/>
              <a:t>:</a:t>
            </a:r>
            <a:r>
              <a:rPr lang="en-US" sz="3500" dirty="0" smtClean="0"/>
              <a:t> electric vehicles, trains</a:t>
            </a:r>
            <a:endParaRPr lang="tr-TR" sz="3500" dirty="0" smtClean="0"/>
          </a:p>
          <a:p>
            <a:pPr algn="l"/>
            <a:r>
              <a:rPr lang="en-US" sz="3500" dirty="0" smtClean="0"/>
              <a:t>Aerospace: aircrafts, space crafts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126240" y="33273425"/>
            <a:ext cx="7035213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+mj-lt"/>
              </a:rPr>
              <a:t>These challenges can be addressed by using </a:t>
            </a:r>
            <a:r>
              <a:rPr lang="en-US" sz="3500" b="1" dirty="0" smtClean="0">
                <a:latin typeface="+mj-lt"/>
              </a:rPr>
              <a:t>wide band-gap (WBG) </a:t>
            </a:r>
            <a:r>
              <a:rPr lang="en-US" sz="3500" dirty="0" smtClean="0">
                <a:latin typeface="+mj-lt"/>
              </a:rPr>
              <a:t>power semiconductor devices such as </a:t>
            </a:r>
            <a:r>
              <a:rPr lang="en-US" sz="3500" b="1" dirty="0" smtClean="0">
                <a:latin typeface="+mj-lt"/>
              </a:rPr>
              <a:t>Gallium Nitride (GaN).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Low semiconductor  loss: </a:t>
            </a:r>
            <a:r>
              <a:rPr lang="en-US" sz="3500" b="1" dirty="0" smtClean="0"/>
              <a:t>heat sink </a:t>
            </a:r>
            <a:r>
              <a:rPr lang="en-US" sz="3500" dirty="0" smtClean="0"/>
              <a:t>size is reduced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High operation frequency: </a:t>
            </a:r>
            <a:r>
              <a:rPr lang="en-US" sz="3500" b="1" dirty="0" smtClean="0"/>
              <a:t>passive component </a:t>
            </a:r>
            <a:r>
              <a:rPr lang="en-US" sz="3500" dirty="0" smtClean="0"/>
              <a:t>size is reduced</a:t>
            </a:r>
            <a:endParaRPr lang="en-US" sz="35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t="24769" r="17321" b="24816"/>
          <a:stretch/>
        </p:blipFill>
        <p:spPr>
          <a:xfrm>
            <a:off x="2413691" y="38795446"/>
            <a:ext cx="4519709" cy="2109198"/>
          </a:xfrm>
          <a:prstGeom prst="rect">
            <a:avLst/>
          </a:prstGeom>
        </p:spPr>
      </p:pic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8716193" y="33105033"/>
            <a:ext cx="582594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+mj-lt"/>
              </a:rPr>
              <a:t>Additional challenges </a:t>
            </a:r>
            <a:r>
              <a:rPr lang="tr-TR" sz="3500" b="1" dirty="0" smtClean="0">
                <a:latin typeface="+mj-lt"/>
              </a:rPr>
              <a:t/>
            </a:r>
            <a:br>
              <a:rPr lang="tr-TR" sz="3500" b="1" dirty="0" smtClean="0">
                <a:latin typeface="+mj-lt"/>
              </a:rPr>
            </a:br>
            <a:r>
              <a:rPr lang="en-US" sz="3500" b="1" dirty="0" smtClean="0">
                <a:latin typeface="+mj-lt"/>
              </a:rPr>
              <a:t>due to GaN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Parasitic components become significant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Careful layout design is required</a:t>
            </a:r>
            <a:endParaRPr lang="en-US" sz="3500" dirty="0">
              <a:latin typeface="+mj-lt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15961861" y="10047597"/>
            <a:ext cx="5952301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/>
              <a:t>DC link capacitors constitute</a:t>
            </a:r>
            <a:r>
              <a:rPr lang="tr-TR" sz="3500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20% of </a:t>
            </a:r>
            <a:r>
              <a:rPr lang="en-US" sz="3500" b="1" dirty="0" smtClean="0"/>
              <a:t>cost</a:t>
            </a:r>
            <a:r>
              <a:rPr lang="en-US" sz="3500" dirty="0" smtClean="0"/>
              <a:t> and </a:t>
            </a:r>
            <a:r>
              <a:rPr lang="en-US" sz="3500" b="1" dirty="0" smtClean="0"/>
              <a:t>weight</a:t>
            </a:r>
            <a:r>
              <a:rPr lang="tr-TR" sz="3500" b="1" dirty="0" smtClean="0"/>
              <a:t>,</a:t>
            </a:r>
            <a:endParaRPr lang="tr-TR" sz="35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30% of </a:t>
            </a:r>
            <a:r>
              <a:rPr lang="en-US" sz="3500" b="1" dirty="0" smtClean="0"/>
              <a:t>volume </a:t>
            </a:r>
            <a:r>
              <a:rPr lang="en-US" sz="3500" dirty="0" smtClean="0"/>
              <a:t>[1]</a:t>
            </a:r>
            <a:r>
              <a:rPr lang="en-US" sz="3500" b="1" dirty="0" smtClean="0"/>
              <a:t>.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16140691" y="20438672"/>
            <a:ext cx="6315534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/>
              <a:t>A set of </a:t>
            </a:r>
            <a:r>
              <a:rPr lang="en-US" sz="3500" b="1" dirty="0" smtClean="0"/>
              <a:t>film capacitors </a:t>
            </a:r>
            <a:r>
              <a:rPr lang="en-US" sz="3500" dirty="0" smtClean="0"/>
              <a:t>are considered. Optimization is achieved based 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Power density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Cost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Height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/>
              <a:t>Temperature rise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22669499" y="13331351"/>
            <a:ext cx="651413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/>
              <a:t>Effect of interleaving</a:t>
            </a:r>
            <a:endParaRPr lang="en-US" sz="3500" dirty="0" smtClean="0">
              <a:latin typeface="+mj-lt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1488400" y="19261616"/>
            <a:ext cx="8173329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/>
              <a:t>Optimum phase-shift angle selection</a:t>
            </a:r>
            <a:endParaRPr lang="en-US" sz="3500" dirty="0" smtClean="0">
              <a:latin typeface="+mj-lt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15870848" y="25945335"/>
            <a:ext cx="1324845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 smtClean="0"/>
              <a:t>Four three-phase inverter modules (two-series and two-parallel)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tr-TR" sz="3500" dirty="0" smtClean="0"/>
              <a:t>Power stage with cascode GaN FETs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/>
              <a:t>Permanent Magnet Brushless DC (PM-BLDC) </a:t>
            </a:r>
            <a:r>
              <a:rPr lang="en-US" sz="3500" dirty="0" smtClean="0"/>
              <a:t>motor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500" dirty="0" smtClean="0"/>
              <a:t>Fractional Slot Concentrated Winding (FSCW) stator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22605160" y="28478752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Loss Characterization</a:t>
            </a:r>
            <a:endParaRPr lang="en-US" sz="4000" dirty="0" smtClean="0">
              <a:latin typeface="+mj-lt"/>
            </a:endParaRP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15961861" y="29990116"/>
            <a:ext cx="620784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500" dirty="0" smtClean="0">
                <a:latin typeface="+mj-lt"/>
              </a:rPr>
              <a:t>Four</a:t>
            </a:r>
            <a:r>
              <a:rPr lang="en-US" sz="3500" dirty="0" smtClean="0">
                <a:latin typeface="+mj-lt"/>
              </a:rPr>
              <a:t> three-phase modules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500" dirty="0" smtClean="0">
                <a:latin typeface="+mj-lt"/>
              </a:rPr>
              <a:t>6 </a:t>
            </a:r>
            <a:r>
              <a:rPr lang="en-US" sz="3500" dirty="0" smtClean="0">
                <a:latin typeface="+mj-lt"/>
              </a:rPr>
              <a:t>kW total output power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24 slot double layer stator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20 pole </a:t>
            </a:r>
            <a:r>
              <a:rPr lang="tr-TR" sz="3500" dirty="0" smtClean="0">
                <a:latin typeface="+mj-lt"/>
              </a:rPr>
              <a:t>PM </a:t>
            </a:r>
            <a:r>
              <a:rPr lang="en-US" sz="3500" dirty="0" smtClean="0">
                <a:latin typeface="+mj-lt"/>
              </a:rPr>
              <a:t>rotor</a:t>
            </a:r>
            <a:endParaRPr lang="en-US" sz="35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+mj-lt"/>
              </a:rPr>
              <a:t>600V – 20A GaN FETs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3500" dirty="0" smtClean="0">
                <a:latin typeface="+mj-lt"/>
              </a:rPr>
              <a:t>Four</a:t>
            </a:r>
            <a:r>
              <a:rPr lang="en-US" sz="3500" dirty="0" smtClean="0">
                <a:latin typeface="+mj-lt"/>
              </a:rPr>
              <a:t> </a:t>
            </a:r>
            <a:r>
              <a:rPr lang="en-US" sz="3500" dirty="0" smtClean="0">
                <a:latin typeface="+mj-lt"/>
              </a:rPr>
              <a:t>20</a:t>
            </a:r>
            <a:r>
              <a:rPr lang="el-G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3500" dirty="0" smtClean="0">
                <a:latin typeface="+mj-lt"/>
              </a:rPr>
              <a:t>F</a:t>
            </a:r>
            <a:r>
              <a:rPr lang="en-US" sz="3500" dirty="0" smtClean="0">
                <a:latin typeface="+mj-lt"/>
              </a:rPr>
              <a:t>, 450V capacitors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15817911" y="28996717"/>
            <a:ext cx="65141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 smtClean="0"/>
              <a:t>Specifications</a:t>
            </a:r>
            <a:endParaRPr lang="en-US" sz="4000" dirty="0" smtClean="0">
              <a:latin typeface="+mj-lt"/>
            </a:endParaRP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5513315" y="12579892"/>
            <a:ext cx="686151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500" b="1" dirty="0" smtClean="0"/>
              <a:t>DC link capacitor selection algorithm</a:t>
            </a:r>
            <a:endParaRPr lang="en-US" sz="3500" b="1" dirty="0" smtClean="0">
              <a:latin typeface="+mj-lt"/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16047197" y="35038898"/>
            <a:ext cx="13115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spcBef>
                <a:spcPct val="50000"/>
              </a:spcBef>
            </a:pPr>
            <a:r>
              <a:rPr lang="en-US" sz="6000" b="1" dirty="0" smtClean="0">
                <a:solidFill>
                  <a:srgbClr val="003399"/>
                </a:solidFill>
              </a:rPr>
              <a:t>Conclusions &amp; Planned Work</a:t>
            </a:r>
            <a:endParaRPr lang="en-US" sz="6000" b="1" dirty="0">
              <a:solidFill>
                <a:srgbClr val="003399"/>
              </a:solidFill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6070379" y="36221537"/>
            <a:ext cx="1323290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500" dirty="0" smtClean="0">
                <a:latin typeface="+mj-lt"/>
              </a:rPr>
              <a:t>A</a:t>
            </a:r>
            <a:r>
              <a:rPr lang="tr-TR" sz="3500" dirty="0" smtClean="0">
                <a:latin typeface="+mj-lt"/>
              </a:rPr>
              <a:t>n IMMD</a:t>
            </a:r>
            <a:r>
              <a:rPr lang="en-US" sz="3500" dirty="0" smtClean="0">
                <a:latin typeface="+mj-lt"/>
              </a:rPr>
              <a:t> laboratory prototype is being developed</a:t>
            </a:r>
            <a:r>
              <a:rPr lang="tr-TR" sz="3500" dirty="0" smtClean="0">
                <a:latin typeface="+mj-lt"/>
              </a:rPr>
              <a:t> with the given specifications. The aimed performance is: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Drive efficiency</a:t>
            </a:r>
            <a:r>
              <a:rPr lang="en-US" sz="3500" b="1" dirty="0"/>
              <a:t>: 9</a:t>
            </a:r>
            <a:r>
              <a:rPr lang="tr-TR" sz="3500" b="1" dirty="0"/>
              <a:t>8.5</a:t>
            </a:r>
            <a:r>
              <a:rPr lang="en-US" sz="3500" b="1" dirty="0"/>
              <a:t>%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Drive power density</a:t>
            </a:r>
            <a:r>
              <a:rPr lang="en-US" sz="3500" b="1" dirty="0"/>
              <a:t>: 15 W/cm</a:t>
            </a:r>
            <a:r>
              <a:rPr lang="en-US" sz="3500" b="1" baseline="30000" dirty="0"/>
              <a:t>3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r-TR" sz="3500" dirty="0" smtClean="0">
                <a:latin typeface="+mj-lt"/>
              </a:rPr>
              <a:t>Increased </a:t>
            </a:r>
            <a:r>
              <a:rPr lang="tr-TR" sz="3500" b="1" dirty="0" smtClean="0">
                <a:latin typeface="+mj-lt"/>
              </a:rPr>
              <a:t>fault tolerance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r-TR" sz="3500" dirty="0" smtClean="0">
                <a:latin typeface="+mj-lt"/>
              </a:rPr>
              <a:t>Motor housing for cooling (</a:t>
            </a:r>
            <a:r>
              <a:rPr lang="tr-TR" sz="3500" b="1" dirty="0" smtClean="0">
                <a:latin typeface="+mj-lt"/>
              </a:rPr>
              <a:t>no </a:t>
            </a:r>
            <a:r>
              <a:rPr lang="tr-TR" sz="3500" b="1" dirty="0" smtClean="0">
                <a:latin typeface="+mj-lt"/>
              </a:rPr>
              <a:t>heatsink</a:t>
            </a:r>
            <a:r>
              <a:rPr lang="tr-TR" sz="3500" dirty="0" smtClean="0">
                <a:latin typeface="+mj-lt"/>
              </a:rPr>
              <a:t>)</a:t>
            </a:r>
            <a:endParaRPr lang="en-US" sz="3500" dirty="0" smtClean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86830" y="29283705"/>
            <a:ext cx="6089880" cy="5794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84" y="36429020"/>
            <a:ext cx="5356234" cy="4731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555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Mesut Uğur</cp:lastModifiedBy>
  <cp:revision>83</cp:revision>
  <dcterms:created xsi:type="dcterms:W3CDTF">2008-12-04T00:20:37Z</dcterms:created>
  <dcterms:modified xsi:type="dcterms:W3CDTF">2017-05-09T19:40:35Z</dcterms:modified>
  <cp:category>Research Poster</cp:category>
</cp:coreProperties>
</file>