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4"/>
  </p:notesMasterIdLst>
  <p:sldIdLst>
    <p:sldId id="290" r:id="rId2"/>
    <p:sldId id="388" r:id="rId3"/>
    <p:sldId id="494" r:id="rId4"/>
    <p:sldId id="495" r:id="rId5"/>
    <p:sldId id="496" r:id="rId6"/>
    <p:sldId id="497" r:id="rId7"/>
    <p:sldId id="500" r:id="rId8"/>
    <p:sldId id="498" r:id="rId9"/>
    <p:sldId id="504" r:id="rId10"/>
    <p:sldId id="501" r:id="rId11"/>
    <p:sldId id="505" r:id="rId12"/>
    <p:sldId id="506" r:id="rId13"/>
    <p:sldId id="508" r:id="rId14"/>
    <p:sldId id="514" r:id="rId15"/>
    <p:sldId id="507" r:id="rId16"/>
    <p:sldId id="509" r:id="rId17"/>
    <p:sldId id="510" r:id="rId18"/>
    <p:sldId id="511" r:id="rId19"/>
    <p:sldId id="502" r:id="rId20"/>
    <p:sldId id="512" r:id="rId21"/>
    <p:sldId id="513" r:id="rId22"/>
    <p:sldId id="4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FFB"/>
    <a:srgbClr val="0033CC"/>
    <a:srgbClr val="F20000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g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ower.eee.metu.edu.t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3712" y="266700"/>
            <a:ext cx="76492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2761" y="5017599"/>
            <a:ext cx="764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16" y="1335920"/>
            <a:ext cx="4503074" cy="1653540"/>
          </a:xfrm>
          <a:prstGeom prst="rect">
            <a:avLst/>
          </a:prstGeom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3403365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Integrated Modular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 (IMMD)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31.05.2017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 Power Semiconductors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267818"/>
            <a:ext cx="7035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frequency: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60110" y="3191211"/>
            <a:ext cx="335051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ds_on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E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junction temperature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tr-TR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19400"/>
            <a:ext cx="3642051" cy="25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Nitride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(GaN)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02854"/>
            <a:ext cx="3124200" cy="2759711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267818"/>
            <a:ext cx="5014509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Parasitic components become significant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Careful layout design is required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availability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ratings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89919" y="1426345"/>
            <a:ext cx="3305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102016"/>
            <a:ext cx="4419600" cy="1771335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8105" y="3125605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types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89777" y="3562290"/>
            <a:ext cx="157722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lectrolytic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244299" y="3562290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103446" y="3962400"/>
            <a:ext cx="391352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ESL &amp; ESR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31" y="3992675"/>
            <a:ext cx="1088194" cy="1133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61" y="3992557"/>
            <a:ext cx="1299539" cy="1167941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891461" y="3577369"/>
            <a:ext cx="1756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 Film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22" y="5852608"/>
            <a:ext cx="1486877" cy="911812"/>
          </a:xfrm>
          <a:prstGeom prst="rect">
            <a:avLst/>
          </a:prstGeom>
        </p:spPr>
      </p:pic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21531" y="5302102"/>
            <a:ext cx="33058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ceramic (MLCC)</a:t>
            </a: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57" y="1520035"/>
            <a:ext cx="2242093" cy="613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945524"/>
            <a:ext cx="4267200" cy="63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221" y="3124024"/>
            <a:ext cx="2688179" cy="66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97" y="1583603"/>
            <a:ext cx="3823094" cy="2232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4673737"/>
            <a:ext cx="2721832" cy="1100966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638800" y="1106248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average current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53491" y="2636077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ripple voltage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486400" y="4504460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RMS current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356722" y="4152229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heating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25171" y="1140749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42679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07625"/>
            <a:ext cx="4572000" cy="32745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349" y="1208176"/>
            <a:ext cx="3682189" cy="2725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6" r="991" b="37842"/>
          <a:stretch/>
        </p:blipFill>
        <p:spPr>
          <a:xfrm>
            <a:off x="1295400" y="1639787"/>
            <a:ext cx="1567269" cy="17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94" y="1225916"/>
            <a:ext cx="5478396" cy="5289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131095"/>
            <a:ext cx="2855296" cy="1114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2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31" y="1285155"/>
            <a:ext cx="2928749" cy="2338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8" y="1304283"/>
            <a:ext cx="2928749" cy="2310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733800"/>
            <a:ext cx="3368163" cy="3110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564" y="3945927"/>
            <a:ext cx="3739508" cy="2854825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97131" y="962770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562598" y="951976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67630" y="1143000"/>
            <a:ext cx="7293858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three-phase inverter modules (two-series and two-parallel)</a:t>
            </a:r>
          </a:p>
          <a:p>
            <a:pPr algn="l"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stage with cascode GaN FETs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Brushless DC (PM-BLDC)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Slot Concentrated Winding (FSCW) stator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12197" y="3657600"/>
            <a:ext cx="47407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 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pole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capacitors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386291" y="3035210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98991" y="12954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Buraya bir çizim koyalım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 ve motor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0" y="952500"/>
            <a:ext cx="74910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Characterization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61" y="2667000"/>
            <a:ext cx="3552678" cy="3380190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34514" y="3179093"/>
            <a:ext cx="34423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Hangi güçte akımda/voltajda elde edildiğini yazalım</a:t>
            </a:r>
          </a:p>
          <a:p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Device’ları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koyalım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Hangi rengin hangi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olduğunu yazalım</a:t>
            </a:r>
          </a:p>
          <a:p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Vektörel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koyalım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117849" y="2514600"/>
            <a:ext cx="3427172" cy="8312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2086" y="1166784"/>
            <a:ext cx="374274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Fields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Quality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Machines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seminars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League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Multi-disciplinary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students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3249" y="3667747"/>
            <a:ext cx="388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power.eee.metu.edu.tr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now?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1" y="1073459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 future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48191" y="1524189"/>
            <a:ext cx="764340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specifications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efficiency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98.5%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power density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 W/cm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housing for cooling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heatsink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386291" y="3840839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348190" y="4378461"/>
            <a:ext cx="76434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 for an actual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modular and complete design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tests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G</a:t>
            </a:r>
            <a:r>
              <a:rPr lang="en-US" sz="1600" dirty="0"/>
              <a:t>. Lo </a:t>
            </a:r>
            <a:r>
              <a:rPr lang="en-US" sz="1600" dirty="0" err="1"/>
              <a:t>Calzo</a:t>
            </a:r>
            <a:r>
              <a:rPr lang="en-US" sz="1600" dirty="0"/>
              <a:t> </a:t>
            </a:r>
            <a:r>
              <a:rPr lang="en-US" sz="1600" i="1" dirty="0"/>
              <a:t>et al.</a:t>
            </a:r>
            <a:r>
              <a:rPr lang="en-US" sz="1600" dirty="0"/>
              <a:t>, “</a:t>
            </a:r>
            <a:r>
              <a:rPr lang="en-US" sz="1600" b="1" dirty="0"/>
              <a:t>Integrated motor drives: state of the art and future trends</a:t>
            </a:r>
            <a:r>
              <a:rPr lang="en-US" sz="1600" dirty="0"/>
              <a:t>,” </a:t>
            </a:r>
            <a:r>
              <a:rPr lang="en-US" sz="1600" i="1" dirty="0"/>
              <a:t>IET </a:t>
            </a:r>
            <a:r>
              <a:rPr lang="en-US" sz="1600" i="1" dirty="0" err="1"/>
              <a:t>Electr</a:t>
            </a:r>
            <a:r>
              <a:rPr lang="en-US" sz="1600" i="1" dirty="0"/>
              <a:t>. Power Appl.</a:t>
            </a:r>
            <a:r>
              <a:rPr lang="en-US" sz="1600" dirty="0"/>
              <a:t>, vol. 10, no. 8, pp. 757–771, Sep. 2016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Wang, Y. Li, and Y. Han, “</a:t>
            </a:r>
            <a:r>
              <a:rPr lang="en-US" sz="1600" b="1" dirty="0"/>
              <a:t>Integrated Modular Motor Drive Design With GaN Power FETs</a:t>
            </a:r>
            <a:r>
              <a:rPr lang="en-US" sz="1600" dirty="0"/>
              <a:t>,” </a:t>
            </a:r>
            <a:r>
              <a:rPr lang="en-US" sz="1600" i="1" dirty="0"/>
              <a:t>IEEE Trans. Ind. Appl.</a:t>
            </a:r>
            <a:r>
              <a:rPr lang="en-US" sz="1600" dirty="0"/>
              <a:t>, vol. 51, no. c, pp. 3198–3207,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J. </a:t>
            </a:r>
            <a:r>
              <a:rPr lang="en-US" sz="1600" dirty="0" err="1"/>
              <a:t>Wolmarans</a:t>
            </a:r>
            <a:r>
              <a:rPr lang="en-US" sz="1600" dirty="0"/>
              <a:t>, M. B. Gerber, H. </a:t>
            </a:r>
            <a:r>
              <a:rPr lang="en-US" sz="1600" dirty="0" err="1"/>
              <a:t>Polinder</a:t>
            </a:r>
            <a:r>
              <a:rPr lang="en-US" sz="1600" dirty="0"/>
              <a:t>, S. W. H. De </a:t>
            </a:r>
            <a:r>
              <a:rPr lang="en-US" sz="1600" dirty="0" err="1"/>
              <a:t>Haan</a:t>
            </a:r>
            <a:r>
              <a:rPr lang="en-US" sz="1600" dirty="0"/>
              <a:t>, J. A. Ferreira, and D. </a:t>
            </a:r>
            <a:r>
              <a:rPr lang="en-US" sz="1600" dirty="0" err="1"/>
              <a:t>Clarenbach</a:t>
            </a:r>
            <a:r>
              <a:rPr lang="en-US" sz="1600" dirty="0"/>
              <a:t>, “</a:t>
            </a:r>
            <a:r>
              <a:rPr lang="en-US" sz="1600" b="1" dirty="0"/>
              <a:t>A 50kW integrated fault tolerant permanent magnet machine and motor drive</a:t>
            </a:r>
            <a:r>
              <a:rPr lang="en-US" sz="1600" dirty="0"/>
              <a:t>,” </a:t>
            </a:r>
            <a:r>
              <a:rPr lang="en-US" sz="1600" i="1" dirty="0"/>
              <a:t>PESC Rec. - IEEE </a:t>
            </a:r>
            <a:r>
              <a:rPr lang="en-US" sz="1600" i="1" dirty="0" err="1"/>
              <a:t>Annu</a:t>
            </a:r>
            <a:r>
              <a:rPr lang="en-US" sz="1600" i="1" dirty="0"/>
              <a:t>. Power Electron. Spec. Conf.</a:t>
            </a:r>
            <a:r>
              <a:rPr lang="en-US" sz="1600" dirty="0"/>
              <a:t>, pp. 345–351, 2008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R. Brown, T. M. </a:t>
            </a:r>
            <a:r>
              <a:rPr lang="en-US" sz="1600" dirty="0" err="1"/>
              <a:t>Jahns</a:t>
            </a:r>
            <a:r>
              <a:rPr lang="en-US" sz="1600" dirty="0"/>
              <a:t>, and R. D. Lorenz, “</a:t>
            </a:r>
            <a:r>
              <a:rPr lang="en-US" sz="1600" b="1" dirty="0"/>
              <a:t>Power Converter Design for an Integrated Modular Motor Drive</a:t>
            </a:r>
            <a:r>
              <a:rPr lang="en-US" sz="1600" dirty="0"/>
              <a:t>,” </a:t>
            </a:r>
            <a:r>
              <a:rPr lang="en-US" sz="1600" i="1" dirty="0"/>
              <a:t>Ind. Appl. Conf. 2007. 42nd IAS </a:t>
            </a:r>
            <a:r>
              <a:rPr lang="en-US" sz="1600" i="1" dirty="0" err="1"/>
              <a:t>Annu</a:t>
            </a:r>
            <a:r>
              <a:rPr lang="en-US" sz="1600" i="1" dirty="0"/>
              <a:t>. Meet. Conf. Rec. 2007 IEEE</a:t>
            </a:r>
            <a:r>
              <a:rPr lang="en-US" sz="1600" dirty="0"/>
              <a:t>, pp. 1322–1328, 2007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M. Lambert, B. C. </a:t>
            </a:r>
            <a:r>
              <a:rPr lang="en-US" sz="1600" dirty="0" err="1"/>
              <a:t>Mecrow</a:t>
            </a:r>
            <a:r>
              <a:rPr lang="en-US" sz="1600" dirty="0"/>
              <a:t>, R. </a:t>
            </a:r>
            <a:r>
              <a:rPr lang="en-US" sz="1600" dirty="0" err="1"/>
              <a:t>Abebe</a:t>
            </a:r>
            <a:r>
              <a:rPr lang="en-US" sz="1600" dirty="0"/>
              <a:t>, G. </a:t>
            </a:r>
            <a:r>
              <a:rPr lang="en-US" sz="1600" dirty="0" err="1"/>
              <a:t>Vakil</a:t>
            </a:r>
            <a:r>
              <a:rPr lang="en-US" sz="1600" dirty="0"/>
              <a:t>, and C. M. Johnson, “</a:t>
            </a:r>
            <a:r>
              <a:rPr lang="en-US" sz="1600" b="1" dirty="0"/>
              <a:t>Integrated Drives for Transport - A Review of the Enabling Electronics Technology</a:t>
            </a:r>
            <a:r>
              <a:rPr lang="en-US" sz="1600" dirty="0"/>
              <a:t>,” </a:t>
            </a:r>
            <a:r>
              <a:rPr lang="en-US" sz="1600" i="1" dirty="0"/>
              <a:t>IEEE </a:t>
            </a:r>
            <a:r>
              <a:rPr lang="en-US" sz="1600" i="1" dirty="0" err="1"/>
              <a:t>Veh</a:t>
            </a:r>
            <a:r>
              <a:rPr lang="en-US" sz="1600" i="1" dirty="0"/>
              <a:t>. Power </a:t>
            </a:r>
            <a:r>
              <a:rPr lang="en-US" sz="1600" i="1" dirty="0" err="1"/>
              <a:t>Propuls</a:t>
            </a:r>
            <a:r>
              <a:rPr lang="en-US" sz="1600" i="1" dirty="0"/>
              <a:t>. Conf.</a:t>
            </a:r>
            <a:r>
              <a:rPr lang="en-US" sz="1600" dirty="0"/>
              <a:t>, pp. 1–6,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Shea</a:t>
            </a:r>
            <a:r>
              <a:rPr lang="en-US" sz="1600" dirty="0"/>
              <a:t> and T. M. </a:t>
            </a:r>
            <a:r>
              <a:rPr lang="en-US" sz="1600" dirty="0" err="1"/>
              <a:t>Jahns</a:t>
            </a:r>
            <a:r>
              <a:rPr lang="en-US" sz="1600" dirty="0"/>
              <a:t>, “</a:t>
            </a:r>
            <a:r>
              <a:rPr lang="en-US" sz="1600" b="1" dirty="0"/>
              <a:t>Hardware integration for an integrated modular motor drive including distributed control</a:t>
            </a:r>
            <a:r>
              <a:rPr lang="en-US" sz="1600" dirty="0"/>
              <a:t>,” in </a:t>
            </a:r>
            <a:r>
              <a:rPr lang="en-US" sz="1600" i="1" dirty="0"/>
              <a:t>2014 IEEE Energy Conversion Congress and Exposition (ECCE)</a:t>
            </a:r>
            <a:r>
              <a:rPr lang="en-US" sz="1600" dirty="0"/>
              <a:t>, 2014, pp. 4881–4887</a:t>
            </a:r>
            <a:r>
              <a:rPr lang="en-US" sz="1600" dirty="0" smtClean="0"/>
              <a:t>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6959" y="132320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20" y="2907269"/>
            <a:ext cx="2942492" cy="29424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150600"/>
            <a:ext cx="7801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pinions and suggestions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58937" y="18288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Motor Drives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981200" y="3959290"/>
            <a:ext cx="6703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76400"/>
            <a:ext cx="2061622" cy="1718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60957"/>
            <a:ext cx="1600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828800" y="4528346"/>
            <a:ext cx="670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 back-end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51470"/>
          <a:stretch/>
        </p:blipFill>
        <p:spPr>
          <a:xfrm>
            <a:off x="1329530" y="1109326"/>
            <a:ext cx="3305882" cy="28268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141996"/>
            <a:ext cx="3505200" cy="27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Integration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2866245" cy="3818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188" y="1844583"/>
            <a:ext cx="3691487" cy="13140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14966" r="20531" b="23333"/>
          <a:stretch/>
        </p:blipFill>
        <p:spPr>
          <a:xfrm>
            <a:off x="5805891" y="3973645"/>
            <a:ext cx="2895600" cy="1848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6702" y="1500923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58291" y="1378561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overshoots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01174" y="347945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386291" y="1371600"/>
            <a:ext cx="3109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tolerance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089769" y="3894325"/>
            <a:ext cx="3109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oltage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257800" y="1419141"/>
            <a:ext cx="3109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dissipation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63" y="4370635"/>
            <a:ext cx="2069596" cy="1519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944" y="4370635"/>
            <a:ext cx="1624503" cy="1588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93" y="1896066"/>
            <a:ext cx="2580106" cy="35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3407" y="1069400"/>
            <a:ext cx="7672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797047"/>
            <a:ext cx="3867150" cy="191082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07545" y="4169646"/>
            <a:ext cx="7672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091" r="9091" b="2273"/>
          <a:stretch/>
        </p:blipFill>
        <p:spPr>
          <a:xfrm>
            <a:off x="5562600" y="1556486"/>
            <a:ext cx="2691068" cy="2281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516440"/>
            <a:ext cx="3365770" cy="23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399" y="1084656"/>
            <a:ext cx="767269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into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size reduction and optimum placement of components.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size reduction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size reduction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both units should be achieved simultaneously.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superior drive efficiency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control electronics components are subjected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and vibration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808986"/>
            <a:ext cx="4597732" cy="18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16975</TotalTime>
  <Words>865</Words>
  <Application>Microsoft Office PowerPoint</Application>
  <PresentationFormat>On-screen Show (4:3)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330</cp:revision>
  <dcterms:created xsi:type="dcterms:W3CDTF">2006-08-16T00:00:00Z</dcterms:created>
  <dcterms:modified xsi:type="dcterms:W3CDTF">2017-05-29T19:00:03Z</dcterms:modified>
</cp:coreProperties>
</file>