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90" r:id="rId2"/>
    <p:sldId id="494" r:id="rId3"/>
    <p:sldId id="495" r:id="rId4"/>
    <p:sldId id="506" r:id="rId5"/>
    <p:sldId id="503" r:id="rId6"/>
    <p:sldId id="504" r:id="rId7"/>
    <p:sldId id="496" r:id="rId8"/>
    <p:sldId id="518" r:id="rId9"/>
    <p:sldId id="511" r:id="rId10"/>
    <p:sldId id="510" r:id="rId11"/>
    <p:sldId id="512" r:id="rId12"/>
    <p:sldId id="513" r:id="rId13"/>
    <p:sldId id="499" r:id="rId14"/>
    <p:sldId id="500" r:id="rId15"/>
    <p:sldId id="501" r:id="rId16"/>
    <p:sldId id="493" r:id="rId17"/>
    <p:sldId id="4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117" d="100"/>
          <a:sy n="117" d="100"/>
        </p:scale>
        <p:origin x="11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19.09.2017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55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209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32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29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96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09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31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07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14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83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15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57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9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8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hyperlink" Target="mailto:ugurm@metu.edu.tr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0.png"/><Relationship Id="rId4" Type="http://schemas.openxmlformats.org/officeDocument/2006/relationships/image" Target="../media/image3.png"/><Relationship Id="rId9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 (TMMS) Sistemi Tasarımı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21.09.2017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" y="156773"/>
            <a:ext cx="892248" cy="7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124916" y="3912617"/>
            <a:ext cx="5257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Ulusal Enerji Dönüşümü Kongresi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4" y="146726"/>
            <a:ext cx="7995834" cy="13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yarıiletkenleri seçimi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9" y="1714500"/>
            <a:ext cx="728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Anma akımı gereksinimi: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14559" y="2578388"/>
                <a:ext cx="313784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=4.44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𝑝h𝑚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59" y="2578388"/>
                <a:ext cx="3137846" cy="423770"/>
              </a:xfrm>
              <a:prstGeom prst="rect">
                <a:avLst/>
              </a:prstGeom>
              <a:blipFill>
                <a:blip r:embed="rId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9590" y="2413118"/>
                <a:ext cx="3269293" cy="754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90" y="2413118"/>
                <a:ext cx="3269293" cy="754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3973"/>
              </p:ext>
            </p:extLst>
          </p:nvPr>
        </p:nvGraphicFramePr>
        <p:xfrm>
          <a:off x="1262467" y="3630735"/>
          <a:ext cx="7605308" cy="2507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378">
                  <a:extLst>
                    <a:ext uri="{9D8B030D-6E8A-4147-A177-3AD203B41FA5}">
                      <a16:colId xmlns:a16="http://schemas.microsoft.com/office/drawing/2014/main" val="1583752155"/>
                    </a:ext>
                  </a:extLst>
                </a:gridCol>
                <a:gridCol w="2072698">
                  <a:extLst>
                    <a:ext uri="{9D8B030D-6E8A-4147-A177-3AD203B41FA5}">
                      <a16:colId xmlns:a16="http://schemas.microsoft.com/office/drawing/2014/main" val="4025830102"/>
                    </a:ext>
                  </a:extLst>
                </a:gridCol>
                <a:gridCol w="2072698">
                  <a:extLst>
                    <a:ext uri="{9D8B030D-6E8A-4147-A177-3AD203B41FA5}">
                      <a16:colId xmlns:a16="http://schemas.microsoft.com/office/drawing/2014/main" val="2962439093"/>
                    </a:ext>
                  </a:extLst>
                </a:gridCol>
                <a:gridCol w="1848534">
                  <a:extLst>
                    <a:ext uri="{9D8B030D-6E8A-4147-A177-3AD203B41FA5}">
                      <a16:colId xmlns:a16="http://schemas.microsoft.com/office/drawing/2014/main" val="367636478"/>
                    </a:ext>
                  </a:extLst>
                </a:gridCol>
              </a:tblGrid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Transistör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FP35R12KT4P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TPH3205WSB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GS66508B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280914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Tipi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IGBT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Cascode 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E-mode 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567501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Üretici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Infineon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Transphorm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GaN systems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73759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Gerilim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1200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650 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650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63553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Akım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35 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35 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30 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369600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V</a:t>
                      </a:r>
                      <a:r>
                        <a:rPr lang="tr-TR" sz="2000" baseline="-25000" dirty="0" err="1">
                          <a:effectLst/>
                        </a:rPr>
                        <a:t>ce,sat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2,15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015566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R</a:t>
                      </a:r>
                      <a:r>
                        <a:rPr lang="tr-TR" sz="2000" baseline="-25000" dirty="0" err="1">
                          <a:effectLst/>
                        </a:rPr>
                        <a:t>ds,on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60 mΩ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50 mΩ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46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1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390" y="2074531"/>
            <a:ext cx="6909002" cy="40538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0912" y="1135914"/>
            <a:ext cx="735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Kayıp analizi sonuçları</a:t>
            </a:r>
          </a:p>
        </p:txBody>
      </p:sp>
    </p:spTree>
    <p:extLst>
      <p:ext uri="{BB962C8B-B14F-4D97-AF65-F5344CB8AC3E}">
        <p14:creationId xmlns:p14="http://schemas.microsoft.com/office/powerpoint/2010/main" val="229545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4885" r="5240"/>
          <a:stretch/>
        </p:blipFill>
        <p:spPr bwMode="auto">
          <a:xfrm>
            <a:off x="5014559" y="10668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 r="3867"/>
          <a:stretch/>
        </p:blipFill>
        <p:spPr bwMode="auto">
          <a:xfrm>
            <a:off x="995495" y="1066800"/>
            <a:ext cx="4050153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373427" y="4474706"/>
                <a:ext cx="72822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bara kondansatör akımı etkin değeri: % 48 azalma</a:t>
                </a:r>
              </a:p>
              <a:p>
                <a:pPr marL="800100" lvl="1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12.78 A =&gt; 6.69 A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bara kondansatör sığa değeri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% 48 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azalma</a:t>
                </a:r>
              </a:p>
              <a:p>
                <a:pPr marL="8001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 µF =&gt; 14 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µF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IGBT’li sistem: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µF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27" y="4474706"/>
                <a:ext cx="7282263" cy="2246769"/>
              </a:xfrm>
              <a:prstGeom prst="rect">
                <a:avLst/>
              </a:prstGeom>
              <a:blipFill>
                <a:blip r:embed="rId7"/>
                <a:stretch>
                  <a:fillRect l="-753" t="-1355" b="-4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6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79032" y="1494599"/>
            <a:ext cx="5029199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 uygulamalar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WBG yarıiletkenlerin rolü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DA bara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t="10223" r="2067" b="10540"/>
          <a:stretch/>
        </p:blipFill>
        <p:spPr>
          <a:xfrm>
            <a:off x="5559225" y="2276153"/>
            <a:ext cx="3244596" cy="27184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5425420"/>
            <a:ext cx="7282263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güç yoğunluğu: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16.57 W/cm</a:t>
            </a:r>
            <a:r>
              <a:rPr lang="tr-TR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verimi: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 98.1</a:t>
            </a:r>
          </a:p>
        </p:txBody>
      </p:sp>
    </p:spTree>
    <p:extLst>
      <p:ext uri="{BB962C8B-B14F-4D97-AF65-F5344CB8AC3E}">
        <p14:creationId xmlns:p14="http://schemas.microsoft.com/office/powerpoint/2010/main" val="28213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Planlanan Çalışmalar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295400"/>
            <a:ext cx="4212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Modüler motor tasarımı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 benzetim çalışmaları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Baskı devre kartı tasarımı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üretimi ve testler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/>
          <a:srcRect l="17458" t="3488" r="27517" b="5480"/>
          <a:stretch/>
        </p:blipFill>
        <p:spPr bwMode="auto">
          <a:xfrm>
            <a:off x="5508321" y="2590800"/>
            <a:ext cx="3362325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66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219250" y="1600200"/>
            <a:ext cx="7649282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24824" y="2063574"/>
                <a:ext cx="2231252" cy="892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4" y="2063574"/>
                <a:ext cx="2231252" cy="89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39790" y="3032262"/>
                <a:ext cx="4347060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𝑝𝑓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600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90" y="3032262"/>
                <a:ext cx="4347060" cy="1050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77890" y="4323870"/>
                <a:ext cx="293599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90" y="4323870"/>
                <a:ext cx="2935997" cy="38151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7890" y="4825039"/>
                <a:ext cx="2379754" cy="404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90" y="4825039"/>
                <a:ext cx="2379754" cy="40447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117848" y="1261983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Yarıiletken kayıp analizi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1949" y="1266632"/>
            <a:ext cx="400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bara kondansatör seçimi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89918" y="1911556"/>
                <a:ext cx="30143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1911556"/>
                <a:ext cx="3014351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89918" y="2626239"/>
                <a:ext cx="31324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2626239"/>
                <a:ext cx="3132461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89918" y="3358615"/>
                <a:ext cx="2513187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3358615"/>
                <a:ext cx="2513187" cy="618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89918" y="4024415"/>
                <a:ext cx="2754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024415"/>
                <a:ext cx="2754344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89918" y="4739098"/>
                <a:ext cx="2351861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739098"/>
                <a:ext cx="2351861" cy="618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Çalışmaları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Gelecek Çalışmalar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938" y="1599776"/>
            <a:ext cx="4686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sürücüler ayrı bir panoda yer alır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Hacim, ağırlık ve maliyet artışı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 bağlantı kabloları ile bağlanırlar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 kablo etkisi, EMI problemleri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31" y="3756837"/>
            <a:ext cx="3217998" cy="25656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47052" y="4531818"/>
            <a:ext cx="468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motor üzerine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bütünleştirilir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ve sürücü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hale getirilir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0" y="1025807"/>
            <a:ext cx="3168165" cy="26317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50650" y="6619968"/>
            <a:ext cx="2407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38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416388"/>
            <a:ext cx="6072541" cy="2305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143000"/>
            <a:ext cx="4593167" cy="3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946" y="1166835"/>
            <a:ext cx="3245602" cy="11553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81819" y="1012766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yoğunluğu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Gerilim yükselmeleri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ömrü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Hata toleransı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Dağıtık ısı yayılımı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Azaltılmış gerilim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666" y="2518479"/>
            <a:ext cx="2728161" cy="376167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81819" y="399138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 uygulamalar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53463" y="450202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Elektrikli çekiş sistemleri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43157" y="491431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Havacılık ve uzay uygulamaları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2085609" y="5326601"/>
            <a:ext cx="2453496" cy="133891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90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77160" y="1016542"/>
            <a:ext cx="25146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Düşük hacim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Soğutma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Titreşim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691760" y="1043676"/>
            <a:ext cx="5331189" cy="2136691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1" y="4166471"/>
            <a:ext cx="3535770" cy="2517897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350660" y="4497135"/>
            <a:ext cx="37177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Geniş bant aralıklı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(WBG)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yarıiletkenleri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Kayıpta azalma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soğutucu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anahtarlama hızı: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pasif elemanlar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470818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Nit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Nasıl bir motor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1381480"/>
            <a:ext cx="2667000" cy="26194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9918" y="1995438"/>
            <a:ext cx="45654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Sabit mıknatıslı senkron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Konsantre sargılı, kesirli oluk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moment, düşük hız</a:t>
            </a:r>
          </a:p>
          <a:p>
            <a:pPr>
              <a:spcAft>
                <a:spcPts val="12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5875" y="4237223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Kaç modül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89918" y="4862572"/>
                <a:ext cx="49441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Ticari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yarıiletken anahtarlar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650V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bara gerilimi = 540 V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seri modül gerekli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862572"/>
                <a:ext cx="4944182" cy="1323439"/>
              </a:xfrm>
              <a:prstGeom prst="rect">
                <a:avLst/>
              </a:prstGeom>
              <a:blipFill>
                <a:blip r:embed="rId6"/>
                <a:stretch>
                  <a:fillRect l="-111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1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9918" y="990600"/>
            <a:ext cx="6639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Paralel modül sayısı gereksinimi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 başına düşen akım/güç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 oluk sayısı (oluk/modül/faz =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bara kondansatörü üzerindeki dalgalanma akımı</a:t>
            </a:r>
          </a:p>
        </p:txBody>
      </p:sp>
      <p:pic>
        <p:nvPicPr>
          <p:cNvPr id="21" name="Picture 20" descr="C:\Users\ugurm\Desktop\gitthub\IMMD\EL-EN 2017\possible images\shift_elen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t="5230" r="7795" b="3835"/>
          <a:stretch/>
        </p:blipFill>
        <p:spPr bwMode="auto">
          <a:xfrm>
            <a:off x="2362200" y="2698015"/>
            <a:ext cx="5334000" cy="4133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89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840578"/>
            <a:ext cx="4834530" cy="40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892" y="2065111"/>
            <a:ext cx="2868038" cy="4648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990600"/>
            <a:ext cx="764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2-seri 2-paralel = 4 modül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18829</TotalTime>
  <Words>723</Words>
  <Application>Microsoft Office PowerPoint</Application>
  <PresentationFormat>On-screen Show (4:3)</PresentationFormat>
  <Paragraphs>174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MS Mincho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409</cp:revision>
  <dcterms:created xsi:type="dcterms:W3CDTF">2006-08-16T00:00:00Z</dcterms:created>
  <dcterms:modified xsi:type="dcterms:W3CDTF">2017-09-19T10:58:43Z</dcterms:modified>
</cp:coreProperties>
</file>