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66" r:id="rId3"/>
    <p:sldId id="271" r:id="rId4"/>
    <p:sldId id="268" r:id="rId5"/>
    <p:sldId id="273" r:id="rId6"/>
    <p:sldId id="269" r:id="rId7"/>
    <p:sldId id="274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7" r:id="rId17"/>
    <p:sldId id="265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>
        <p:scale>
          <a:sx n="125" d="100"/>
          <a:sy n="12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1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9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5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1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3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7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8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4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6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9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Literature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Research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IMMD Ver.2 Design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06/10/2018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(Standard motor)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70" y="952680"/>
            <a:ext cx="82078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Switch-redundant topologies.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leg connected to the neutral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point.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redundant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leg.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Full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H-bridge/cascaded inverters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doption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a delta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connection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U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direct AC/AC matrix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converters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mploy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current servo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amplifiers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methods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require a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reconfiguration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both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hardware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and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software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the system once a fault has occurred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Switch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Topology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946383"/>
            <a:ext cx="4653643" cy="2938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7657" y="1108314"/>
            <a:ext cx="824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TRIACs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SCRs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82493" y="3006216"/>
            <a:ext cx="62048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60128" y="2821550"/>
            <a:ext cx="1387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66233" y="2195231"/>
            <a:ext cx="904875" cy="2204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0847" y="2353381"/>
            <a:ext cx="17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short-circuit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neutral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57" y="1102178"/>
            <a:ext cx="5686425" cy="3086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65540" y="4386288"/>
            <a:ext cx="3563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open-circuit 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290" y="134917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0" y="824593"/>
            <a:ext cx="4832871" cy="53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VSI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788" y="470302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571500"/>
            <a:ext cx="5627234" cy="4033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9840" y="954953"/>
            <a:ext cx="260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Configured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5-leg</a:t>
            </a:r>
          </a:p>
        </p:txBody>
      </p:sp>
    </p:spTree>
    <p:extLst>
      <p:ext uri="{BB962C8B-B14F-4D97-AF65-F5344CB8AC3E}">
        <p14:creationId xmlns:p14="http://schemas.microsoft.com/office/powerpoint/2010/main" val="423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bridge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Drive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77" y="111871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" y="673889"/>
            <a:ext cx="4229100" cy="2981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854" y="4100039"/>
            <a:ext cx="90351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Due to the increased device count, </a:t>
            </a:r>
            <a:r>
              <a:rPr lang="en-US" dirty="0" smtClean="0">
                <a:solidFill>
                  <a:srgbClr val="002060"/>
                </a:solidFill>
              </a:rPr>
              <a:t>inverter </a:t>
            </a:r>
            <a:r>
              <a:rPr lang="en-US" dirty="0">
                <a:solidFill>
                  <a:srgbClr val="FF0000"/>
                </a:solidFill>
              </a:rPr>
              <a:t>switching losses </a:t>
            </a:r>
            <a:r>
              <a:rPr lang="en-US" dirty="0">
                <a:solidFill>
                  <a:srgbClr val="002060"/>
                </a:solidFill>
              </a:rPr>
              <a:t>increase during normal </a:t>
            </a:r>
            <a:r>
              <a:rPr lang="en-US" dirty="0" smtClean="0">
                <a:solidFill>
                  <a:srgbClr val="002060"/>
                </a:solidFill>
              </a:rPr>
              <a:t>operation.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ince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semiconductor devices must withstand the </a:t>
            </a:r>
            <a:r>
              <a:rPr lang="en-US" dirty="0">
                <a:solidFill>
                  <a:srgbClr val="FF0000"/>
                </a:solidFill>
              </a:rPr>
              <a:t>phase voltage </a:t>
            </a:r>
            <a:r>
              <a:rPr lang="en-US" dirty="0">
                <a:solidFill>
                  <a:srgbClr val="002060"/>
                </a:solidFill>
              </a:rPr>
              <a:t>rather than the line voltage, the power device voltage ratings are reduced and switching losses may even decrease; which, in turn, </a:t>
            </a:r>
            <a:r>
              <a:rPr lang="en-US" dirty="0">
                <a:solidFill>
                  <a:srgbClr val="FF0000"/>
                </a:solidFill>
              </a:rPr>
              <a:t>reduces the heat sink </a:t>
            </a:r>
            <a:r>
              <a:rPr lang="en-US" dirty="0" smtClean="0">
                <a:solidFill>
                  <a:srgbClr val="FF0000"/>
                </a:solidFill>
              </a:rPr>
              <a:t>requirements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537"/>
            <a:ext cx="7475055" cy="542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3-phase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drives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6332" y="3081863"/>
            <a:ext cx="30576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product of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number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switches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and the rating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each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switch (V·I) is increased by a </a:t>
            </a:r>
            <a:r>
              <a:rPr lang="en-US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tor 1.15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6921" y="85126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Redundant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bridge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arm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70094" y="1286780"/>
            <a:ext cx="157841" cy="499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6840" y="635017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Solution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less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switch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number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840" y="3451195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30858" y="3943350"/>
            <a:ext cx="355474" cy="31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61068" y="4241890"/>
            <a:ext cx="1882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A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phase can be completely short circuited to limit the short circuit current in case of a turn to turn short circuit fault, while it is still possible to control the two remaining phases.</a:t>
            </a:r>
          </a:p>
        </p:txBody>
      </p:sp>
    </p:spTree>
    <p:extLst>
      <p:ext uri="{BB962C8B-B14F-4D97-AF65-F5344CB8AC3E}">
        <p14:creationId xmlns:p14="http://schemas.microsoft.com/office/powerpoint/2010/main" val="741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Magnetic coupling between modules should be analyzed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Limit the short circuit current. Inductance calculation is necessary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da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Core loss and magnet loss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calculation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Kanayan yara ?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In any case, it must be noted that, unless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magnetic coupling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between phases is eliminated,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no truly independent operation of the individual phases is possible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which may result in an undesirable pulsating torque in the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Fault’ta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bara nasıl davranıyor,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incelemeye değer.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The power converter must be equipped with the necessary means to quickly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detect and respond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to several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fault conditions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; including, winding open-circuit faults, short-circuit faults, power transistor faults, etc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IMMD Ver.2’de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protection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devresi şart oğlu şart…</a:t>
            </a: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Two distinct approaches are usually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ach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machine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phase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is regarded as a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single module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is designed so that every phase operates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independently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(a)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second procedure is to have various sets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isolated 3-phase windings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that are independently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supplied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5" y="3448050"/>
            <a:ext cx="7762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85073"/>
            <a:ext cx="84618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required that it is magnetically, electrically, thermally and physically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isolated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from the rest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These isolation requirements must be fulfilled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both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at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and at the power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converter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side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Three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case of a phase fault, the corresponding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3-phase winding is isolated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continues to operate with a reduced power. 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multiple stator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windings can be arranged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EMF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phasor distribution of each 3-phase set is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(bu bizim durum)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in-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contact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ess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mutual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coupling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an angular displacement between the EMF phasors belonging to different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sets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uygulasak mı dediğimiz yapı)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sets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shifted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by an electrical angle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π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3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upplied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currents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delay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6n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period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Overlapped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be supplied as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3n-phase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I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ncrease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winding factor and a reduction of the air-gap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MMF harmonic </a:t>
            </a:r>
            <a:r>
              <a:rPr lang="en-US" sz="20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, rotor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Types of 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faults;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inter-turn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coil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coil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faults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ground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lvl="1"/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short-circuit 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open circuit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DC bus capacitor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faults.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Power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supply failure or AC line fault in mains supplied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rectifier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Sensor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Control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equipment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Bearing 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faults.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Static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and dynamic eccentricity conditions (due to a bent shaft or a shaft misalignment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Gearbox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faults in non direct-driven machines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-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Comparison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8904" b="12623"/>
          <a:stretch/>
        </p:blipFill>
        <p:spPr>
          <a:xfrm>
            <a:off x="138793" y="750822"/>
            <a:ext cx="6351814" cy="2407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568" r="5485" b="11686"/>
          <a:stretch/>
        </p:blipFill>
        <p:spPr>
          <a:xfrm>
            <a:off x="4286250" y="3146686"/>
            <a:ext cx="3290207" cy="2410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9954" b="12717"/>
          <a:stretch/>
        </p:blipFill>
        <p:spPr>
          <a:xfrm>
            <a:off x="138793" y="3146686"/>
            <a:ext cx="4147457" cy="23954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86250" y="2809965"/>
            <a:ext cx="2204357" cy="25978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1815" y="5217138"/>
            <a:ext cx="2719076" cy="26109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7" y="1617900"/>
            <a:ext cx="2481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dirty="0">
                <a:solidFill>
                  <a:srgbClr val="C00000"/>
                </a:solidFill>
              </a:rPr>
              <a:t>only one able to sustain multiple electrical </a:t>
            </a:r>
            <a:r>
              <a:rPr lang="en-US" sz="1600" dirty="0" smtClean="0">
                <a:solidFill>
                  <a:srgbClr val="C00000"/>
                </a:solidFill>
              </a:rPr>
              <a:t>faults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9765" y="2202675"/>
            <a:ext cx="569249" cy="493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884" y="5777481"/>
            <a:ext cx="437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an </a:t>
            </a:r>
            <a:r>
              <a:rPr lang="en-US" dirty="0">
                <a:solidFill>
                  <a:srgbClr val="C00000"/>
                </a:solidFill>
              </a:rPr>
              <a:t>also tolerate more than one electrical fault in different modules when the number of 3-phase winding sets is higher than two.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7007" y="5386633"/>
            <a:ext cx="0" cy="390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39765" y="2622285"/>
            <a:ext cx="634564" cy="73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014" y="2424124"/>
            <a:ext cx="2016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C00000"/>
                </a:solidFill>
              </a:rPr>
              <a:t>Actual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cost</a:t>
            </a:r>
            <a:r>
              <a:rPr lang="tr-TR" sz="1600" dirty="0" smtClean="0">
                <a:solidFill>
                  <a:srgbClr val="C00000"/>
                </a:solidFill>
              </a:rPr>
              <a:t> is </a:t>
            </a:r>
            <a:r>
              <a:rPr lang="tr-TR" sz="1600" dirty="0" err="1" smtClean="0">
                <a:solidFill>
                  <a:srgbClr val="C00000"/>
                </a:solidFill>
              </a:rPr>
              <a:t>higher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5763" y="5940829"/>
            <a:ext cx="252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Bizim durum olabilirmiş, 2-seri, 2-paralel olmasa…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4271389" y="6263995"/>
            <a:ext cx="56437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Gelelim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mevzusuna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859986"/>
            <a:ext cx="880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One </a:t>
            </a:r>
            <a:r>
              <a:rPr lang="en-US" dirty="0">
                <a:solidFill>
                  <a:srgbClr val="002060"/>
                </a:solidFill>
              </a:rPr>
              <a:t>common approach is to design the PM machine with a </a:t>
            </a:r>
            <a:r>
              <a:rPr lang="en-US" b="1" dirty="0">
                <a:solidFill>
                  <a:srgbClr val="002060"/>
                </a:solidFill>
              </a:rPr>
              <a:t>high enough phase inductance </a:t>
            </a:r>
            <a:r>
              <a:rPr lang="en-US" dirty="0">
                <a:solidFill>
                  <a:srgbClr val="002060"/>
                </a:solidFill>
              </a:rPr>
              <a:t>so as to limit the short-circuit currents to a given </a:t>
            </a:r>
            <a:r>
              <a:rPr lang="en-US" dirty="0" smtClean="0">
                <a:solidFill>
                  <a:srgbClr val="002060"/>
                </a:solidFill>
              </a:rPr>
              <a:t>threshold.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 </a:t>
            </a:r>
            <a:r>
              <a:rPr lang="en-US" dirty="0">
                <a:solidFill>
                  <a:srgbClr val="002060"/>
                </a:solidFill>
              </a:rPr>
              <a:t>a consequence, the </a:t>
            </a:r>
            <a:r>
              <a:rPr lang="en-US" b="1" dirty="0">
                <a:solidFill>
                  <a:srgbClr val="002060"/>
                </a:solidFill>
              </a:rPr>
              <a:t>power factor </a:t>
            </a:r>
            <a:r>
              <a:rPr lang="en-US" dirty="0">
                <a:solidFill>
                  <a:srgbClr val="002060"/>
                </a:solidFill>
              </a:rPr>
              <a:t>at healthy conditions is </a:t>
            </a:r>
            <a:r>
              <a:rPr lang="en-US" b="1" dirty="0">
                <a:solidFill>
                  <a:srgbClr val="002060"/>
                </a:solidFill>
              </a:rPr>
              <a:t>low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must be ensured that the </a:t>
            </a:r>
            <a:r>
              <a:rPr lang="en-US" b="1" dirty="0">
                <a:solidFill>
                  <a:srgbClr val="002060"/>
                </a:solidFill>
              </a:rPr>
              <a:t>magnetic coupling </a:t>
            </a:r>
            <a:r>
              <a:rPr lang="en-US" dirty="0">
                <a:solidFill>
                  <a:srgbClr val="002060"/>
                </a:solidFill>
              </a:rPr>
              <a:t>between machine phases is reduced in order for the current in the faulted phase not to affect the flux linked by the remaining healthy </a:t>
            </a:r>
            <a:r>
              <a:rPr lang="en-US" dirty="0" smtClean="0">
                <a:solidFill>
                  <a:srgbClr val="002060"/>
                </a:solidFill>
              </a:rPr>
              <a:t>phases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braking torque </a:t>
            </a:r>
            <a:r>
              <a:rPr lang="en-US" dirty="0">
                <a:solidFill>
                  <a:srgbClr val="002060"/>
                </a:solidFill>
              </a:rPr>
              <a:t>arising from a winding short-circuit fault is another aspect that must be taken into consideration; specially at low </a:t>
            </a:r>
            <a:r>
              <a:rPr lang="en-US" dirty="0" smtClean="0">
                <a:solidFill>
                  <a:srgbClr val="002060"/>
                </a:solidFill>
              </a:rPr>
              <a:t>speeds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r>
              <a:rPr lang="tr-TR" b="1" dirty="0" err="1" smtClean="0">
                <a:solidFill>
                  <a:srgbClr val="002060"/>
                </a:solidFill>
              </a:rPr>
              <a:t>Different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approach</a:t>
            </a:r>
            <a:r>
              <a:rPr lang="tr-TR" b="1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Machines with the </a:t>
            </a:r>
            <a:r>
              <a:rPr lang="en-US" b="1" dirty="0">
                <a:solidFill>
                  <a:srgbClr val="002060"/>
                </a:solidFill>
              </a:rPr>
              <a:t>magnets located in the stator </a:t>
            </a:r>
            <a:r>
              <a:rPr lang="en-US" dirty="0">
                <a:solidFill>
                  <a:srgbClr val="002060"/>
                </a:solidFill>
              </a:rPr>
              <a:t>and different kinds of actuators in order to reduce the PM flux linkage.</a:t>
            </a:r>
          </a:p>
        </p:txBody>
      </p:sp>
    </p:spTree>
    <p:extLst>
      <p:ext uri="{BB962C8B-B14F-4D97-AF65-F5344CB8AC3E}">
        <p14:creationId xmlns:p14="http://schemas.microsoft.com/office/powerpoint/2010/main" val="31556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4619824"/>
            <a:ext cx="8801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Kendime not: </a:t>
            </a:r>
            <a:r>
              <a:rPr lang="tr-TR" dirty="0" smtClean="0">
                <a:solidFill>
                  <a:srgbClr val="002060"/>
                </a:solidFill>
              </a:rPr>
              <a:t>Bizim tasarım ne derece </a:t>
            </a:r>
            <a:r>
              <a:rPr lang="tr-TR" dirty="0" err="1" smtClean="0">
                <a:solidFill>
                  <a:srgbClr val="002060"/>
                </a:solidFill>
              </a:rPr>
              <a:t>magnetically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isolated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Maxwell’de</a:t>
            </a:r>
            <a:r>
              <a:rPr lang="tr-TR" dirty="0" smtClean="0">
                <a:solidFill>
                  <a:srgbClr val="002060"/>
                </a:solidFill>
              </a:rPr>
              <a:t> deneyebiliriz. Şöyle ki, sırayla sadece belli fazlara akım versek, diğer fazların (veya modüllerin) </a:t>
            </a:r>
            <a:r>
              <a:rPr lang="tr-TR" dirty="0" err="1" smtClean="0">
                <a:solidFill>
                  <a:srgbClr val="002060"/>
                </a:solidFill>
              </a:rPr>
              <a:t>endüklenen</a:t>
            </a:r>
            <a:r>
              <a:rPr lang="tr-TR" dirty="0" smtClean="0">
                <a:solidFill>
                  <a:srgbClr val="002060"/>
                </a:solidFill>
              </a:rPr>
              <a:t> gerilimlerinde ne kadar değişim olduğuna bakılabilir. 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Kendime not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tr-TR" dirty="0" smtClean="0">
                <a:solidFill>
                  <a:srgbClr val="002060"/>
                </a:solidFill>
              </a:rPr>
              <a:t>Bizim tasarımı (24 </a:t>
            </a:r>
            <a:r>
              <a:rPr lang="tr-TR" dirty="0" err="1" smtClean="0">
                <a:solidFill>
                  <a:srgbClr val="002060"/>
                </a:solidFill>
              </a:rPr>
              <a:t>slot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de </a:t>
            </a:r>
            <a:r>
              <a:rPr lang="tr-TR" dirty="0" err="1" smtClean="0">
                <a:solidFill>
                  <a:srgbClr val="002060"/>
                </a:solidFill>
              </a:rPr>
              <a:t>alternate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teeth</a:t>
            </a:r>
            <a:r>
              <a:rPr lang="tr-TR" dirty="0" smtClean="0">
                <a:solidFill>
                  <a:srgbClr val="002060"/>
                </a:solidFill>
              </a:rPr>
              <a:t> ile denesek mi? Hem performansı vs. nasıl değişiyor hem de yukardakiyle aynı yöntemle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coupling</a:t>
            </a:r>
            <a:r>
              <a:rPr lang="tr-TR" dirty="0" smtClean="0">
                <a:solidFill>
                  <a:srgbClr val="002060"/>
                </a:solidFill>
              </a:rPr>
              <a:t> ne kadar değişiyor bakılabilir.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" y="935492"/>
            <a:ext cx="4890407" cy="1488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764" y="673889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Magnetic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Bildiğimiz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9991" y="1417007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2248" y="1155404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32236" y="2036517"/>
            <a:ext cx="1191987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64427" y="1155403"/>
            <a:ext cx="561976" cy="4705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764" y="2424238"/>
            <a:ext cx="8907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T</a:t>
            </a:r>
            <a:r>
              <a:rPr lang="en-US" b="1" dirty="0" err="1" smtClean="0">
                <a:solidFill>
                  <a:srgbClr val="002060"/>
                </a:solidFill>
              </a:rPr>
              <a:t>echniques</a:t>
            </a:r>
            <a:r>
              <a:rPr lang="en-US" b="1" dirty="0" smtClean="0">
                <a:solidFill>
                  <a:srgbClr val="002060"/>
                </a:solidFill>
              </a:rPr>
              <a:t> to </a:t>
            </a:r>
            <a:r>
              <a:rPr lang="en-US" b="1" dirty="0">
                <a:solidFill>
                  <a:srgbClr val="002060"/>
                </a:solidFill>
              </a:rPr>
              <a:t>reduce the mutual </a:t>
            </a:r>
            <a:r>
              <a:rPr lang="en-US" b="1" dirty="0" err="1" smtClean="0">
                <a:solidFill>
                  <a:srgbClr val="002060"/>
                </a:solidFill>
              </a:rPr>
              <a:t>inductanc</a:t>
            </a:r>
            <a:r>
              <a:rPr lang="tr-TR" b="1" dirty="0" smtClean="0">
                <a:solidFill>
                  <a:srgbClr val="002060"/>
                </a:solidFill>
              </a:rPr>
              <a:t>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employ certain winding configurations that inherently lead to a negligible </a:t>
            </a:r>
            <a:r>
              <a:rPr lang="en-US" dirty="0" smtClean="0">
                <a:solidFill>
                  <a:srgbClr val="002060"/>
                </a:solidFill>
              </a:rPr>
              <a:t>coupling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</a:t>
            </a:r>
            <a:r>
              <a:rPr lang="tr-TR" dirty="0" smtClean="0">
                <a:solidFill>
                  <a:srgbClr val="002060"/>
                </a:solidFill>
              </a:rPr>
              <a:t>SM-</a:t>
            </a:r>
            <a:r>
              <a:rPr lang="en-US" dirty="0" smtClean="0">
                <a:solidFill>
                  <a:srgbClr val="002060"/>
                </a:solidFill>
              </a:rPr>
              <a:t>PM </a:t>
            </a:r>
            <a:r>
              <a:rPr lang="en-US" dirty="0">
                <a:solidFill>
                  <a:srgbClr val="002060"/>
                </a:solidFill>
              </a:rPr>
              <a:t>machines, the air-gap component of the mutual inductance between phases can be </a:t>
            </a:r>
            <a:r>
              <a:rPr lang="en-US" dirty="0" smtClean="0">
                <a:solidFill>
                  <a:srgbClr val="002060"/>
                </a:solidFill>
              </a:rPr>
              <a:t>reduced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deep </a:t>
            </a:r>
            <a:r>
              <a:rPr lang="en-US" dirty="0">
                <a:solidFill>
                  <a:srgbClr val="002060"/>
                </a:solidFill>
              </a:rPr>
              <a:t>magnets together with a nonmagnetic retaining </a:t>
            </a:r>
            <a:r>
              <a:rPr lang="en-US" dirty="0" smtClean="0">
                <a:solidFill>
                  <a:srgbClr val="002060"/>
                </a:solidFill>
              </a:rPr>
              <a:t>sleeve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order to reduce the slot leakage component of the mutual inductance, each slot must contain only coils belonging to a single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(Bu </a:t>
            </a:r>
            <a:r>
              <a:rPr lang="tr-TR" b="1" dirty="0" err="1" smtClean="0">
                <a:solidFill>
                  <a:srgbClr val="002060"/>
                </a:solidFill>
              </a:rPr>
              <a:t>alternate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teeth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heralde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Electrical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a power switch or winding </a:t>
            </a:r>
            <a:r>
              <a:rPr lang="en-US" b="1" dirty="0">
                <a:solidFill>
                  <a:srgbClr val="002060"/>
                </a:solidFill>
              </a:rPr>
              <a:t>short-circuit</a:t>
            </a:r>
            <a:r>
              <a:rPr lang="en-US" dirty="0">
                <a:solidFill>
                  <a:srgbClr val="002060"/>
                </a:solidFill>
              </a:rPr>
              <a:t> fault may cause the neutral point of the star connection to rise to the DC link voltage, so that the ability to deliver a net torque is </a:t>
            </a:r>
            <a:r>
              <a:rPr lang="en-US" dirty="0" smtClean="0">
                <a:solidFill>
                  <a:srgbClr val="002060"/>
                </a:solidFill>
              </a:rPr>
              <a:t>lost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By employing a </a:t>
            </a:r>
            <a:r>
              <a:rPr lang="en-US" b="1" dirty="0">
                <a:solidFill>
                  <a:srgbClr val="002060"/>
                </a:solidFill>
              </a:rPr>
              <a:t>full H-bridge inverter</a:t>
            </a:r>
            <a:r>
              <a:rPr lang="en-US" dirty="0">
                <a:solidFill>
                  <a:srgbClr val="002060"/>
                </a:solidFill>
              </a:rPr>
              <a:t>, each machine phase becomes electrically independent and an additional degree of freedom for machine supply is </a:t>
            </a:r>
            <a:r>
              <a:rPr lang="en-US" dirty="0" smtClean="0">
                <a:solidFill>
                  <a:srgbClr val="002060"/>
                </a:solidFill>
              </a:rPr>
              <a:t>gained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lthough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use of a full H-bridge inverter doubles the number of power semiconductor switches, it only slightly increases the volt-amperes rating of the inverter, as each power switch needs to withstand only the phase voltage instead of the line voltage in a star-connected system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5-phase machine </a:t>
            </a:r>
            <a:r>
              <a:rPr lang="en-US" dirty="0">
                <a:solidFill>
                  <a:srgbClr val="002060"/>
                </a:solidFill>
              </a:rPr>
              <a:t>supplied from a half-bridge inverter is capable of delivering a significant amount of torque with a low torque ripple, even after the loss of one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Multi 3-phase’lerde bir faz gittiğinde tüm 3-faz’ı uçurmak gerekiyor. Dolayısıyla örneğin 2 modül varsa 1 faz gittiğinde güç %50’ye düşüyor.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Thermal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If no proper thermal isolation between phases exists, the locally generated heat will propagate to neighboring phases, jeopardizing the integrity of the healthy phase windings isolation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order to attain an effective thermal isolation between phases, it is necessary </a:t>
            </a:r>
            <a:r>
              <a:rPr lang="en-US" dirty="0" smtClean="0">
                <a:solidFill>
                  <a:srgbClr val="002060"/>
                </a:solidFill>
              </a:rPr>
              <a:t>that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phase windings </a:t>
            </a:r>
            <a:r>
              <a:rPr lang="en-US" dirty="0" smtClean="0">
                <a:solidFill>
                  <a:srgbClr val="002060"/>
                </a:solidFill>
              </a:rPr>
              <a:t>are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physically separated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good thermal path to the cooling surface (most usually the stator outer surface) is </a:t>
            </a:r>
            <a:r>
              <a:rPr lang="en-US" dirty="0" smtClean="0">
                <a:solidFill>
                  <a:srgbClr val="002060"/>
                </a:solidFill>
              </a:rPr>
              <a:t>provided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Bu konuda bir çalışma yapmak gerekir mi?</a:t>
            </a:r>
          </a:p>
          <a:p>
            <a:r>
              <a:rPr lang="tr-TR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case of a terminal short-circuit fault, the short- circuit current in a PMSM is mainly limited by the </a:t>
            </a:r>
            <a:r>
              <a:rPr lang="en-US" dirty="0">
                <a:solidFill>
                  <a:srgbClr val="FF0000"/>
                </a:solidFill>
              </a:rPr>
              <a:t>d-axis inductance</a:t>
            </a:r>
            <a:r>
              <a:rPr lang="en-US" dirty="0">
                <a:solidFill>
                  <a:srgbClr val="002060"/>
                </a:solidFill>
              </a:rPr>
              <a:t>; specially at high speeds, when the winding reactance largely dominates over the phase resistance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low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speed’de</a:t>
            </a:r>
            <a:r>
              <a:rPr lang="tr-TR" dirty="0" smtClean="0">
                <a:solidFill>
                  <a:srgbClr val="FF0000"/>
                </a:solidFill>
              </a:rPr>
              <a:t> bu iyice sıkıntı).</a:t>
            </a:r>
          </a:p>
          <a:p>
            <a:r>
              <a:rPr lang="en-US" dirty="0">
                <a:solidFill>
                  <a:srgbClr val="002060"/>
                </a:solidFill>
              </a:rPr>
              <a:t>This requirement is usually achieved by designing the slot geometry so that </a:t>
            </a:r>
            <a:r>
              <a:rPr lang="en-US" dirty="0">
                <a:solidFill>
                  <a:srgbClr val="FF0000"/>
                </a:solidFill>
              </a:rPr>
              <a:t>a high slot leakage inductance</a:t>
            </a:r>
            <a:r>
              <a:rPr lang="en-US" dirty="0">
                <a:solidFill>
                  <a:srgbClr val="002060"/>
                </a:solidFill>
              </a:rPr>
              <a:t> is </a:t>
            </a:r>
            <a:r>
              <a:rPr lang="en-US" dirty="0" err="1" smtClean="0">
                <a:solidFill>
                  <a:srgbClr val="002060"/>
                </a:solidFill>
              </a:rPr>
              <a:t>obtaine</a:t>
            </a:r>
            <a:r>
              <a:rPr lang="tr-TR" dirty="0" smtClean="0">
                <a:solidFill>
                  <a:srgbClr val="002060"/>
                </a:solidFill>
              </a:rPr>
              <a:t>d.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9064"/>
              </p:ext>
            </p:extLst>
          </p:nvPr>
        </p:nvGraphicFramePr>
        <p:xfrm>
          <a:off x="236762" y="2574796"/>
          <a:ext cx="5347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36">
                  <a:extLst>
                    <a:ext uri="{9D8B030D-6E8A-4147-A177-3AD203B41FA5}">
                      <a16:colId xmlns:a16="http://schemas.microsoft.com/office/drawing/2014/main" val="109739517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206355402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386849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Our</a:t>
                      </a:r>
                      <a:r>
                        <a:rPr lang="tr-TR" dirty="0" smtClean="0"/>
                        <a:t> Design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9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35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8.5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1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2.87</a:t>
                      </a:r>
                      <a:r>
                        <a:rPr lang="tr-TR" baseline="0" dirty="0" smtClean="0"/>
                        <a:t>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Geometri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Arttırılabilir</a:t>
                      </a:r>
                      <a:r>
                        <a:rPr lang="tr-TR" baseline="0" dirty="0" smtClean="0">
                          <a:solidFill>
                            <a:srgbClr val="002060"/>
                          </a:solidFill>
                        </a:rPr>
                        <a:t> mi?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3.66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15.16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7778" y="1255492"/>
            <a:ext cx="5146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S1’de motor akımı varken (iletimde), S1’i kapatmaya çalıştığımızda kapanmayacaktır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S1’e yük binecektir (</a:t>
            </a:r>
            <a:r>
              <a:rPr lang="tr-TR" dirty="0" err="1" smtClean="0">
                <a:solidFill>
                  <a:srgbClr val="002060"/>
                </a:solidFill>
              </a:rPr>
              <a:t>conduction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Motor faz akımındaki </a:t>
            </a:r>
            <a:r>
              <a:rPr lang="tr-TR" dirty="0" err="1" smtClean="0">
                <a:solidFill>
                  <a:srgbClr val="002060"/>
                </a:solidFill>
              </a:rPr>
              <a:t>DC’den</a:t>
            </a:r>
            <a:r>
              <a:rPr lang="tr-TR" dirty="0" smtClean="0">
                <a:solidFill>
                  <a:srgbClr val="002060"/>
                </a:solidFill>
              </a:rPr>
              <a:t> tespit edilebilir mi?</a:t>
            </a:r>
          </a:p>
        </p:txBody>
      </p:sp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47" y="3486151"/>
            <a:ext cx="6416153" cy="3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64" y="578799"/>
            <a:ext cx="4023016" cy="2168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50" y="2650672"/>
            <a:ext cx="4160624" cy="197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50" y="4612554"/>
            <a:ext cx="4192006" cy="19904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5052" y="4044786"/>
            <a:ext cx="185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Iphase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rgbClr val="FFC000"/>
                </a:solidFill>
              </a:rPr>
              <a:t>IS1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IS2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069" y="3042061"/>
            <a:ext cx="539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117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73889"/>
            <a:ext cx="84618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This becomes of the utmost importance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 safety critical applications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in which the failure of the system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cannot be </a:t>
            </a: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tolerated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For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non safety critical systems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such as those found in production industry, fault-tolerance can also bring benefits regarding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increased running times and longer maintenance cycles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Aerospace: fuel pump [62,66–69], flap and slat actuators [70–73], cabin pressure control servo-drive actuator [12], drives more-electric-aircraft in general [74–81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Automotive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traction [82–87], X-by-wire systems (braking, steering, etc.) [65, 88, 89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Generation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Wind turbine [90–93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Marine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Propulsion [27, 61, 94, 95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use of dual-stator machine designs and redundant drive structures is common in ship propulsion applications</a:t>
            </a:r>
            <a:endParaRPr lang="en-US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Traction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" y="1004366"/>
            <a:ext cx="3673929" cy="22168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49366" y="897464"/>
            <a:ext cx="4894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Pirius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4.774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10.47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9366" y="2083939"/>
            <a:ext cx="4608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7.729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1.04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22809" y="3284268"/>
            <a:ext cx="16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Coincidence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817" y="3956771"/>
            <a:ext cx="7247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limations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cooling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setup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Mechanical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parts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Tip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extra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litz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Rates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992296"/>
            <a:ext cx="8749519" cy="4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24" y="5052771"/>
            <a:ext cx="2498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here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" y="640665"/>
            <a:ext cx="5959232" cy="44684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90298" y="4209393"/>
            <a:ext cx="181302" cy="871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" y="673889"/>
            <a:ext cx="5293203" cy="3969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54868" y="1463997"/>
            <a:ext cx="3811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Dimensions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Flux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(13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↑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(50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Coil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(3.5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Number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turns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3.5 kat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</a:p>
          <a:p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444" y="4832888"/>
            <a:ext cx="7893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tasarımda aynı DC Link voltajı ve aynı modül sayısı var. Bu durumda faz gerilimi sabit.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çok düşmesine rağmen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aynı akım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var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drive’da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Haliyle verimi hep aynı gidiyor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Böyle mi olmalı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444" y="6279914"/>
            <a:ext cx="783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 analizlerde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yok, yani aslında var da frekanstan etkilenmiyor. </a:t>
            </a:r>
            <a:endParaRPr lang="tr-TR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Derken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GaN’ları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içeren şöyle bir analiz yaptım: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770" y="4904249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6197" y="489876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6" y="1281630"/>
            <a:ext cx="4449238" cy="333621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726326" y="3012387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9437" y="2846849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817" y="5517607"/>
            <a:ext cx="7097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cs typeface="Arial" panose="020B0604020202020204" pitchFamily="34" charset="0"/>
              </a:rPr>
              <a:t>En düşük 24A, en yüksek 10A faz akımı var.</a:t>
            </a:r>
          </a:p>
          <a:p>
            <a:r>
              <a:rPr lang="tr-TR" dirty="0" smtClean="0">
                <a:cs typeface="Arial" panose="020B0604020202020204" pitchFamily="34" charset="0"/>
              </a:rPr>
              <a:t>Hesap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Tepe akımı x 1.5 kat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marjin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</a:t>
            </a:r>
            <a:r>
              <a:rPr lang="tr-TR" dirty="0" smtClean="0">
                <a:cs typeface="Arial" panose="020B0604020202020204" pitchFamily="34" charset="0"/>
              </a:rPr>
              <a:t>60 Amperlik GaN kullansam hep, ne olur</a:t>
            </a:r>
            <a:r>
              <a:rPr lang="tr-TR" dirty="0" smtClean="0">
                <a:cs typeface="Arial" panose="020B0604020202020204" pitchFamily="34" charset="0"/>
              </a:rPr>
              <a:t>? Apart </a:t>
            </a:r>
            <a:r>
              <a:rPr lang="tr-TR" dirty="0" err="1" smtClean="0">
                <a:cs typeface="Arial" panose="020B0604020202020204" pitchFamily="34" charset="0"/>
              </a:rPr>
              <a:t>from</a:t>
            </a:r>
            <a:r>
              <a:rPr lang="tr-TR" dirty="0" smtClean="0"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cost</a:t>
            </a:r>
            <a:r>
              <a:rPr lang="tr-TR" dirty="0" smtClean="0">
                <a:cs typeface="Arial" panose="020B0604020202020204" pitchFamily="34" charset="0"/>
              </a:rPr>
              <a:t>…</a:t>
            </a:r>
            <a:endParaRPr lang="tr-TR" dirty="0" smtClean="0"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4" y="1281630"/>
            <a:ext cx="4464883" cy="334794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45977" y="491435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7404" y="4908871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27533" y="3022493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90644" y="2856955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Farklı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transistör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seçimleri: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" y="1012443"/>
            <a:ext cx="4526017" cy="33937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83170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2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1236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1.2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4770" y="508882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76197" y="508334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6326" y="2743200"/>
            <a:ext cx="0" cy="2345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3557753" y="2277357"/>
            <a:ext cx="507125" cy="2805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92717" y="508250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144" y="507702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97" y="1056240"/>
            <a:ext cx="4467608" cy="334999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437384" y="2806262"/>
            <a:ext cx="0" cy="220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74273" y="3271345"/>
            <a:ext cx="0" cy="1811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dağılımları: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7" y="1012443"/>
            <a:ext cx="5470500" cy="4102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8970" y="5489020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loss’u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hesaplayabilmeliyiz !</a:t>
            </a:r>
          </a:p>
        </p:txBody>
      </p:sp>
    </p:spTree>
    <p:extLst>
      <p:ext uri="{BB962C8B-B14F-4D97-AF65-F5344CB8AC3E}">
        <p14:creationId xmlns:p14="http://schemas.microsoft.com/office/powerpoint/2010/main" val="2729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3372" y="1162800"/>
            <a:ext cx="282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PCB’ye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tüm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komponentlerin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sığdığı varsayılıyor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!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870" y="4690958"/>
            <a:ext cx="864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motor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Drive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stator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diameter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required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thermal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length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total,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Bu yanlış olabilir ! Bunu incelemek lazım.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468" t="5202" r="3314"/>
          <a:stretch/>
        </p:blipFill>
        <p:spPr>
          <a:xfrm>
            <a:off x="0" y="977636"/>
            <a:ext cx="6093372" cy="35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703" y="5316588"/>
            <a:ext cx="689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da böyle bir anımdır.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Tabi burada da yine aynı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var (PCB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komponentleri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sığıyor).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" y="1043221"/>
            <a:ext cx="5342213" cy="40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among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most common faults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as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consequence of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internal interruption of the motor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 at the machine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terminals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stresses on the connectors that link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an electrical failure on an inverter phase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the inability to produce a standard 3-phase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constant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magnitude rotating magnetic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field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large torque 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mainly at twice the frequency of the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Majority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stator winding faults begin as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insulation breakdown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failures that lead to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between several turns of a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large circulating current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that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generates a high amount of heat to be locally released within a short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undetected, inter-turn short-circuit faults rapidly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propagate to neighboring turns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culminating in major faults such as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coil to coil, phase to phase, phase to ground or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short-circuit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involving the whole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may happen as a consequence 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closing of all the high side or low side switches of the inverter,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DC bus short-circuit,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short-circuit between machine terminals in the terminal box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physical damage on the cables connecting the motor and the inverter</a:t>
            </a:r>
          </a:p>
          <a:p>
            <a:endParaRPr lang="en-US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most common inverter faults involves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permanent opening of a power semiconductor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damage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 the transistor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itself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logic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commanding the gate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corresponding inverter leg is allowed to flow only during part of electrical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cycle,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either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through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other transistor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or through the associated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free-wheeling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diode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dirty="0" err="1">
                <a:solidFill>
                  <a:srgbClr val="FF0000"/>
                </a:solidFill>
                <a:cs typeface="Arial" panose="020B0604020202020204" pitchFamily="34" charset="0"/>
              </a:rPr>
              <a:t>GaN’da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 olmayacak mesela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a DC component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currents 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waveform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may remain undetected for a long time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Transistor short-circuit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usually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occurs as a consequence of a single power semiconductor switch being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permanently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damage may be due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fault in the associated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free-wheeling diode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resence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impurities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fabrication process may also trigger the short-circuiting of the power semiconductor switch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erroneous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signals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caused by driver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malfunction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auxiliary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power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failure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electromagnetic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disturbance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control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software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errors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serious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fault condition that demands immediate remedial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other switch in the same leg has to be opened within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a few µs 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consequence of the fault, high magnitude DC current components that are mainly limited by the stator resistance appear in all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poses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risk in terms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withstand capability of the remaining healthy transistors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overheating 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 demagnetization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extremely high and oscillating torque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produced</a:t>
            </a:r>
          </a:p>
        </p:txBody>
      </p:sp>
    </p:spTree>
    <p:extLst>
      <p:ext uri="{BB962C8B-B14F-4D97-AF65-F5344CB8AC3E}">
        <p14:creationId xmlns:p14="http://schemas.microsoft.com/office/powerpoint/2010/main" val="26618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Fun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Facts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707752"/>
            <a:ext cx="84618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Among the stator related faults (37%), 23% were due to failures of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ground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4% due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 turn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(1982)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slow speed motors (up to 720 rpm), the main cause of machine failure were failures in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stator windings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tator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amounted to be around a 25% of all the machine 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circuit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drive may account to 53% of the total faults; 38% and 7% of the faults corresponding to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power part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external auxiliaries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respectively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" y="3603937"/>
            <a:ext cx="8688161" cy="2951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385347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Burda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nasıl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oluyor?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03" y="4016544"/>
            <a:ext cx="1277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Bu normal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9239" y="5493068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Much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lower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expected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1058816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able to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withstand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 temporary fault (e.g. a short-circuit fault)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without being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damaged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different drive elements have a high degree of isolation between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capable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operating in fault-conditions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minimum level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performance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having multiple independent phases or redundant drive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elements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330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3979</TotalTime>
  <Words>2694</Words>
  <Application>Microsoft Office PowerPoint</Application>
  <PresentationFormat>On-screen Show (4:3)</PresentationFormat>
  <Paragraphs>344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223</cp:revision>
  <dcterms:created xsi:type="dcterms:W3CDTF">2017-10-01T19:36:44Z</dcterms:created>
  <dcterms:modified xsi:type="dcterms:W3CDTF">2018-10-08T10:31:01Z</dcterms:modified>
</cp:coreProperties>
</file>