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22"/>
  </p:notesMasterIdLst>
  <p:sldIdLst>
    <p:sldId id="290" r:id="rId2"/>
    <p:sldId id="388" r:id="rId3"/>
    <p:sldId id="494" r:id="rId4"/>
    <p:sldId id="515" r:id="rId5"/>
    <p:sldId id="497" r:id="rId6"/>
    <p:sldId id="498" r:id="rId7"/>
    <p:sldId id="504" r:id="rId8"/>
    <p:sldId id="501" r:id="rId9"/>
    <p:sldId id="506" r:id="rId10"/>
    <p:sldId id="508" r:id="rId11"/>
    <p:sldId id="514" r:id="rId12"/>
    <p:sldId id="517" r:id="rId13"/>
    <p:sldId id="516" r:id="rId14"/>
    <p:sldId id="507" r:id="rId15"/>
    <p:sldId id="509" r:id="rId16"/>
    <p:sldId id="510" r:id="rId17"/>
    <p:sldId id="502" r:id="rId18"/>
    <p:sldId id="512" r:id="rId19"/>
    <p:sldId id="513" r:id="rId20"/>
    <p:sldId id="493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4FFB"/>
    <a:srgbClr val="0033CC"/>
    <a:srgbClr val="F20000"/>
    <a:srgbClr val="385CF6"/>
    <a:srgbClr val="0A35EC"/>
    <a:srgbClr val="2515F7"/>
    <a:srgbClr val="0041C4"/>
    <a:srgbClr val="196BB5"/>
    <a:srgbClr val="4B68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837" autoAdjust="0"/>
    <p:restoredTop sz="94647" autoAdjust="0"/>
  </p:normalViewPr>
  <p:slideViewPr>
    <p:cSldViewPr>
      <p:cViewPr>
        <p:scale>
          <a:sx n="100" d="100"/>
          <a:sy n="100" d="100"/>
        </p:scale>
        <p:origin x="1146" y="5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728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C008C1-D970-43BD-9678-58985B84B3B0}" type="datetimeFigureOut">
              <a:rPr lang="tr-TR" smtClean="0"/>
              <a:t>30.05.2017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1BBEF-D461-4390-BF4B-2B69E06247B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60010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5723C-A363-4114-BE18-3E9589C2B9C2}" type="datetime1">
              <a:rPr lang="en-US" smtClean="0"/>
              <a:t>5/30/2017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285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92633-93A2-4DB7-B3D8-5F6714E7EFEC}" type="datetime1">
              <a:rPr lang="en-US" smtClean="0"/>
              <a:t>5/30/2017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601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60D8D-AE05-4AF5-8666-75C48EA7B609}" type="datetime1">
              <a:rPr lang="en-US" smtClean="0"/>
              <a:t>5/30/2017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084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7B8C0-62AE-47C8-A8EF-FC863B0F06E5}" type="datetime1">
              <a:rPr lang="en-US" smtClean="0"/>
              <a:t>5/30/2017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625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C8472-C309-40FA-8240-FF6234B7F0D0}" type="datetime1">
              <a:rPr lang="en-US" smtClean="0"/>
              <a:t>5/30/2017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6049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96F6B-6F2E-418E-A1A6-2F06576F6EF7}" type="datetime1">
              <a:rPr lang="en-US" smtClean="0"/>
              <a:t>5/30/2017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33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CD6EC-2E00-46F1-9BD2-E1865A200410}" type="datetime1">
              <a:rPr lang="en-US" smtClean="0"/>
              <a:t>5/30/2017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061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B9E5A-6330-4749-ACDB-FB892FCFE6A5}" type="datetime1">
              <a:rPr lang="en-US" smtClean="0"/>
              <a:t>5/30/2017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091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81CB3-A768-4AD8-A97F-12E47CC1200D}" type="datetime1">
              <a:rPr lang="en-US" smtClean="0"/>
              <a:t>5/30/2017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328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8106-484C-46C6-8BE9-348BFA7F2DCB}" type="datetime1">
              <a:rPr lang="en-US" smtClean="0"/>
              <a:t>5/30/2017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88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57B0D-110E-4AAD-9411-DA6CB39E8776}" type="datetime1">
              <a:rPr lang="en-US" smtClean="0"/>
              <a:t>5/30/2017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765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">
              <a:schemeClr val="bg1">
                <a:lumMod val="95000"/>
              </a:schemeClr>
            </a:gs>
            <a:gs pos="0">
              <a:schemeClr val="bg1">
                <a:lumMod val="85000"/>
              </a:schemeClr>
            </a:gs>
            <a:gs pos="100000">
              <a:schemeClr val="bg1">
                <a:lumMod val="9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4B5B0E-55D6-4DAA-879D-58BBFFC7379B}" type="datetime1">
              <a:rPr lang="en-US" smtClean="0"/>
              <a:t>5/30/2017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170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emf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eg"/><Relationship Id="rId4" Type="http://schemas.openxmlformats.org/officeDocument/2006/relationships/hyperlink" Target="http://power.eee.metu.edu.tr/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6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07" y="266700"/>
            <a:ext cx="684927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353712" y="266700"/>
            <a:ext cx="7649282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Middle East Technical University</a:t>
            </a:r>
          </a:p>
          <a:p>
            <a:pPr algn="ctr"/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Electrical and Electronics Engineering</a:t>
            </a:r>
          </a:p>
          <a:p>
            <a:pPr algn="ctr"/>
            <a:endParaRPr lang="tr-T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tr-T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tr-T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tr-T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82761" y="5017599"/>
            <a:ext cx="764928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Mesut Uğur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6816" y="1335920"/>
            <a:ext cx="4503074" cy="1653540"/>
          </a:xfrm>
          <a:prstGeom prst="rect">
            <a:avLst/>
          </a:prstGeom>
        </p:spPr>
      </p:pic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1039371" y="3403365"/>
            <a:ext cx="8104629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defTabSz="4389438">
              <a:spcBef>
                <a:spcPct val="50000"/>
              </a:spcBef>
            </a:pP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of an Integrated Modular</a:t>
            </a:r>
            <a:b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Motor Drive (IMMD) System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39371" y="6356350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31.05.2017</a:t>
            </a:r>
          </a:p>
        </p:txBody>
      </p:sp>
    </p:spTree>
    <p:extLst>
      <p:ext uri="{BB962C8B-B14F-4D97-AF65-F5344CB8AC3E}">
        <p14:creationId xmlns:p14="http://schemas.microsoft.com/office/powerpoint/2010/main" val="3974996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920035" y="1456042"/>
            <a:ext cx="4223965" cy="28553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14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07" y="266700"/>
            <a:ext cx="684927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386291" y="224135"/>
            <a:ext cx="7315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DC Link Capacitor </a:t>
            </a:r>
            <a:r>
              <a:rPr lang="tr-TR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Selection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7587" y="1456042"/>
            <a:ext cx="2242093" cy="61356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7275" y="2593737"/>
            <a:ext cx="4267200" cy="63574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04826" y="1971660"/>
            <a:ext cx="2688179" cy="66666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6941" y="1540859"/>
            <a:ext cx="3823094" cy="223211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04826" y="3210432"/>
            <a:ext cx="2721832" cy="1100966"/>
          </a:xfrm>
          <a:prstGeom prst="rect">
            <a:avLst/>
          </a:prstGeom>
        </p:spPr>
      </p:pic>
      <p:sp>
        <p:nvSpPr>
          <p:cNvPr id="23" name="Text Box 9"/>
          <p:cNvSpPr txBox="1">
            <a:spLocks noChangeArrowheads="1"/>
          </p:cNvSpPr>
          <p:nvPr/>
        </p:nvSpPr>
        <p:spPr bwMode="auto">
          <a:xfrm>
            <a:off x="1397656" y="1138558"/>
            <a:ext cx="3048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DC Link model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 Box 9"/>
          <p:cNvSpPr txBox="1">
            <a:spLocks noChangeArrowheads="1"/>
          </p:cNvSpPr>
          <p:nvPr/>
        </p:nvSpPr>
        <p:spPr bwMode="auto">
          <a:xfrm>
            <a:off x="5624916" y="1138558"/>
            <a:ext cx="3048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tr-TR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Analytical</a:t>
            </a:r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model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 Box 9"/>
          <p:cNvSpPr txBox="1">
            <a:spLocks noChangeArrowheads="1"/>
          </p:cNvSpPr>
          <p:nvPr/>
        </p:nvSpPr>
        <p:spPr bwMode="auto">
          <a:xfrm>
            <a:off x="1422835" y="4065761"/>
            <a:ext cx="310950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Critical parameters</a:t>
            </a:r>
          </a:p>
        </p:txBody>
      </p:sp>
      <p:sp>
        <p:nvSpPr>
          <p:cNvPr id="25" name="Text Box 9"/>
          <p:cNvSpPr txBox="1">
            <a:spLocks noChangeArrowheads="1"/>
          </p:cNvSpPr>
          <p:nvPr/>
        </p:nvSpPr>
        <p:spPr bwMode="auto">
          <a:xfrm>
            <a:off x="1600200" y="4465871"/>
            <a:ext cx="3913528" cy="232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Capacitance per volume</a:t>
            </a:r>
          </a:p>
          <a:p>
            <a:pPr>
              <a:spcAft>
                <a:spcPts val="600"/>
              </a:spcAft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RMS current per volume</a:t>
            </a:r>
          </a:p>
          <a:p>
            <a:pPr>
              <a:spcAft>
                <a:spcPts val="600"/>
              </a:spcAft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Cost</a:t>
            </a:r>
          </a:p>
          <a:p>
            <a:pPr>
              <a:spcAft>
                <a:spcPts val="600"/>
              </a:spcAft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ESL &amp; ESR</a:t>
            </a:r>
          </a:p>
          <a:p>
            <a:pPr>
              <a:spcAft>
                <a:spcPts val="600"/>
              </a:spcAft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Reliability &amp; lifetime</a:t>
            </a:r>
          </a:p>
          <a:p>
            <a:pPr>
              <a:spcAft>
                <a:spcPts val="600"/>
              </a:spcAft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Mechanical durability</a:t>
            </a:r>
          </a:p>
        </p:txBody>
      </p:sp>
    </p:spTree>
    <p:extLst>
      <p:ext uri="{BB962C8B-B14F-4D97-AF65-F5344CB8AC3E}">
        <p14:creationId xmlns:p14="http://schemas.microsoft.com/office/powerpoint/2010/main" val="2406531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3" grpId="0"/>
      <p:bldP spid="18" grpId="0"/>
      <p:bldP spid="2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14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07" y="266700"/>
            <a:ext cx="684927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 Box 9"/>
          <p:cNvSpPr txBox="1">
            <a:spLocks noChangeArrowheads="1"/>
          </p:cNvSpPr>
          <p:nvPr/>
        </p:nvSpPr>
        <p:spPr bwMode="auto">
          <a:xfrm>
            <a:off x="1189918" y="1143000"/>
            <a:ext cx="764928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tr-TR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Effect</a:t>
            </a:r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tr-TR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interleaving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86291" y="224135"/>
            <a:ext cx="7315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DC Link </a:t>
            </a:r>
            <a:r>
              <a:rPr lang="tr-TR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Capacitor</a:t>
            </a:r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Selection</a:t>
            </a:r>
            <a:endParaRPr lang="tr-TR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4" t="47420"/>
          <a:stretch/>
        </p:blipFill>
        <p:spPr>
          <a:xfrm>
            <a:off x="1151818" y="2207792"/>
            <a:ext cx="5142683" cy="246271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5919" y="1904415"/>
            <a:ext cx="2728161" cy="3761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489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14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07" y="266700"/>
            <a:ext cx="684927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 Box 9"/>
          <p:cNvSpPr txBox="1">
            <a:spLocks noChangeArrowheads="1"/>
          </p:cNvSpPr>
          <p:nvPr/>
        </p:nvSpPr>
        <p:spPr bwMode="auto">
          <a:xfrm>
            <a:off x="1189918" y="1143000"/>
            <a:ext cx="7649282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tr-TR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Effect</a:t>
            </a:r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tr-TR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interleaving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ctr">
              <a:buFont typeface="Wingdings" panose="05000000000000000000" pitchFamily="2" charset="2"/>
              <a:buChar char="ü"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86291" y="224135"/>
            <a:ext cx="7315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DC Link </a:t>
            </a:r>
            <a:r>
              <a:rPr lang="tr-TR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Capacitor</a:t>
            </a:r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Selection</a:t>
            </a:r>
            <a:endParaRPr lang="tr-TR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1007" y="1752600"/>
            <a:ext cx="5945768" cy="440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898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14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07" y="266700"/>
            <a:ext cx="684927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 Box 9"/>
          <p:cNvSpPr txBox="1">
            <a:spLocks noChangeArrowheads="1"/>
          </p:cNvSpPr>
          <p:nvPr/>
        </p:nvSpPr>
        <p:spPr bwMode="auto">
          <a:xfrm>
            <a:off x="1189918" y="1143000"/>
            <a:ext cx="795408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Optimum </a:t>
            </a:r>
            <a:r>
              <a:rPr lang="tr-TR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phase</a:t>
            </a:r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shift</a:t>
            </a:r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angle</a:t>
            </a:r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</a:t>
            </a:r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tr-TR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modules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86291" y="224135"/>
            <a:ext cx="7315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DC Link </a:t>
            </a:r>
            <a:r>
              <a:rPr lang="tr-TR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Capacitor</a:t>
            </a:r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Selection</a:t>
            </a:r>
            <a:endParaRPr lang="tr-TR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50" y="1606163"/>
            <a:ext cx="6887282" cy="4932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524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14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07" y="266700"/>
            <a:ext cx="684927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1386291" y="224135"/>
            <a:ext cx="7315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DC Link </a:t>
            </a:r>
            <a:r>
              <a:rPr lang="tr-TR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Capacitor</a:t>
            </a:r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Selection</a:t>
            </a:r>
            <a:endParaRPr lang="tr-TR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5361" y="1249362"/>
            <a:ext cx="5478396" cy="528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266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14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07" y="266700"/>
            <a:ext cx="684927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386291" y="224135"/>
            <a:ext cx="7315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tr-TR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7131" y="1285155"/>
            <a:ext cx="3758757" cy="30010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3722" y="1323255"/>
            <a:ext cx="3780278" cy="2981958"/>
          </a:xfrm>
          <a:prstGeom prst="rect">
            <a:avLst/>
          </a:prstGeom>
        </p:spPr>
      </p:pic>
      <p:sp>
        <p:nvSpPr>
          <p:cNvPr id="16" name="Text Box 9"/>
          <p:cNvSpPr txBox="1">
            <a:spLocks noChangeArrowheads="1"/>
          </p:cNvSpPr>
          <p:nvPr/>
        </p:nvSpPr>
        <p:spPr bwMode="auto">
          <a:xfrm>
            <a:off x="1981200" y="965729"/>
            <a:ext cx="292874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tr-TR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RMS </a:t>
            </a:r>
            <a:r>
              <a:rPr lang="tr-TR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current</a:t>
            </a:r>
            <a:r>
              <a:rPr lang="tr-TR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vs</a:t>
            </a:r>
            <a:r>
              <a:rPr lang="tr-TR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tr-TR" sz="1600" b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sz="1600" b="1" baseline="-25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 Box 9"/>
          <p:cNvSpPr txBox="1">
            <a:spLocks noChangeArrowheads="1"/>
          </p:cNvSpPr>
          <p:nvPr/>
        </p:nvSpPr>
        <p:spPr bwMode="auto">
          <a:xfrm>
            <a:off x="5850632" y="949551"/>
            <a:ext cx="292874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tr-TR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Capacitance</a:t>
            </a:r>
            <a:r>
              <a:rPr lang="tr-TR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vs</a:t>
            </a:r>
            <a:r>
              <a:rPr lang="tr-TR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tr-TR" sz="1600" b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sw</a:t>
            </a:r>
            <a:endParaRPr lang="en-US" sz="1600" b="1" baseline="-25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 Box 9"/>
          <p:cNvSpPr txBox="1">
            <a:spLocks noChangeArrowheads="1"/>
          </p:cNvSpPr>
          <p:nvPr/>
        </p:nvSpPr>
        <p:spPr bwMode="auto">
          <a:xfrm>
            <a:off x="1752600" y="4761770"/>
            <a:ext cx="5687708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Aft>
                <a:spcPts val="600"/>
              </a:spcAft>
            </a:pPr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SONUÇLAR</a:t>
            </a:r>
          </a:p>
          <a:p>
            <a:pPr algn="l">
              <a:spcAft>
                <a:spcPts val="600"/>
              </a:spcAft>
            </a:pPr>
            <a:endParaRPr lang="tr-TR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Aft>
                <a:spcPts val="600"/>
              </a:spcAft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4151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386291" y="224135"/>
            <a:ext cx="7315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IMMD Design</a:t>
            </a:r>
            <a:endParaRPr lang="tr-TR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14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07" y="266700"/>
            <a:ext cx="684927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1264185" y="1152201"/>
            <a:ext cx="5687708" cy="1554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Aft>
                <a:spcPts val="600"/>
              </a:spcAft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Four three-phase inverter modules</a:t>
            </a:r>
            <a:endParaRPr lang="tr-TR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Aft>
                <a:spcPts val="600"/>
              </a:spcAft>
            </a:pPr>
            <a:r>
              <a:rPr lang="tr-TR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Power</a:t>
            </a:r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stage with cascode GaN FETs</a:t>
            </a:r>
          </a:p>
          <a:p>
            <a:pPr algn="l">
              <a:spcAft>
                <a:spcPts val="600"/>
              </a:spcAf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Permanent Magnet Brushless DC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motor</a:t>
            </a:r>
          </a:p>
          <a:p>
            <a:pPr algn="l">
              <a:spcAft>
                <a:spcPts val="600"/>
              </a:spcAft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Fractional Slot Concentrated Winding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2681" y="3772678"/>
            <a:ext cx="2199212" cy="172370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5338" y="3637966"/>
            <a:ext cx="2067164" cy="1893027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19636" y="1182397"/>
            <a:ext cx="2053280" cy="2033818"/>
          </a:xfrm>
          <a:prstGeom prst="rect">
            <a:avLst/>
          </a:prstGeom>
        </p:spPr>
      </p:pic>
      <p:sp>
        <p:nvSpPr>
          <p:cNvPr id="16" name="Text Box 9"/>
          <p:cNvSpPr txBox="1">
            <a:spLocks noChangeArrowheads="1"/>
          </p:cNvSpPr>
          <p:nvPr/>
        </p:nvSpPr>
        <p:spPr bwMode="auto">
          <a:xfrm>
            <a:off x="1110941" y="4002976"/>
            <a:ext cx="4740748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Four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three-phase modules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kW total output power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24 slot double layer stator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 pole </a:t>
            </a:r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PM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rotor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600V – 20A GaN FETs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Four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20</a:t>
            </a:r>
            <a:r>
              <a:rPr lang="el-G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F, 450V capacitors</a:t>
            </a:r>
          </a:p>
        </p:txBody>
      </p:sp>
      <p:sp>
        <p:nvSpPr>
          <p:cNvPr id="17" name="Text Box 9"/>
          <p:cNvSpPr txBox="1">
            <a:spLocks noChangeArrowheads="1"/>
          </p:cNvSpPr>
          <p:nvPr/>
        </p:nvSpPr>
        <p:spPr bwMode="auto">
          <a:xfrm>
            <a:off x="1124912" y="3582195"/>
            <a:ext cx="651413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Specifications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9354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386291" y="224135"/>
            <a:ext cx="7315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efficient?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14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07" y="266700"/>
            <a:ext cx="684927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1348190" y="952500"/>
            <a:ext cx="749100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Loss Characterization</a:t>
            </a:r>
          </a:p>
        </p:txBody>
      </p:sp>
      <p:sp>
        <p:nvSpPr>
          <p:cNvPr id="16" name="Text Box 9"/>
          <p:cNvSpPr txBox="1">
            <a:spLocks noChangeArrowheads="1"/>
          </p:cNvSpPr>
          <p:nvPr/>
        </p:nvSpPr>
        <p:spPr bwMode="auto">
          <a:xfrm>
            <a:off x="1218493" y="5454218"/>
            <a:ext cx="479178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tr-T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IGBT: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SKB15N60HS</a:t>
            </a:r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600V, 27A</a:t>
            </a:r>
            <a:endParaRPr lang="tr-TR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 Box 9"/>
          <p:cNvSpPr txBox="1">
            <a:spLocks noChangeArrowheads="1"/>
          </p:cNvSpPr>
          <p:nvPr/>
        </p:nvSpPr>
        <p:spPr bwMode="auto">
          <a:xfrm>
            <a:off x="1218493" y="2533159"/>
            <a:ext cx="1829507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 </a:t>
            </a:r>
            <a:r>
              <a:rPr lang="tr-TR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modules</a:t>
            </a:r>
            <a:endParaRPr lang="tr-TR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tr-TR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tr-TR" sz="2400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6 kW </a:t>
            </a:r>
            <a:endParaRPr lang="tr-TR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t="26085"/>
          <a:stretch/>
        </p:blipFill>
        <p:spPr>
          <a:xfrm>
            <a:off x="7086599" y="5871767"/>
            <a:ext cx="636336" cy="72466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l="26766" b="48048"/>
          <a:stretch/>
        </p:blipFill>
        <p:spPr>
          <a:xfrm>
            <a:off x="2060750" y="5887959"/>
            <a:ext cx="702154" cy="70586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22734" y="5916534"/>
            <a:ext cx="621800" cy="666707"/>
          </a:xfrm>
          <a:prstGeom prst="rect">
            <a:avLst/>
          </a:prstGeom>
        </p:spPr>
      </p:pic>
      <p:sp>
        <p:nvSpPr>
          <p:cNvPr id="21" name="Text Box 9"/>
          <p:cNvSpPr txBox="1">
            <a:spLocks noChangeArrowheads="1"/>
          </p:cNvSpPr>
          <p:nvPr/>
        </p:nvSpPr>
        <p:spPr bwMode="auto">
          <a:xfrm>
            <a:off x="5333999" y="5451901"/>
            <a:ext cx="3505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tr-T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GaN: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TPH3212PS</a:t>
            </a:r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650V, 26A</a:t>
            </a:r>
          </a:p>
        </p:txBody>
      </p:sp>
      <p:sp>
        <p:nvSpPr>
          <p:cNvPr id="7" name="Rectangle 6"/>
          <p:cNvSpPr/>
          <p:nvPr/>
        </p:nvSpPr>
        <p:spPr>
          <a:xfrm>
            <a:off x="1120316" y="6613753"/>
            <a:ext cx="671696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http://www.transphormusa.com/product/tph3212ps/http://www.transphormusa.com/product/tph3212ps</a:t>
            </a:r>
            <a:r>
              <a:rPr lang="en-US" sz="1000" dirty="0" smtClean="0"/>
              <a:t>/</a:t>
            </a:r>
            <a:endParaRPr lang="en-US" sz="1000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4"/>
          <a:srcRect l="10871" t="57560" r="9653" b="8790"/>
          <a:stretch/>
        </p:blipFill>
        <p:spPr>
          <a:xfrm>
            <a:off x="3134872" y="5919293"/>
            <a:ext cx="929510" cy="557707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42959" y="1478688"/>
            <a:ext cx="4988645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846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6" grpId="0"/>
      <p:bldP spid="17" grpId="0"/>
      <p:bldP spid="21" grpId="0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386291" y="224135"/>
            <a:ext cx="7315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Future</a:t>
            </a:r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Work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14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07" y="266700"/>
            <a:ext cx="684927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 Box 9"/>
          <p:cNvSpPr txBox="1">
            <a:spLocks noChangeArrowheads="1"/>
          </p:cNvSpPr>
          <p:nvPr/>
        </p:nvSpPr>
        <p:spPr bwMode="auto">
          <a:xfrm>
            <a:off x="1386291" y="1600200"/>
            <a:ext cx="7643409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Build a </a:t>
            </a:r>
            <a:r>
              <a:rPr lang="tr-T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kW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laboratory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prototype</a:t>
            </a:r>
            <a:endParaRPr lang="tr-TR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Proof of concept</a:t>
            </a:r>
          </a:p>
          <a:p>
            <a:pPr marL="457200" indent="-457200" algn="l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Drive efficiency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98.5%</a:t>
            </a:r>
          </a:p>
          <a:p>
            <a:pPr marL="457200" indent="-457200" algn="l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Drive power density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15 W/cm</a:t>
            </a:r>
            <a:r>
              <a:rPr lang="en-US" sz="2000" b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  <a:p>
            <a:pPr marL="457200" indent="-457200" algn="l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Motor housing for cooling (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 heatsink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tr-TR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Fault tolerance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7486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386291" y="224135"/>
            <a:ext cx="7315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14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07" y="266700"/>
            <a:ext cx="684927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 Box 42"/>
          <p:cNvSpPr txBox="1">
            <a:spLocks noChangeArrowheads="1"/>
          </p:cNvSpPr>
          <p:nvPr/>
        </p:nvSpPr>
        <p:spPr bwMode="auto">
          <a:xfrm>
            <a:off x="1164518" y="1371600"/>
            <a:ext cx="7300509" cy="5047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514350" indent="-514350" algn="l" defTabSz="4389438">
              <a:spcAft>
                <a:spcPts val="1200"/>
              </a:spcAft>
              <a:buFont typeface="+mj-lt"/>
              <a:buAutoNum type="arabicPeriod"/>
            </a:pPr>
            <a:r>
              <a:rPr lang="en-US" sz="1600" dirty="0" smtClean="0"/>
              <a:t>G</a:t>
            </a:r>
            <a:r>
              <a:rPr lang="en-US" sz="1600" dirty="0"/>
              <a:t>. Lo </a:t>
            </a:r>
            <a:r>
              <a:rPr lang="en-US" sz="1600" dirty="0" err="1"/>
              <a:t>Calzo</a:t>
            </a:r>
            <a:r>
              <a:rPr lang="en-US" sz="1600" dirty="0"/>
              <a:t> </a:t>
            </a:r>
            <a:r>
              <a:rPr lang="en-US" sz="1600" i="1" dirty="0"/>
              <a:t>et al.</a:t>
            </a:r>
            <a:r>
              <a:rPr lang="en-US" sz="1600" dirty="0"/>
              <a:t>, “</a:t>
            </a:r>
            <a:r>
              <a:rPr lang="en-US" sz="1600" b="1" dirty="0"/>
              <a:t>Integrated motor drives: state of the art and future trends</a:t>
            </a:r>
            <a:r>
              <a:rPr lang="en-US" sz="1600" dirty="0"/>
              <a:t>,” </a:t>
            </a:r>
            <a:r>
              <a:rPr lang="en-US" sz="1600" i="1" dirty="0"/>
              <a:t>IET </a:t>
            </a:r>
            <a:r>
              <a:rPr lang="en-US" sz="1600" i="1" dirty="0" err="1"/>
              <a:t>Electr</a:t>
            </a:r>
            <a:r>
              <a:rPr lang="en-US" sz="1600" i="1" dirty="0"/>
              <a:t>. Power Appl.</a:t>
            </a:r>
            <a:r>
              <a:rPr lang="en-US" sz="1600" dirty="0"/>
              <a:t>, vol. 10, no. 8, pp. 757–771, Sep. 2016</a:t>
            </a:r>
            <a:r>
              <a:rPr lang="en-US" sz="1600" dirty="0" smtClean="0"/>
              <a:t>.</a:t>
            </a:r>
            <a:endParaRPr lang="tr-TR" sz="1600" dirty="0" smtClean="0"/>
          </a:p>
          <a:p>
            <a:pPr marL="514350" indent="-514350" algn="l" defTabSz="4389438">
              <a:spcAft>
                <a:spcPts val="1200"/>
              </a:spcAft>
              <a:buFont typeface="+mj-lt"/>
              <a:buAutoNum type="arabicPeriod"/>
            </a:pPr>
            <a:r>
              <a:rPr lang="en-US" sz="1600" dirty="0" smtClean="0"/>
              <a:t>J</a:t>
            </a:r>
            <a:r>
              <a:rPr lang="en-US" sz="1600" dirty="0"/>
              <a:t>. Wang, Y. Li, and Y. Han, “</a:t>
            </a:r>
            <a:r>
              <a:rPr lang="en-US" sz="1600" b="1" dirty="0"/>
              <a:t>Integrated Modular Motor Drive Design With GaN Power FETs</a:t>
            </a:r>
            <a:r>
              <a:rPr lang="en-US" sz="1600" dirty="0"/>
              <a:t>,” </a:t>
            </a:r>
            <a:r>
              <a:rPr lang="en-US" sz="1600" i="1" dirty="0"/>
              <a:t>IEEE Trans. Ind. Appl.</a:t>
            </a:r>
            <a:r>
              <a:rPr lang="en-US" sz="1600" dirty="0"/>
              <a:t>, vol. 51, no. c, pp. 3198–3207, 2015</a:t>
            </a:r>
            <a:r>
              <a:rPr lang="en-US" sz="1600" dirty="0" smtClean="0"/>
              <a:t>.</a:t>
            </a:r>
            <a:endParaRPr lang="tr-TR" sz="1600" dirty="0" smtClean="0"/>
          </a:p>
          <a:p>
            <a:pPr marL="514350" indent="-514350" algn="l" defTabSz="4389438">
              <a:spcAft>
                <a:spcPts val="1200"/>
              </a:spcAft>
              <a:buFont typeface="+mj-lt"/>
              <a:buAutoNum type="arabicPeriod"/>
            </a:pPr>
            <a:r>
              <a:rPr lang="en-US" sz="1600" dirty="0" smtClean="0"/>
              <a:t>J</a:t>
            </a:r>
            <a:r>
              <a:rPr lang="en-US" sz="1600" dirty="0"/>
              <a:t>. J. </a:t>
            </a:r>
            <a:r>
              <a:rPr lang="en-US" sz="1600" dirty="0" err="1"/>
              <a:t>Wolmarans</a:t>
            </a:r>
            <a:r>
              <a:rPr lang="en-US" sz="1600" dirty="0"/>
              <a:t>, M. B. Gerber, H. </a:t>
            </a:r>
            <a:r>
              <a:rPr lang="en-US" sz="1600" dirty="0" err="1"/>
              <a:t>Polinder</a:t>
            </a:r>
            <a:r>
              <a:rPr lang="en-US" sz="1600" dirty="0"/>
              <a:t>, S. W. H. De </a:t>
            </a:r>
            <a:r>
              <a:rPr lang="en-US" sz="1600" dirty="0" err="1"/>
              <a:t>Haan</a:t>
            </a:r>
            <a:r>
              <a:rPr lang="en-US" sz="1600" dirty="0"/>
              <a:t>, J. A. Ferreira, and D. </a:t>
            </a:r>
            <a:r>
              <a:rPr lang="en-US" sz="1600" dirty="0" err="1"/>
              <a:t>Clarenbach</a:t>
            </a:r>
            <a:r>
              <a:rPr lang="en-US" sz="1600" dirty="0"/>
              <a:t>, “</a:t>
            </a:r>
            <a:r>
              <a:rPr lang="en-US" sz="1600" b="1" dirty="0"/>
              <a:t>A 50kW integrated fault tolerant permanent magnet machine and motor drive</a:t>
            </a:r>
            <a:r>
              <a:rPr lang="en-US" sz="1600" dirty="0"/>
              <a:t>,” </a:t>
            </a:r>
            <a:r>
              <a:rPr lang="en-US" sz="1600" i="1" dirty="0"/>
              <a:t>PESC Rec. - IEEE </a:t>
            </a:r>
            <a:r>
              <a:rPr lang="en-US" sz="1600" i="1" dirty="0" err="1"/>
              <a:t>Annu</a:t>
            </a:r>
            <a:r>
              <a:rPr lang="en-US" sz="1600" i="1" dirty="0"/>
              <a:t>. Power Electron. Spec. Conf.</a:t>
            </a:r>
            <a:r>
              <a:rPr lang="en-US" sz="1600" dirty="0"/>
              <a:t>, pp. 345–351, 2008</a:t>
            </a:r>
            <a:r>
              <a:rPr lang="en-US" sz="1600" dirty="0" smtClean="0"/>
              <a:t>.</a:t>
            </a:r>
            <a:endParaRPr lang="tr-TR" sz="1600" dirty="0" smtClean="0"/>
          </a:p>
          <a:p>
            <a:pPr marL="514350" indent="-514350" defTabSz="4389438">
              <a:spcAft>
                <a:spcPts val="1200"/>
              </a:spcAft>
              <a:buFont typeface="+mj-lt"/>
              <a:buAutoNum type="arabicPeriod"/>
            </a:pPr>
            <a:r>
              <a:rPr lang="en-US" sz="1600" dirty="0" smtClean="0"/>
              <a:t>N</a:t>
            </a:r>
            <a:r>
              <a:rPr lang="en-US" sz="1600" dirty="0"/>
              <a:t>. R. Brown, T. M. </a:t>
            </a:r>
            <a:r>
              <a:rPr lang="en-US" sz="1600" dirty="0" err="1"/>
              <a:t>Jahns</a:t>
            </a:r>
            <a:r>
              <a:rPr lang="en-US" sz="1600" dirty="0"/>
              <a:t>, and R. D. Lorenz, “</a:t>
            </a:r>
            <a:r>
              <a:rPr lang="en-US" sz="1600" b="1" dirty="0"/>
              <a:t>Power Converter Design for an Integrated Modular Motor Drive</a:t>
            </a:r>
            <a:r>
              <a:rPr lang="en-US" sz="1600" dirty="0"/>
              <a:t>,” </a:t>
            </a:r>
            <a:r>
              <a:rPr lang="en-US" sz="1600" i="1" dirty="0"/>
              <a:t>Ind. Appl. Conf. 2007. 42nd IAS </a:t>
            </a:r>
            <a:r>
              <a:rPr lang="en-US" sz="1600" i="1" dirty="0" err="1"/>
              <a:t>Annu</a:t>
            </a:r>
            <a:r>
              <a:rPr lang="en-US" sz="1600" i="1" dirty="0"/>
              <a:t>. Meet. Conf. Rec. 2007 IEEE</a:t>
            </a:r>
            <a:r>
              <a:rPr lang="en-US" sz="1600" dirty="0"/>
              <a:t>, pp. 1322–1328, 2007</a:t>
            </a:r>
            <a:r>
              <a:rPr lang="en-US" sz="1600" dirty="0" smtClean="0"/>
              <a:t>.</a:t>
            </a:r>
            <a:endParaRPr lang="tr-TR" sz="1600" dirty="0" smtClean="0"/>
          </a:p>
          <a:p>
            <a:pPr marL="514350" indent="-514350" defTabSz="4389438">
              <a:spcAft>
                <a:spcPts val="1200"/>
              </a:spcAft>
              <a:buFont typeface="+mj-lt"/>
              <a:buAutoNum type="arabicPeriod"/>
            </a:pPr>
            <a:r>
              <a:rPr lang="en-US" sz="1600" dirty="0" smtClean="0"/>
              <a:t>S</a:t>
            </a:r>
            <a:r>
              <a:rPr lang="en-US" sz="1600" dirty="0"/>
              <a:t>. M. Lambert, B. C. </a:t>
            </a:r>
            <a:r>
              <a:rPr lang="en-US" sz="1600" dirty="0" err="1"/>
              <a:t>Mecrow</a:t>
            </a:r>
            <a:r>
              <a:rPr lang="en-US" sz="1600" dirty="0"/>
              <a:t>, R. </a:t>
            </a:r>
            <a:r>
              <a:rPr lang="en-US" sz="1600" dirty="0" err="1"/>
              <a:t>Abebe</a:t>
            </a:r>
            <a:r>
              <a:rPr lang="en-US" sz="1600" dirty="0"/>
              <a:t>, G. </a:t>
            </a:r>
            <a:r>
              <a:rPr lang="en-US" sz="1600" dirty="0" err="1"/>
              <a:t>Vakil</a:t>
            </a:r>
            <a:r>
              <a:rPr lang="en-US" sz="1600" dirty="0"/>
              <a:t>, and C. M. Johnson, “</a:t>
            </a:r>
            <a:r>
              <a:rPr lang="en-US" sz="1600" b="1" dirty="0"/>
              <a:t>Integrated Drives for Transport - A Review of the Enabling Electronics Technology</a:t>
            </a:r>
            <a:r>
              <a:rPr lang="en-US" sz="1600" dirty="0"/>
              <a:t>,” </a:t>
            </a:r>
            <a:r>
              <a:rPr lang="en-US" sz="1600" i="1" dirty="0"/>
              <a:t>IEEE </a:t>
            </a:r>
            <a:r>
              <a:rPr lang="en-US" sz="1600" i="1" dirty="0" err="1"/>
              <a:t>Veh</a:t>
            </a:r>
            <a:r>
              <a:rPr lang="en-US" sz="1600" i="1" dirty="0"/>
              <a:t>. Power </a:t>
            </a:r>
            <a:r>
              <a:rPr lang="en-US" sz="1600" i="1" dirty="0" err="1"/>
              <a:t>Propuls</a:t>
            </a:r>
            <a:r>
              <a:rPr lang="en-US" sz="1600" i="1" dirty="0"/>
              <a:t>. Conf.</a:t>
            </a:r>
            <a:r>
              <a:rPr lang="en-US" sz="1600" dirty="0"/>
              <a:t>, pp. 1–6, 2015</a:t>
            </a:r>
            <a:r>
              <a:rPr lang="en-US" sz="1600" dirty="0" smtClean="0"/>
              <a:t>.</a:t>
            </a:r>
            <a:endParaRPr lang="tr-TR" sz="1600" dirty="0" smtClean="0"/>
          </a:p>
          <a:p>
            <a:pPr marL="514350" indent="-514350" defTabSz="4389438">
              <a:spcAft>
                <a:spcPts val="1200"/>
              </a:spcAft>
              <a:buFont typeface="+mj-lt"/>
              <a:buAutoNum type="arabicPeriod"/>
            </a:pPr>
            <a:r>
              <a:rPr lang="en-US" sz="1600" dirty="0" smtClean="0"/>
              <a:t>A</a:t>
            </a:r>
            <a:r>
              <a:rPr lang="en-US" sz="1600" dirty="0"/>
              <a:t>. </a:t>
            </a:r>
            <a:r>
              <a:rPr lang="en-US" sz="1600" dirty="0" err="1"/>
              <a:t>Shea</a:t>
            </a:r>
            <a:r>
              <a:rPr lang="en-US" sz="1600" dirty="0"/>
              <a:t> and T. M. </a:t>
            </a:r>
            <a:r>
              <a:rPr lang="en-US" sz="1600" dirty="0" err="1"/>
              <a:t>Jahns</a:t>
            </a:r>
            <a:r>
              <a:rPr lang="en-US" sz="1600" dirty="0"/>
              <a:t>, “</a:t>
            </a:r>
            <a:r>
              <a:rPr lang="en-US" sz="1600" b="1" dirty="0"/>
              <a:t>Hardware integration for an integrated modular motor drive including distributed control</a:t>
            </a:r>
            <a:r>
              <a:rPr lang="en-US" sz="1600" dirty="0"/>
              <a:t>,” in </a:t>
            </a:r>
            <a:r>
              <a:rPr lang="en-US" sz="1600" i="1" dirty="0"/>
              <a:t>2014 IEEE Energy Conversion Congress and Exposition (ECCE)</a:t>
            </a:r>
            <a:r>
              <a:rPr lang="en-US" sz="1600" dirty="0"/>
              <a:t>, 2014, pp. 4881–4887</a:t>
            </a:r>
            <a:r>
              <a:rPr lang="en-US" sz="1600" dirty="0" smtClean="0"/>
              <a:t>.</a:t>
            </a:r>
            <a:endParaRPr lang="tr-TR" sz="1600" dirty="0" smtClean="0"/>
          </a:p>
        </p:txBody>
      </p:sp>
    </p:spTree>
    <p:extLst>
      <p:ext uri="{BB962C8B-B14F-4D97-AF65-F5344CB8AC3E}">
        <p14:creationId xmlns:p14="http://schemas.microsoft.com/office/powerpoint/2010/main" val="1246665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386291" y="224135"/>
            <a:ext cx="7315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Group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4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07" y="266700"/>
            <a:ext cx="684927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 descr="C:\Users\ugurm\Desktop\gitthub\IMMD\GRW2017\Metu5.png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52" t="39667" r="15041" b="41051"/>
          <a:stretch/>
        </p:blipFill>
        <p:spPr bwMode="auto">
          <a:xfrm>
            <a:off x="5143249" y="1559391"/>
            <a:ext cx="3427172" cy="76009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1212086" y="1166784"/>
            <a:ext cx="374274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Fields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Renewable Energy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Power Quality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Smart Grids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Power Electronics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Electrical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Machines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143249" y="2471167"/>
            <a:ext cx="38843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://</a:t>
            </a:r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power.eee.metu.edu.tr</a:t>
            </a:r>
            <a:endParaRPr lang="tr-T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174511" y="3810000"/>
            <a:ext cx="374274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Events</a:t>
            </a:r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Weekly seminars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Journal </a:t>
            </a:r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lub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League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EEE Star program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Undergraduate students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51" t="16052"/>
          <a:stretch/>
        </p:blipFill>
        <p:spPr>
          <a:xfrm>
            <a:off x="1360891" y="3810000"/>
            <a:ext cx="3336416" cy="2438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095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14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07" y="266700"/>
            <a:ext cx="684927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057400" y="2438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414235" y="150600"/>
            <a:ext cx="728226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56959" y="1323201"/>
            <a:ext cx="731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 !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4120" y="2907269"/>
            <a:ext cx="2942492" cy="2942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37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386291" y="224135"/>
            <a:ext cx="7315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tr-TR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4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07" y="266700"/>
            <a:ext cx="684927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1358937" y="1828800"/>
            <a:ext cx="7282263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is IMMD?</a:t>
            </a: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Why IMMD?</a:t>
            </a: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</a:t>
            </a: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DC Link Capacitor Optimization</a:t>
            </a: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IMMD Design</a:t>
            </a: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Future Work</a:t>
            </a:r>
          </a:p>
        </p:txBody>
      </p:sp>
    </p:spTree>
    <p:extLst>
      <p:ext uri="{BB962C8B-B14F-4D97-AF65-F5344CB8AC3E}">
        <p14:creationId xmlns:p14="http://schemas.microsoft.com/office/powerpoint/2010/main" val="3062397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386291" y="224135"/>
            <a:ext cx="7315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Conventional Motor Drives</a:t>
            </a:r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vs</a:t>
            </a:r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IMMD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4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07" y="266700"/>
            <a:ext cx="684927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4335300" y="1208758"/>
            <a:ext cx="45039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Drives are placed in a separate cabinet</a:t>
            </a:r>
            <a:endParaRPr lang="tr-T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Increased volume, weight and cost</a:t>
            </a:r>
          </a:p>
          <a:p>
            <a:pPr lvl="1"/>
            <a:endParaRPr lang="tr-T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Connection with long cables</a:t>
            </a:r>
            <a:endParaRPr lang="tr-TR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Long cable effect, EMI problems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131" y="1550864"/>
            <a:ext cx="1028769" cy="85730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185898"/>
            <a:ext cx="1122328" cy="156324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86291" y="3508061"/>
            <a:ext cx="3058421" cy="24384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4819061" y="3782554"/>
            <a:ext cx="37338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motor drive is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integrated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to the motor back-end</a:t>
            </a:r>
          </a:p>
          <a:p>
            <a:pPr lvl="1"/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Both the motor and the drive are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modularized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250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386291" y="224135"/>
            <a:ext cx="7315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  <a:endParaRPr lang="tr-TR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4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07" y="266700"/>
            <a:ext cx="684927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4143" y="1176858"/>
            <a:ext cx="3245602" cy="115536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189918" y="1255851"/>
            <a:ext cx="431212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Power density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Voltage overshoots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Motor lifetime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Increased fault tolerance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Distributed heat dissipation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Reduced voltage stress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1584" y="2594679"/>
            <a:ext cx="2728161" cy="3761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750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386291" y="224135"/>
            <a:ext cx="7315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Critical Applications</a:t>
            </a:r>
            <a:endParaRPr lang="tr-TR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4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07" y="266700"/>
            <a:ext cx="684927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 Box 9"/>
          <p:cNvSpPr txBox="1">
            <a:spLocks noChangeArrowheads="1"/>
          </p:cNvSpPr>
          <p:nvPr/>
        </p:nvSpPr>
        <p:spPr bwMode="auto">
          <a:xfrm>
            <a:off x="1213407" y="1069400"/>
            <a:ext cx="767269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Electric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traction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HEVs,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rain</a:t>
            </a:r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1028800" y="1568815"/>
            <a:ext cx="767269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Aerospace: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Aircrafts, Space</a:t>
            </a:r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crafts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9091" r="9091" b="2273"/>
          <a:stretch/>
        </p:blipFill>
        <p:spPr>
          <a:xfrm>
            <a:off x="1056732" y="2684894"/>
            <a:ext cx="2950958" cy="25019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9"/>
          <a:stretch/>
        </p:blipFill>
        <p:spPr>
          <a:xfrm>
            <a:off x="4009644" y="2536903"/>
            <a:ext cx="5087112" cy="277612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11942" y="6565370"/>
            <a:ext cx="54102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smtClean="0"/>
              <a:t>https://www.afdc.energy.gov/vehicles/how-do-hybrid-electric-cars-work</a:t>
            </a:r>
            <a:endParaRPr lang="en-US" sz="1000" dirty="0"/>
          </a:p>
        </p:txBody>
      </p:sp>
      <p:sp>
        <p:nvSpPr>
          <p:cNvPr id="8" name="Rectangle 7"/>
          <p:cNvSpPr/>
          <p:nvPr/>
        </p:nvSpPr>
        <p:spPr>
          <a:xfrm>
            <a:off x="1011942" y="6334422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/>
              <a:t>http://www.carparts.com/classroom/alternativepowersystems.htm</a:t>
            </a:r>
          </a:p>
        </p:txBody>
      </p:sp>
    </p:spTree>
    <p:extLst>
      <p:ext uri="{BB962C8B-B14F-4D97-AF65-F5344CB8AC3E}">
        <p14:creationId xmlns:p14="http://schemas.microsoft.com/office/powerpoint/2010/main" val="1828716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386291" y="224135"/>
            <a:ext cx="7315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</a:t>
            </a:r>
            <a:endParaRPr lang="tr-TR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4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07" y="266700"/>
            <a:ext cx="684927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 Box 9"/>
          <p:cNvSpPr txBox="1">
            <a:spLocks noChangeArrowheads="1"/>
          </p:cNvSpPr>
          <p:nvPr/>
        </p:nvSpPr>
        <p:spPr bwMode="auto">
          <a:xfrm>
            <a:off x="1295399" y="1084656"/>
            <a:ext cx="7672691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tr-TR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mall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volume </a:t>
            </a:r>
            <a:r>
              <a:rPr lang="tr-TR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endParaRPr lang="tr-TR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tr-TR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Cooling</a:t>
            </a:r>
            <a:r>
              <a:rPr lang="tr-TR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?</a:t>
            </a:r>
          </a:p>
          <a:p>
            <a:endParaRPr lang="tr-TR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tr-TR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Vibration</a:t>
            </a:r>
            <a:r>
              <a:rPr lang="tr-TR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?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/>
          <a:stretch/>
        </p:blipFill>
        <p:spPr>
          <a:xfrm>
            <a:off x="1658898" y="3505200"/>
            <a:ext cx="6711322" cy="2689835"/>
          </a:xfrm>
          <a:prstGeom prst="rect">
            <a:avLst/>
          </a:prstGeom>
        </p:spPr>
      </p:pic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3869591" y="1096379"/>
            <a:ext cx="4991101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lvl="1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Passive component size reduction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Heat sink size reduction</a:t>
            </a:r>
            <a:endParaRPr lang="tr-TR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Achieve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superior drive efficiency</a:t>
            </a:r>
          </a:p>
          <a:p>
            <a:pPr lvl="1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Heat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</a:t>
            </a:r>
            <a:endParaRPr lang="tr-TR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978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386291" y="224135"/>
            <a:ext cx="7315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Gallium Nitride (GaN) Power Semiconductors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14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07" y="266700"/>
            <a:ext cx="684927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 Box 9"/>
          <p:cNvSpPr txBox="1">
            <a:spLocks noChangeArrowheads="1"/>
          </p:cNvSpPr>
          <p:nvPr/>
        </p:nvSpPr>
        <p:spPr bwMode="auto">
          <a:xfrm>
            <a:off x="1386291" y="1130061"/>
            <a:ext cx="7035213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tr-T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ide band-gap (WBG)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power semiconductor devices</a:t>
            </a:r>
            <a:endParaRPr lang="tr-TR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Low semiconductor loss: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heat sink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size is reduced</a:t>
            </a:r>
            <a:endParaRPr lang="tr-T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High operation frequency: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passive component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size is reduced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1896" y="2274312"/>
            <a:ext cx="4985326" cy="35501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89918" y="5896342"/>
            <a:ext cx="76492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total WBG 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market is 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expected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be $743M in 2020 in a $12.7B 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overall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market.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386290" y="6490642"/>
            <a:ext cx="703521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/>
              <a:t>https://www.slideshare.net/Yole_Developpement/sic-sapphire-gan-what-is-the-business-evolution-of-the-nonsilicon-based-semiconductor-industry-presentation-held-by-on-semicon-west-2017-by-pierric-gueguen-from-yole-dveloppement</a:t>
            </a:r>
          </a:p>
        </p:txBody>
      </p:sp>
    </p:spTree>
    <p:extLst>
      <p:ext uri="{BB962C8B-B14F-4D97-AF65-F5344CB8AC3E}">
        <p14:creationId xmlns:p14="http://schemas.microsoft.com/office/powerpoint/2010/main" val="3899661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386291" y="224135"/>
            <a:ext cx="7315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DC Link </a:t>
            </a:r>
            <a:r>
              <a:rPr lang="tr-TR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Capacitor</a:t>
            </a:r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Selection</a:t>
            </a:r>
            <a:endParaRPr lang="tr-TR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14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07" y="266700"/>
            <a:ext cx="684927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 Box 9"/>
          <p:cNvSpPr txBox="1">
            <a:spLocks noChangeArrowheads="1"/>
          </p:cNvSpPr>
          <p:nvPr/>
        </p:nvSpPr>
        <p:spPr bwMode="auto">
          <a:xfrm>
            <a:off x="3450504" y="1304324"/>
            <a:ext cx="386469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DC link capacitors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constitute</a:t>
            </a:r>
            <a:endParaRPr lang="tr-T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20% of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weight</a:t>
            </a:r>
            <a:endParaRPr lang="tr-T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30% of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volume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8971" y="2895600"/>
            <a:ext cx="5869840" cy="2352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869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17208</TotalTime>
  <Words>763</Words>
  <Application>Microsoft Office PowerPoint</Application>
  <PresentationFormat>On-screen Show (4:3)</PresentationFormat>
  <Paragraphs>150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Courier New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Outline</dc:title>
  <dc:creator>Mesut</dc:creator>
  <cp:lastModifiedBy>ugurm</cp:lastModifiedBy>
  <cp:revision>350</cp:revision>
  <dcterms:created xsi:type="dcterms:W3CDTF">2006-08-16T00:00:00Z</dcterms:created>
  <dcterms:modified xsi:type="dcterms:W3CDTF">2017-05-30T15:38:55Z</dcterms:modified>
</cp:coreProperties>
</file>