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90" r:id="rId2"/>
    <p:sldId id="494" r:id="rId3"/>
    <p:sldId id="515" r:id="rId4"/>
    <p:sldId id="497" r:id="rId5"/>
    <p:sldId id="498" r:id="rId6"/>
    <p:sldId id="504" r:id="rId7"/>
    <p:sldId id="501" r:id="rId8"/>
    <p:sldId id="506" r:id="rId9"/>
    <p:sldId id="508" r:id="rId10"/>
    <p:sldId id="514" r:id="rId11"/>
    <p:sldId id="517" r:id="rId12"/>
    <p:sldId id="516" r:id="rId13"/>
    <p:sldId id="507" r:id="rId14"/>
    <p:sldId id="509" r:id="rId15"/>
    <p:sldId id="510" r:id="rId16"/>
    <p:sldId id="502" r:id="rId17"/>
    <p:sldId id="512" r:id="rId18"/>
    <p:sldId id="513" r:id="rId19"/>
    <p:sldId id="493" r:id="rId20"/>
    <p:sldId id="3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FFB"/>
    <a:srgbClr val="0033CC"/>
    <a:srgbClr val="F20000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8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31.05.2017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hyperlink" Target="http://power.eee.metu.edu.t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53712" y="266700"/>
            <a:ext cx="76492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2761" y="5017599"/>
            <a:ext cx="7649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16" y="1335920"/>
            <a:ext cx="4503074" cy="1653540"/>
          </a:xfrm>
          <a:prstGeom prst="rect">
            <a:avLst/>
          </a:prstGeom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3403365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Integrated Modular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 (IMMD)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31.05.2017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47420"/>
          <a:stretch/>
        </p:blipFill>
        <p:spPr>
          <a:xfrm>
            <a:off x="1151818" y="2207792"/>
            <a:ext cx="5142683" cy="2462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919" y="1904415"/>
            <a:ext cx="2728161" cy="37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ctr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07" y="1752600"/>
            <a:ext cx="5945768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9540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50" y="1606163"/>
            <a:ext cx="6887282" cy="49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61" y="1249362"/>
            <a:ext cx="5478396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31" y="1285155"/>
            <a:ext cx="3403469" cy="2717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721" y="1261044"/>
            <a:ext cx="3586248" cy="2828904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23457" y="949551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772742" y="955499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200804" y="4054322"/>
            <a:ext cx="795408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voltage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 and cost is bad, superior thermal performance</a:t>
            </a:r>
          </a:p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voltage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capacitance yields high cost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capacitance yields bad thermal performance</a:t>
            </a:r>
          </a:p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342900" indent="-3429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4 25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metal film capacitors connected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64185" y="1152201"/>
            <a:ext cx="5687708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three-phase inverter modules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stage with cascode GaN FETs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Magnet Brushless DC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Slot Concentrated Winding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81" y="3772678"/>
            <a:ext cx="2199212" cy="1723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338" y="3637966"/>
            <a:ext cx="2067164" cy="18930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636" y="1182397"/>
            <a:ext cx="2053280" cy="2033818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10941" y="4002976"/>
            <a:ext cx="47407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three-phase modules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kW total output power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slot double layer stator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pole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600V – 20A GaN FETs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capacitors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4912" y="3582195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efficient?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48190" y="952500"/>
            <a:ext cx="74910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Characterization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218493" y="5454218"/>
            <a:ext cx="4791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IGBT: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SKB15N60HS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600V, 27A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8493" y="2533159"/>
            <a:ext cx="18295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tr-TR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6 kW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6085"/>
          <a:stretch/>
        </p:blipFill>
        <p:spPr>
          <a:xfrm>
            <a:off x="7086599" y="5871767"/>
            <a:ext cx="636336" cy="724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6766" b="48048"/>
          <a:stretch/>
        </p:blipFill>
        <p:spPr>
          <a:xfrm>
            <a:off x="2060750" y="5887959"/>
            <a:ext cx="702154" cy="705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734" y="5916534"/>
            <a:ext cx="621800" cy="666707"/>
          </a:xfrm>
          <a:prstGeom prst="rect">
            <a:avLst/>
          </a:prstGeom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333999" y="545190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TPH3212PS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650V, 26A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0316" y="6613753"/>
            <a:ext cx="6716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http://www.transphormusa.com/product/tph3212ps/http://www.transphormusa.com/product/tph3212ps</a:t>
            </a:r>
            <a:r>
              <a:rPr lang="en-US" sz="1000" dirty="0" smtClean="0"/>
              <a:t>/</a:t>
            </a:r>
            <a:endParaRPr lang="en-US" sz="1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10871" t="57560" r="9653" b="8790"/>
          <a:stretch/>
        </p:blipFill>
        <p:spPr>
          <a:xfrm>
            <a:off x="3134872" y="5919293"/>
            <a:ext cx="929510" cy="5577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959" y="1478688"/>
            <a:ext cx="498864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21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600200"/>
            <a:ext cx="764340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</a:t>
            </a: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efficiency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98.5%</a:t>
            </a: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power density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15 W/cm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housing for cooling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heatsink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64518" y="1371600"/>
            <a:ext cx="7300509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G</a:t>
            </a:r>
            <a:r>
              <a:rPr lang="en-US" sz="1600" dirty="0"/>
              <a:t>. Lo </a:t>
            </a:r>
            <a:r>
              <a:rPr lang="en-US" sz="1600" dirty="0" err="1"/>
              <a:t>Calzo</a:t>
            </a:r>
            <a:r>
              <a:rPr lang="en-US" sz="1600" dirty="0"/>
              <a:t> </a:t>
            </a:r>
            <a:r>
              <a:rPr lang="en-US" sz="1600" i="1" dirty="0"/>
              <a:t>et al.</a:t>
            </a:r>
            <a:r>
              <a:rPr lang="en-US" sz="1600" dirty="0"/>
              <a:t>, “</a:t>
            </a:r>
            <a:r>
              <a:rPr lang="en-US" sz="1600" b="1" dirty="0"/>
              <a:t>Integrated motor drives: state of the art and future trends</a:t>
            </a:r>
            <a:r>
              <a:rPr lang="en-US" sz="1600" dirty="0"/>
              <a:t>,” </a:t>
            </a:r>
            <a:r>
              <a:rPr lang="en-US" sz="1600" i="1" dirty="0"/>
              <a:t>IET </a:t>
            </a:r>
            <a:r>
              <a:rPr lang="en-US" sz="1600" i="1" dirty="0" err="1"/>
              <a:t>Electr</a:t>
            </a:r>
            <a:r>
              <a:rPr lang="en-US" sz="1600" i="1" dirty="0"/>
              <a:t>. Power Appl.</a:t>
            </a:r>
            <a:r>
              <a:rPr lang="en-US" sz="1600" dirty="0"/>
              <a:t>, vol. 10, no. 8, pp. 757–771, Sep. 2016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Wang, Y. Li, and Y. Han, “</a:t>
            </a:r>
            <a:r>
              <a:rPr lang="en-US" sz="1600" b="1" dirty="0"/>
              <a:t>Integrated Modular Motor Drive Design With GaN Power FETs</a:t>
            </a:r>
            <a:r>
              <a:rPr lang="en-US" sz="1600" dirty="0"/>
              <a:t>,” </a:t>
            </a:r>
            <a:r>
              <a:rPr lang="en-US" sz="1600" i="1" dirty="0"/>
              <a:t>IEEE Trans. Ind. Appl.</a:t>
            </a:r>
            <a:r>
              <a:rPr lang="en-US" sz="1600" dirty="0"/>
              <a:t>, vol. 51, no. c, pp. 3198–3207,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J. </a:t>
            </a:r>
            <a:r>
              <a:rPr lang="en-US" sz="1600" dirty="0" err="1"/>
              <a:t>Wolmarans</a:t>
            </a:r>
            <a:r>
              <a:rPr lang="en-US" sz="1600" dirty="0"/>
              <a:t>, M. B. Gerber, H. </a:t>
            </a:r>
            <a:r>
              <a:rPr lang="en-US" sz="1600" dirty="0" err="1"/>
              <a:t>Polinder</a:t>
            </a:r>
            <a:r>
              <a:rPr lang="en-US" sz="1600" dirty="0"/>
              <a:t>, S. W. H. De </a:t>
            </a:r>
            <a:r>
              <a:rPr lang="en-US" sz="1600" dirty="0" err="1"/>
              <a:t>Haan</a:t>
            </a:r>
            <a:r>
              <a:rPr lang="en-US" sz="1600" dirty="0"/>
              <a:t>, J. A. Ferreira, and D. </a:t>
            </a:r>
            <a:r>
              <a:rPr lang="en-US" sz="1600" dirty="0" err="1"/>
              <a:t>Clarenbach</a:t>
            </a:r>
            <a:r>
              <a:rPr lang="en-US" sz="1600" dirty="0"/>
              <a:t>, “</a:t>
            </a:r>
            <a:r>
              <a:rPr lang="en-US" sz="1600" b="1" dirty="0"/>
              <a:t>A 50kW integrated fault tolerant permanent magnet machine and motor drive</a:t>
            </a:r>
            <a:r>
              <a:rPr lang="en-US" sz="1600" dirty="0"/>
              <a:t>,” </a:t>
            </a:r>
            <a:r>
              <a:rPr lang="en-US" sz="1600" i="1" dirty="0"/>
              <a:t>PESC Rec. - IEEE </a:t>
            </a:r>
            <a:r>
              <a:rPr lang="en-US" sz="1600" i="1" dirty="0" err="1"/>
              <a:t>Annu</a:t>
            </a:r>
            <a:r>
              <a:rPr lang="en-US" sz="1600" i="1" dirty="0"/>
              <a:t>. Power Electron. Spec. Conf.</a:t>
            </a:r>
            <a:r>
              <a:rPr lang="en-US" sz="1600" dirty="0"/>
              <a:t>, pp. 345–351, 2008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N</a:t>
            </a:r>
            <a:r>
              <a:rPr lang="en-US" sz="1600" dirty="0"/>
              <a:t>. R. Brown, T. M. </a:t>
            </a:r>
            <a:r>
              <a:rPr lang="en-US" sz="1600" dirty="0" err="1"/>
              <a:t>Jahns</a:t>
            </a:r>
            <a:r>
              <a:rPr lang="en-US" sz="1600" dirty="0"/>
              <a:t>, and R. D. Lorenz, “</a:t>
            </a:r>
            <a:r>
              <a:rPr lang="en-US" sz="1600" b="1" dirty="0"/>
              <a:t>Power Converter Design for an Integrated Modular Motor Drive</a:t>
            </a:r>
            <a:r>
              <a:rPr lang="en-US" sz="1600" dirty="0"/>
              <a:t>,” </a:t>
            </a:r>
            <a:r>
              <a:rPr lang="en-US" sz="1600" i="1" dirty="0"/>
              <a:t>Ind. Appl. Conf. 2007. 42nd IAS </a:t>
            </a:r>
            <a:r>
              <a:rPr lang="en-US" sz="1600" i="1" dirty="0" err="1"/>
              <a:t>Annu</a:t>
            </a:r>
            <a:r>
              <a:rPr lang="en-US" sz="1600" i="1" dirty="0"/>
              <a:t>. Meet. Conf. Rec. 2007 IEEE</a:t>
            </a:r>
            <a:r>
              <a:rPr lang="en-US" sz="1600" dirty="0"/>
              <a:t>, pp. 1322–1328, 2007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en-US" sz="1600" dirty="0"/>
              <a:t>. M. Lambert, B. C. </a:t>
            </a:r>
            <a:r>
              <a:rPr lang="en-US" sz="1600" dirty="0" err="1"/>
              <a:t>Mecrow</a:t>
            </a:r>
            <a:r>
              <a:rPr lang="en-US" sz="1600" dirty="0"/>
              <a:t>, R. </a:t>
            </a:r>
            <a:r>
              <a:rPr lang="en-US" sz="1600" dirty="0" err="1"/>
              <a:t>Abebe</a:t>
            </a:r>
            <a:r>
              <a:rPr lang="en-US" sz="1600" dirty="0"/>
              <a:t>, G. </a:t>
            </a:r>
            <a:r>
              <a:rPr lang="en-US" sz="1600" dirty="0" err="1"/>
              <a:t>Vakil</a:t>
            </a:r>
            <a:r>
              <a:rPr lang="en-US" sz="1600" dirty="0"/>
              <a:t>, and C. M. Johnson, “</a:t>
            </a:r>
            <a:r>
              <a:rPr lang="en-US" sz="1600" b="1" dirty="0"/>
              <a:t>Integrated Drives for Transport - A Review of the Enabling Electronics Technology</a:t>
            </a:r>
            <a:r>
              <a:rPr lang="en-US" sz="1600" dirty="0"/>
              <a:t>,” </a:t>
            </a:r>
            <a:r>
              <a:rPr lang="en-US" sz="1600" i="1" dirty="0"/>
              <a:t>IEEE </a:t>
            </a:r>
            <a:r>
              <a:rPr lang="en-US" sz="1600" i="1" dirty="0" err="1"/>
              <a:t>Veh</a:t>
            </a:r>
            <a:r>
              <a:rPr lang="en-US" sz="1600" i="1" dirty="0"/>
              <a:t>. Power </a:t>
            </a:r>
            <a:r>
              <a:rPr lang="en-US" sz="1600" i="1" dirty="0" err="1"/>
              <a:t>Propuls</a:t>
            </a:r>
            <a:r>
              <a:rPr lang="en-US" sz="1600" i="1" dirty="0"/>
              <a:t>. Conf.</a:t>
            </a:r>
            <a:r>
              <a:rPr lang="en-US" sz="1600" dirty="0"/>
              <a:t>, pp. 1–6,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A</a:t>
            </a:r>
            <a:r>
              <a:rPr lang="en-US" sz="1600" dirty="0"/>
              <a:t>. </a:t>
            </a:r>
            <a:r>
              <a:rPr lang="en-US" sz="1600" dirty="0" err="1"/>
              <a:t>Shea</a:t>
            </a:r>
            <a:r>
              <a:rPr lang="en-US" sz="1600" dirty="0"/>
              <a:t> and T. M. </a:t>
            </a:r>
            <a:r>
              <a:rPr lang="en-US" sz="1600" dirty="0" err="1"/>
              <a:t>Jahns</a:t>
            </a:r>
            <a:r>
              <a:rPr lang="en-US" sz="1600" dirty="0"/>
              <a:t>, “</a:t>
            </a:r>
            <a:r>
              <a:rPr lang="en-US" sz="1600" b="1" dirty="0"/>
              <a:t>Hardware integration for an integrated modular motor drive including distributed control</a:t>
            </a:r>
            <a:r>
              <a:rPr lang="en-US" sz="1600" dirty="0"/>
              <a:t>,” in </a:t>
            </a:r>
            <a:r>
              <a:rPr lang="en-US" sz="1600" i="1" dirty="0"/>
              <a:t>2014 IEEE Energy Conversion Congress and Exposition (ECCE)</a:t>
            </a:r>
            <a:r>
              <a:rPr lang="en-US" sz="1600" dirty="0"/>
              <a:t>, 2014, pp. 4881–4887</a:t>
            </a:r>
            <a:r>
              <a:rPr lang="en-US" sz="1600" dirty="0" smtClean="0"/>
              <a:t>.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6959" y="132320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20" y="2907269"/>
            <a:ext cx="2942492" cy="29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58937" y="18288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143249" y="1559391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12086" y="1166784"/>
            <a:ext cx="3742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Fields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Quality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Machines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3249" y="2471167"/>
            <a:ext cx="388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power.eee.metu.edu.tr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4511" y="3810000"/>
            <a:ext cx="3742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seminars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League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EEE Star program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students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t="16052"/>
          <a:stretch/>
        </p:blipFill>
        <p:spPr>
          <a:xfrm>
            <a:off x="1360891" y="3810000"/>
            <a:ext cx="3336416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Motor Drives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IMMD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35300" y="1208758"/>
            <a:ext cx="450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28" y="1287018"/>
            <a:ext cx="1772524" cy="1477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79" y="1320754"/>
            <a:ext cx="1066321" cy="14852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91" y="3508061"/>
            <a:ext cx="3058421" cy="2438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19061" y="3782554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 back-end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43" y="1176858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9918" y="1255851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584" y="2594679"/>
            <a:ext cx="2728161" cy="37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3407" y="1069400"/>
            <a:ext cx="76726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28800" y="1568815"/>
            <a:ext cx="76726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9091" r="9091" b="2273"/>
          <a:stretch/>
        </p:blipFill>
        <p:spPr>
          <a:xfrm>
            <a:off x="1056732" y="2684894"/>
            <a:ext cx="2950958" cy="250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4009644" y="2536903"/>
            <a:ext cx="5087112" cy="27761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1942" y="6565370"/>
            <a:ext cx="541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https://www.afdc.energy.gov/vehicles/how-do-hybrid-electric-cars-work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011942" y="633442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http://www.carparts.com/classroom/alternativepowersystems.htm</a:t>
            </a:r>
          </a:p>
        </p:txBody>
      </p:sp>
    </p:spTree>
    <p:extLst>
      <p:ext uri="{BB962C8B-B14F-4D97-AF65-F5344CB8AC3E}">
        <p14:creationId xmlns:p14="http://schemas.microsoft.com/office/powerpoint/2010/main" val="18287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399" y="1084656"/>
            <a:ext cx="767269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 volume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658898" y="3505200"/>
            <a:ext cx="6711322" cy="2689835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69591" y="1096379"/>
            <a:ext cx="49911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size reduction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size reduction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superior drive efficiency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 Power Semiconductors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130061"/>
            <a:ext cx="7035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semiconductor loss: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operation frequency: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96" y="2274312"/>
            <a:ext cx="4985326" cy="3550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9918" y="5896342"/>
            <a:ext cx="764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WBG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 is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$743M in 2020 in a $12.7B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6290" y="6490642"/>
            <a:ext cx="703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https://www.slideshare.net/Yole_Developpement/sic-sapphire-gan-what-is-the-business-evolution-of-the-nonsilicon-based-semiconductor-industry-presentation-held-by-on-semicon-west-2017-by-pierric-gueguen-from-yole-dveloppement</a:t>
            </a:r>
          </a:p>
        </p:txBody>
      </p:sp>
    </p:spTree>
    <p:extLst>
      <p:ext uri="{BB962C8B-B14F-4D97-AF65-F5344CB8AC3E}">
        <p14:creationId xmlns:p14="http://schemas.microsoft.com/office/powerpoint/2010/main" val="38996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450504" y="1304324"/>
            <a:ext cx="38646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971" y="2895600"/>
            <a:ext cx="5869840" cy="23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20035" y="1456042"/>
            <a:ext cx="4223965" cy="285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587" y="1456042"/>
            <a:ext cx="2242093" cy="613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5" y="2593737"/>
            <a:ext cx="4267200" cy="635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826" y="1971660"/>
            <a:ext cx="2688179" cy="66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941" y="1540859"/>
            <a:ext cx="3823094" cy="2232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4826" y="3210432"/>
            <a:ext cx="2721832" cy="1100966"/>
          </a:xfrm>
          <a:prstGeom prst="rect">
            <a:avLst/>
          </a:prstGeom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397656" y="1138558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624916" y="1138558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422835" y="4065761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1600200" y="4465871"/>
            <a:ext cx="3913528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ESL &amp; ESR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/>
      <p:bldP spid="18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17995</TotalTime>
  <Words>801</Words>
  <Application>Microsoft Office PowerPoint</Application>
  <PresentationFormat>On-screen Show (4:3)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355</cp:revision>
  <dcterms:created xsi:type="dcterms:W3CDTF">2006-08-16T00:00:00Z</dcterms:created>
  <dcterms:modified xsi:type="dcterms:W3CDTF">2017-05-31T06:36:39Z</dcterms:modified>
</cp:coreProperties>
</file>