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064"/>
    <a:srgbClr val="C0C0C0"/>
    <a:srgbClr val="0046D2"/>
    <a:srgbClr val="FF0000"/>
    <a:srgbClr val="698ED9"/>
    <a:srgbClr val="A7C4FF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820" y="-648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 smtClean="0">
                <a:solidFill>
                  <a:schemeClr val="bg1"/>
                </a:solidFill>
              </a:rPr>
              <a:t>www.postersession.com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png"/><Relationship Id="rId18" Type="http://schemas.openxmlformats.org/officeDocument/2006/relationships/image" Target="../media/image15.jpg"/><Relationship Id="rId3" Type="http://schemas.openxmlformats.org/officeDocument/2006/relationships/hyperlink" Target="mailto:ugurm@metu.edu.tr" TargetMode="External"/><Relationship Id="rId7" Type="http://schemas.openxmlformats.org/officeDocument/2006/relationships/image" Target="../media/image4.emf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emf"/><Relationship Id="rId4" Type="http://schemas.openxmlformats.org/officeDocument/2006/relationships/hyperlink" Target="mailto:keysan@metu.edu.tr" TargetMode="External"/><Relationship Id="rId9" Type="http://schemas.openxmlformats.org/officeDocument/2006/relationships/image" Target="../media/image6.emf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544800" y="8166100"/>
            <a:ext cx="14173200" cy="335232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1500" y="8128000"/>
            <a:ext cx="14058900" cy="335613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057274" y="9536354"/>
            <a:ext cx="13112917" cy="482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389438" eaLnBrk="0" hangingPunct="0">
              <a:lnSpc>
                <a:spcPct val="95000"/>
              </a:lnSpc>
            </a:pPr>
            <a:r>
              <a:rPr lang="en-US" sz="3600" dirty="0" smtClean="0"/>
              <a:t>In </a:t>
            </a:r>
            <a:r>
              <a:rPr lang="en-US" sz="3600" b="1" dirty="0" smtClean="0"/>
              <a:t>conventional motor drive </a:t>
            </a:r>
            <a:r>
              <a:rPr lang="en-US" sz="3600" dirty="0" smtClean="0"/>
              <a:t>systems, drive units are placed in a separate cabinet, and they are connected to the motor via long cables. This brings increased volume and weight as well as increased voltage overshoot and electromagnetic interference (EMI) problems.</a:t>
            </a:r>
          </a:p>
          <a:p>
            <a:pPr algn="just" defTabSz="4389438" eaLnBrk="0" hangingPunct="0">
              <a:lnSpc>
                <a:spcPct val="95000"/>
              </a:lnSpc>
            </a:pPr>
            <a:endParaRPr lang="en-US" sz="3600" dirty="0" smtClean="0"/>
          </a:p>
          <a:p>
            <a:pPr algn="just" defTabSz="4389438" eaLnBrk="0" hangingPunct="0">
              <a:lnSpc>
                <a:spcPct val="95000"/>
              </a:lnSpc>
            </a:pPr>
            <a:r>
              <a:rPr lang="en-US" sz="3600" dirty="0" smtClean="0"/>
              <a:t>In </a:t>
            </a:r>
            <a:r>
              <a:rPr lang="en-US" sz="3600" b="1" dirty="0" smtClean="0"/>
              <a:t>integrated modular motor drives (IMMD), </a:t>
            </a:r>
            <a:r>
              <a:rPr lang="en-US" sz="3600" dirty="0" smtClean="0"/>
              <a:t>the motor drive is integrated directly to the motor back-end and the system is modularized by dividing into several parts.</a:t>
            </a:r>
            <a:endParaRPr lang="en-US" sz="3600" dirty="0">
              <a:latin typeface="+mj-lt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4350" y="508000"/>
            <a:ext cx="29203650" cy="70104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248150" y="745667"/>
            <a:ext cx="2209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8000" b="1" dirty="0" smtClean="0">
                <a:latin typeface="+mj-lt"/>
              </a:rPr>
              <a:t>Development of an Integrated Modular</a:t>
            </a:r>
            <a:br>
              <a:rPr lang="en-US" sz="8000" b="1" dirty="0" smtClean="0">
                <a:latin typeface="+mj-lt"/>
              </a:rPr>
            </a:br>
            <a:r>
              <a:rPr lang="en-US" sz="8000" b="1" dirty="0" smtClean="0">
                <a:latin typeface="+mj-lt"/>
              </a:rPr>
              <a:t>Motor Drive (IMMD) System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1057275" y="8383548"/>
            <a:ext cx="13087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>
                <a:solidFill>
                  <a:srgbClr val="003399"/>
                </a:solidFill>
              </a:rPr>
              <a:t>Introduction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4133850" y="3686159"/>
            <a:ext cx="220980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ts val="600"/>
              </a:spcBef>
            </a:pPr>
            <a:r>
              <a:rPr lang="en-US" sz="6000" b="1" dirty="0" smtClean="0">
                <a:latin typeface="+mj-lt"/>
                <a:cs typeface="Times New Roman" panose="02020603050405020304" pitchFamily="18" charset="0"/>
              </a:rPr>
              <a:t>Mesut Uğur	                            	Ozan Keysan</a:t>
            </a:r>
          </a:p>
          <a:p>
            <a:pPr defTabSz="4389438">
              <a:spcBef>
                <a:spcPts val="600"/>
              </a:spcBef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ugurm@metu.edu.tr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  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keysan@metu.edu.tr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4389438">
              <a:spcBef>
                <a:spcPts val="600"/>
              </a:spcBef>
            </a:pPr>
            <a:endParaRPr lang="en-US" sz="3000" i="1" dirty="0" smtClean="0">
              <a:latin typeface="+mn-lt"/>
              <a:cs typeface="Times New Roman" panose="02020603050405020304" pitchFamily="18" charset="0"/>
            </a:endParaRPr>
          </a:p>
          <a:p>
            <a:pPr defTabSz="4389438">
              <a:spcBef>
                <a:spcPts val="600"/>
              </a:spcBef>
            </a:pPr>
            <a:r>
              <a:rPr lang="en-US" sz="4000" i="1" dirty="0" smtClean="0">
                <a:latin typeface="+mn-lt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defTabSz="4389438">
              <a:spcBef>
                <a:spcPts val="600"/>
              </a:spcBef>
            </a:pPr>
            <a:r>
              <a:rPr lang="en-US" sz="4000" i="1" dirty="0" smtClean="0">
                <a:latin typeface="+mn-lt"/>
                <a:cs typeface="Times New Roman" panose="02020603050405020304" pitchFamily="18" charset="0"/>
              </a:rPr>
              <a:t>Middle East Technical University</a:t>
            </a:r>
            <a:endParaRPr lang="en-US" sz="4000" i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42000320"/>
            <a:ext cx="30232350" cy="675716"/>
          </a:xfrm>
          <a:prstGeom prst="rect">
            <a:avLst/>
          </a:prstGeom>
          <a:solidFill>
            <a:srgbClr val="0030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0" y="42176700"/>
            <a:ext cx="7562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FF00"/>
                </a:solidFill>
              </a:rPr>
              <a:t>EEE Graduate Research Workshop 2017</a:t>
            </a:r>
            <a:endParaRPr lang="en-US" sz="3000" dirty="0">
              <a:solidFill>
                <a:srgbClr val="FFFF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6" t="23810" r="75570" b="25574"/>
          <a:stretch/>
        </p:blipFill>
        <p:spPr>
          <a:xfrm>
            <a:off x="647700" y="4007483"/>
            <a:ext cx="3600450" cy="3418840"/>
          </a:xfrm>
          <a:prstGeom prst="rect">
            <a:avLst/>
          </a:prstGeom>
        </p:spPr>
      </p:pic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070057" y="19961888"/>
            <a:ext cx="1311291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Motivation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1032738" y="28899905"/>
            <a:ext cx="130873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Challenges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1057273" y="21032214"/>
            <a:ext cx="6294053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b="1" dirty="0" smtClean="0"/>
              <a:t>Integration</a:t>
            </a:r>
            <a:endParaRPr lang="en-US" sz="40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Power density </a:t>
            </a:r>
            <a:r>
              <a:rPr lang="en-US" sz="3500" dirty="0" smtClean="0"/>
              <a:t>of the overall system is enhanced significantly.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Voltage overshoots </a:t>
            </a:r>
            <a:r>
              <a:rPr lang="en-US" sz="3500" dirty="0" smtClean="0"/>
              <a:t>due to cabling effect is eliminated. 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049649" y="30135790"/>
            <a:ext cx="1351681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Fitting into a small volume requires size reduction and optimum placement of components.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Cooling of both units should be achieved simultaneously</a:t>
            </a:r>
            <a:r>
              <a:rPr lang="tr-TR" sz="3500" dirty="0" smtClean="0"/>
              <a:t>.</a:t>
            </a:r>
            <a:endParaRPr lang="en-US" sz="3500" dirty="0" smtClean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Power and control electronics components are subjected to high temperature and vibration</a:t>
            </a: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16744950" y="8427126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DC link capacitor optimization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16111537" y="24986309"/>
            <a:ext cx="131159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IMMD Design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0" name="Text Box 42"/>
          <p:cNvSpPr txBox="1">
            <a:spLocks noChangeArrowheads="1"/>
          </p:cNvSpPr>
          <p:nvPr/>
        </p:nvSpPr>
        <p:spPr bwMode="auto">
          <a:xfrm>
            <a:off x="16087723" y="33573371"/>
            <a:ext cx="130873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Conclusion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6087723" y="27152395"/>
            <a:ext cx="130873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000" dirty="0" smtClean="0"/>
              <a:t>Fractional slot machines</a:t>
            </a:r>
          </a:p>
          <a:p>
            <a:pPr algn="l"/>
            <a:r>
              <a:rPr lang="en-US" sz="4000" dirty="0" smtClean="0"/>
              <a:t>Frameless motor</a:t>
            </a:r>
          </a:p>
          <a:p>
            <a:pPr algn="l"/>
            <a:r>
              <a:rPr lang="en-US" sz="4000" dirty="0" smtClean="0"/>
              <a:t>Modular PCB</a:t>
            </a:r>
          </a:p>
          <a:p>
            <a:pPr algn="l"/>
            <a:r>
              <a:rPr lang="en-US" sz="4000" dirty="0" smtClean="0"/>
              <a:t>GaN</a:t>
            </a:r>
          </a:p>
          <a:p>
            <a:pPr algn="l"/>
            <a:r>
              <a:rPr lang="en-US" sz="4000" dirty="0" smtClean="0"/>
              <a:t>Master/slave</a:t>
            </a:r>
            <a:endParaRPr lang="en-US" sz="4000" dirty="0">
              <a:latin typeface="+mj-lt"/>
            </a:endParaRP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16125825" y="34882791"/>
            <a:ext cx="130873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000" dirty="0" smtClean="0"/>
              <a:t>Here are my conclusions</a:t>
            </a:r>
            <a:endParaRPr lang="en-US" sz="4000" dirty="0">
              <a:latin typeface="+mj-lt"/>
            </a:endParaRPr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16087724" y="39289478"/>
            <a:ext cx="131159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References</a:t>
            </a:r>
            <a:endParaRPr lang="en-US" sz="6000" b="1" dirty="0">
              <a:solidFill>
                <a:srgbClr val="0033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2" t="37525" r="70097" b="40370"/>
          <a:stretch/>
        </p:blipFill>
        <p:spPr>
          <a:xfrm>
            <a:off x="26518480" y="3772374"/>
            <a:ext cx="2912890" cy="33840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6734" y="9767975"/>
            <a:ext cx="8095013" cy="32444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r="51470"/>
          <a:stretch/>
        </p:blipFill>
        <p:spPr>
          <a:xfrm>
            <a:off x="863831" y="14360113"/>
            <a:ext cx="6381678" cy="5457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72731" y="13276185"/>
            <a:ext cx="6358639" cy="61394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353" y="20350545"/>
            <a:ext cx="7944740" cy="56901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66624" y="18910303"/>
            <a:ext cx="7365022" cy="54509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6738" y="33235830"/>
            <a:ext cx="4433016" cy="41641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61453" y="24764591"/>
            <a:ext cx="5772150" cy="39814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268826" y="26029318"/>
            <a:ext cx="7106629" cy="552181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887998" y="30729762"/>
            <a:ext cx="6223101" cy="254366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50433" y="14624712"/>
            <a:ext cx="6194191" cy="49384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569724" y="28482417"/>
            <a:ext cx="4797010" cy="4251531"/>
          </a:xfrm>
          <a:prstGeom prst="rect">
            <a:avLst/>
          </a:prstGeom>
        </p:spPr>
      </p:pic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7464802" y="21032213"/>
            <a:ext cx="6672197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Modularization</a:t>
            </a:r>
            <a:endParaRPr lang="en-US" sz="40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Fault tolerance </a:t>
            </a:r>
            <a:r>
              <a:rPr lang="en-US" sz="3500" dirty="0" smtClean="0"/>
              <a:t>is increased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Voltage stress </a:t>
            </a:r>
            <a:r>
              <a:rPr lang="en-US" sz="3500" dirty="0" smtClean="0"/>
              <a:t>on modules is reduced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Heat dissipation </a:t>
            </a:r>
            <a:r>
              <a:rPr lang="en-US" sz="3500" dirty="0" smtClean="0"/>
              <a:t>is distributed to a wider area</a:t>
            </a: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1436295" y="25286163"/>
            <a:ext cx="65141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Applications</a:t>
            </a:r>
            <a:endParaRPr lang="en-US" sz="4000" dirty="0" smtClean="0">
              <a:latin typeface="+mj-lt"/>
            </a:endParaRPr>
          </a:p>
          <a:p>
            <a:r>
              <a:rPr lang="en-US" sz="3500" dirty="0" smtClean="0"/>
              <a:t>Electric traction</a:t>
            </a:r>
            <a:r>
              <a:rPr lang="tr-TR" sz="3500" dirty="0" smtClean="0"/>
              <a:t>:</a:t>
            </a:r>
            <a:r>
              <a:rPr lang="en-US" sz="3500" dirty="0" smtClean="0"/>
              <a:t> electric vehicles, trains</a:t>
            </a:r>
            <a:endParaRPr lang="tr-TR" sz="3500" dirty="0" smtClean="0"/>
          </a:p>
          <a:p>
            <a:r>
              <a:rPr lang="en-US" sz="3500" dirty="0" smtClean="0"/>
              <a:t>Aerospace: aircrafts, space crafts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1126240" y="33273425"/>
            <a:ext cx="7035213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3500" dirty="0" smtClean="0">
                <a:latin typeface="+mj-lt"/>
              </a:rPr>
              <a:t>These challenges can be addressed by using </a:t>
            </a:r>
            <a:r>
              <a:rPr lang="en-US" sz="3500" b="1" dirty="0" smtClean="0">
                <a:latin typeface="+mj-lt"/>
              </a:rPr>
              <a:t>wide band-gap (WBG) </a:t>
            </a:r>
            <a:r>
              <a:rPr lang="en-US" sz="3500" dirty="0" smtClean="0">
                <a:latin typeface="+mj-lt"/>
              </a:rPr>
              <a:t>power semiconductor devices such as </a:t>
            </a:r>
            <a:r>
              <a:rPr lang="en-US" sz="3500" b="1" dirty="0" smtClean="0">
                <a:latin typeface="+mj-lt"/>
              </a:rPr>
              <a:t>Gallium Nitride (GaN).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Low semiconductor  loss: </a:t>
            </a:r>
            <a:r>
              <a:rPr lang="en-US" sz="3500" b="1" dirty="0" smtClean="0"/>
              <a:t>heat sink </a:t>
            </a:r>
            <a:r>
              <a:rPr lang="en-US" sz="3500" dirty="0" smtClean="0"/>
              <a:t>size is reduced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High operation frequency: </a:t>
            </a:r>
            <a:r>
              <a:rPr lang="en-US" sz="3500" b="1" dirty="0" smtClean="0"/>
              <a:t>passive component </a:t>
            </a:r>
            <a:r>
              <a:rPr lang="en-US" sz="3500" dirty="0" smtClean="0"/>
              <a:t>size is reduced</a:t>
            </a:r>
            <a:endParaRPr lang="en-US" sz="3500" dirty="0"/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8022789" y="37771385"/>
            <a:ext cx="6161621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+mj-lt"/>
              </a:rPr>
              <a:t>Additional challenges</a:t>
            </a:r>
          </a:p>
          <a:p>
            <a:r>
              <a:rPr lang="en-US" sz="3500" dirty="0" smtClean="0">
                <a:latin typeface="+mj-lt"/>
              </a:rPr>
              <a:t>Parasitic components become significant</a:t>
            </a:r>
          </a:p>
          <a:p>
            <a:r>
              <a:rPr lang="en-US" sz="3500" dirty="0" smtClean="0">
                <a:latin typeface="+mj-lt"/>
              </a:rPr>
              <a:t>Careful layout design is required</a:t>
            </a:r>
            <a:endParaRPr lang="en-US" sz="3500" dirty="0">
              <a:latin typeface="+mj-lt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8" t="24769" r="17321" b="24816"/>
          <a:stretch/>
        </p:blipFill>
        <p:spPr>
          <a:xfrm>
            <a:off x="2381549" y="39048658"/>
            <a:ext cx="4519709" cy="2109198"/>
          </a:xfrm>
          <a:prstGeom prst="rect">
            <a:avLst/>
          </a:prstGeom>
        </p:spPr>
      </p:pic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15955199" y="10093816"/>
            <a:ext cx="511165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dirty="0" smtClean="0"/>
              <a:t>DC link capacitors constitute 20% of </a:t>
            </a:r>
            <a:r>
              <a:rPr lang="en-US" sz="3500" b="1" dirty="0" smtClean="0"/>
              <a:t>cost</a:t>
            </a:r>
            <a:r>
              <a:rPr lang="en-US" sz="3500" dirty="0" smtClean="0"/>
              <a:t> and </a:t>
            </a:r>
            <a:r>
              <a:rPr lang="en-US" sz="3500" b="1" dirty="0" smtClean="0"/>
              <a:t>weight</a:t>
            </a:r>
            <a:r>
              <a:rPr lang="en-US" sz="3500" dirty="0" smtClean="0"/>
              <a:t>, and 30% of </a:t>
            </a:r>
            <a:r>
              <a:rPr lang="en-US" sz="3500" b="1" dirty="0" smtClean="0"/>
              <a:t>volume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15784496" y="13306138"/>
            <a:ext cx="7203835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500" dirty="0" smtClean="0"/>
              <a:t>An </a:t>
            </a:r>
            <a:r>
              <a:rPr lang="en-US" sz="3500" b="1" dirty="0" smtClean="0"/>
              <a:t>analytical model </a:t>
            </a:r>
            <a:r>
              <a:rPr lang="en-US" sz="3500" dirty="0" smtClean="0"/>
              <a:t>has been constructed. An </a:t>
            </a:r>
            <a:r>
              <a:rPr lang="en-US" sz="3500" b="1" dirty="0" smtClean="0"/>
              <a:t>algorithm</a:t>
            </a:r>
            <a:r>
              <a:rPr lang="en-US" sz="3500" dirty="0" smtClean="0"/>
              <a:t> has been developed. A set of </a:t>
            </a:r>
            <a:r>
              <a:rPr lang="en-US" sz="3500" b="1" dirty="0" smtClean="0"/>
              <a:t>film capacitors </a:t>
            </a:r>
            <a:r>
              <a:rPr lang="en-US" sz="3500" dirty="0" smtClean="0"/>
              <a:t>are considered. Optimization is achieved based 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Power density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Cost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Height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Temperature rise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16155362" y="18402521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b="1" dirty="0" err="1" smtClean="0"/>
              <a:t>Effect</a:t>
            </a:r>
            <a:r>
              <a:rPr lang="tr-TR" sz="4000" b="1" dirty="0" smtClean="0"/>
              <a:t> of </a:t>
            </a:r>
            <a:r>
              <a:rPr lang="tr-TR" sz="4000" b="1" dirty="0" err="1" smtClean="0"/>
              <a:t>interleaving</a:t>
            </a:r>
            <a:endParaRPr lang="en-US" sz="4000" dirty="0" smtClean="0">
              <a:latin typeface="+mj-lt"/>
            </a:endParaRP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2742479" y="19849148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b="1" dirty="0" err="1" smtClean="0"/>
              <a:t>Phase-shift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angle</a:t>
            </a:r>
            <a:endParaRPr lang="en-US" sz="4000" dirty="0" smtClean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305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ugurm</cp:lastModifiedBy>
  <cp:revision>62</cp:revision>
  <dcterms:created xsi:type="dcterms:W3CDTF">2008-12-04T00:20:37Z</dcterms:created>
  <dcterms:modified xsi:type="dcterms:W3CDTF">2017-05-02T12:06:11Z</dcterms:modified>
  <cp:category>Research Poster</cp:category>
</cp:coreProperties>
</file>