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5"/>
  </p:notesMasterIdLst>
  <p:sldIdLst>
    <p:sldId id="290" r:id="rId2"/>
    <p:sldId id="388" r:id="rId3"/>
    <p:sldId id="494" r:id="rId4"/>
    <p:sldId id="495" r:id="rId5"/>
    <p:sldId id="496" r:id="rId6"/>
    <p:sldId id="497" r:id="rId7"/>
    <p:sldId id="500" r:id="rId8"/>
    <p:sldId id="498" r:id="rId9"/>
    <p:sldId id="504" r:id="rId10"/>
    <p:sldId id="499" r:id="rId11"/>
    <p:sldId id="501" r:id="rId12"/>
    <p:sldId id="505" r:id="rId13"/>
    <p:sldId id="506" r:id="rId14"/>
    <p:sldId id="508" r:id="rId15"/>
    <p:sldId id="514" r:id="rId16"/>
    <p:sldId id="507" r:id="rId17"/>
    <p:sldId id="509" r:id="rId18"/>
    <p:sldId id="510" r:id="rId19"/>
    <p:sldId id="511" r:id="rId20"/>
    <p:sldId id="502" r:id="rId21"/>
    <p:sldId id="512" r:id="rId22"/>
    <p:sldId id="513" r:id="rId23"/>
    <p:sldId id="49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20000"/>
    <a:srgbClr val="2D4FFB"/>
    <a:srgbClr val="385CF6"/>
    <a:srgbClr val="0A35EC"/>
    <a:srgbClr val="2515F7"/>
    <a:srgbClr val="0041C4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7" autoAdjust="0"/>
    <p:restoredTop sz="94647" autoAdjust="0"/>
  </p:normalViewPr>
  <p:slideViewPr>
    <p:cSldViewPr>
      <p:cViewPr varScale="1">
        <p:scale>
          <a:sx n="122" d="100"/>
          <a:sy n="122" d="100"/>
        </p:scale>
        <p:origin x="86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29.05.2017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7.emf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ower.eee.metu.edu.tr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53712" y="266700"/>
            <a:ext cx="76492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2761" y="5017599"/>
            <a:ext cx="764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726" y="1329618"/>
            <a:ext cx="4960274" cy="1821425"/>
          </a:xfrm>
          <a:prstGeom prst="rect">
            <a:avLst/>
          </a:prstGeom>
        </p:spPr>
      </p:pic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783177" y="3542396"/>
            <a:ext cx="66484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an Integrated Modular</a:t>
            </a:r>
            <a:b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 (IMMD) System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9371" y="635635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31.05.2017</a:t>
            </a:r>
          </a:p>
        </p:txBody>
      </p:sp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399" y="1084656"/>
            <a:ext cx="767269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and control electronics components are subjected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temperature and vibration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torque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ensured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242" y="3276600"/>
            <a:ext cx="5265500" cy="16304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242" y="5105400"/>
            <a:ext cx="52655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Gallium Nitride (GaN) Power Semiconductors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386291" y="1267818"/>
            <a:ext cx="70352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band-gap (WBG)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semiconductor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sink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frequency: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component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is reduced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460110" y="3191211"/>
            <a:ext cx="335051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speed device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ds_on</a:t>
            </a:r>
            <a:endParaRPr lang="en-US" sz="20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E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endParaRPr lang="en-US" sz="20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junction temperature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tr-TR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tr-TR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19400"/>
            <a:ext cx="3642051" cy="259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Gallium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Nitride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(GaN)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502854"/>
            <a:ext cx="3124200" cy="2759711"/>
          </a:xfrm>
          <a:prstGeom prst="rect">
            <a:avLst/>
          </a:prstGeom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386291" y="1267818"/>
            <a:ext cx="5014509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Parasitic components become significant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Careful layout design is required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availability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ratings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4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189919" y="1426345"/>
            <a:ext cx="33058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constitute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of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199210"/>
            <a:ext cx="4419600" cy="1771335"/>
          </a:xfrm>
          <a:prstGeom prst="rect">
            <a:avLst/>
          </a:prstGeom>
        </p:spPr>
      </p:pic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403205" y="3714690"/>
            <a:ext cx="31095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types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189918" y="4191000"/>
            <a:ext cx="3913528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Aluminum electrolytic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Metal Film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Multilayer ceramic (MLCC)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244299" y="3562290"/>
            <a:ext cx="31095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parameters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5103446" y="3962400"/>
            <a:ext cx="3913528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 per volume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 current per volume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ESL &amp; ESR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&amp; lifetime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durability</a:t>
            </a:r>
          </a:p>
        </p:txBody>
      </p:sp>
    </p:spTree>
    <p:extLst>
      <p:ext uri="{BB962C8B-B14F-4D97-AF65-F5344CB8AC3E}">
        <p14:creationId xmlns:p14="http://schemas.microsoft.com/office/powerpoint/2010/main" val="210086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657" y="1520035"/>
            <a:ext cx="2242093" cy="613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4945524"/>
            <a:ext cx="4267200" cy="635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221" y="3124024"/>
            <a:ext cx="2688179" cy="6666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6722" y="1275525"/>
            <a:ext cx="3823094" cy="22321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4673737"/>
            <a:ext cx="2721832" cy="1100966"/>
          </a:xfrm>
          <a:prstGeom prst="rect">
            <a:avLst/>
          </a:prstGeom>
        </p:spPr>
      </p:pic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638800" y="1106248"/>
            <a:ext cx="3048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average current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5653491" y="2636077"/>
            <a:ext cx="3048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ripple voltage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486400" y="4504460"/>
            <a:ext cx="3048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RMS current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1356722" y="4152229"/>
            <a:ext cx="3048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heating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5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1143000"/>
            <a:ext cx="4267907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model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 current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 (ripple voltage)</a:t>
            </a:r>
            <a:endParaRPr lang="tr-T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Heating</a:t>
            </a:r>
            <a:endParaRPr lang="tr-T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Interleaving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041" y="3637418"/>
            <a:ext cx="3465033" cy="24816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868" y="3352450"/>
            <a:ext cx="4123187" cy="30516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0" y="2481975"/>
            <a:ext cx="3724275" cy="1019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2456" y="3376574"/>
            <a:ext cx="8439150" cy="125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2031" y="1175245"/>
            <a:ext cx="3571875" cy="885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4950" y="2987582"/>
            <a:ext cx="3823094" cy="223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8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1143000"/>
            <a:ext cx="426790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endParaRPr lang="tr-T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tr-T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771" y="1905000"/>
            <a:ext cx="4145322" cy="40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6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1143000"/>
            <a:ext cx="426790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Design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011942" y="2090308"/>
            <a:ext cx="729385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three-phase inverter modules (two-series and two-parallel)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stage with cascode GaN FETs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 Magnet Brushless DC (PM-BLDC)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Slot Concentrated Winding (FSCW) stator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507653" y="4694357"/>
            <a:ext cx="474074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three-phase modules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kW total output power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 slot double layer stator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pole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600V – 20A GaN FETs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450V capacitors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363702" y="3700957"/>
            <a:ext cx="6514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35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Design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398991" y="1295400"/>
            <a:ext cx="6781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Buraya bir çizim koyalım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Devre ve motor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2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C:\Users\ugurm\Desktop\gitthub\IMMD\GRW2017\Metu5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5154972" y="2611170"/>
            <a:ext cx="3227028" cy="7346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212086" y="1166784"/>
            <a:ext cx="374274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Fields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Quality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Grids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Electronics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Machines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Weekly seminars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 Club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League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Multi-disciplinary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Undergraduate students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14559" y="3617882"/>
            <a:ext cx="3884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power.eee.metu.edu.tr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Design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348191" y="952500"/>
            <a:ext cx="6514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Characterization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861" y="1757454"/>
            <a:ext cx="4513739" cy="429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348191" y="952500"/>
            <a:ext cx="65141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Near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endParaRPr lang="tr-T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348191" y="1524189"/>
            <a:ext cx="764340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IMMD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laboratory prototype is being developed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given specifications. The aimed performance is: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efficiency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8.5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power density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15 W/cm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housing for cooling (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heatsink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386291" y="3845669"/>
            <a:ext cx="65141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Ultimately</a:t>
            </a:r>
            <a:endParaRPr lang="tr-T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335491" y="4417358"/>
            <a:ext cx="764340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IMMD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laboratory prototype is being developed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given specifications. The aimed performance is: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efficiency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8.5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power density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15 W/cm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housing for cooling (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heatsink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48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1164518" y="1371600"/>
            <a:ext cx="7300509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l" defTabSz="4389438">
              <a:spcBef>
                <a:spcPts val="0"/>
              </a:spcBef>
              <a:buFont typeface="+mj-lt"/>
              <a:buAutoNum type="arabicPeriod"/>
            </a:pPr>
            <a:r>
              <a:rPr lang="en-US" sz="1500" dirty="0" smtClean="0"/>
              <a:t>G</a:t>
            </a:r>
            <a:r>
              <a:rPr lang="en-US" sz="1500" dirty="0"/>
              <a:t>. Lo </a:t>
            </a:r>
            <a:r>
              <a:rPr lang="en-US" sz="1500" dirty="0" err="1"/>
              <a:t>Calzo</a:t>
            </a:r>
            <a:r>
              <a:rPr lang="en-US" sz="1500" dirty="0"/>
              <a:t> </a:t>
            </a:r>
            <a:r>
              <a:rPr lang="en-US" sz="1500" i="1" dirty="0"/>
              <a:t>et al.</a:t>
            </a:r>
            <a:r>
              <a:rPr lang="en-US" sz="1500" dirty="0"/>
              <a:t>, “Integrated motor drives: state of the art and future trends,” </a:t>
            </a:r>
            <a:r>
              <a:rPr lang="en-US" sz="1500" i="1" dirty="0"/>
              <a:t>IET </a:t>
            </a:r>
            <a:r>
              <a:rPr lang="en-US" sz="1500" i="1" dirty="0" err="1"/>
              <a:t>Electr</a:t>
            </a:r>
            <a:r>
              <a:rPr lang="en-US" sz="1500" i="1" dirty="0"/>
              <a:t>. Power Appl.</a:t>
            </a:r>
            <a:r>
              <a:rPr lang="en-US" sz="1500" dirty="0"/>
              <a:t>, vol. 10, no. 8, pp. 757–771, Sep. 2016</a:t>
            </a:r>
            <a:r>
              <a:rPr lang="en-US" sz="1500" dirty="0" smtClean="0"/>
              <a:t>.</a:t>
            </a:r>
            <a:endParaRPr lang="tr-TR" sz="1500" dirty="0" smtClean="0"/>
          </a:p>
          <a:p>
            <a:pPr marL="514350" indent="-514350" algn="l" defTabSz="4389438">
              <a:spcBef>
                <a:spcPts val="0"/>
              </a:spcBef>
              <a:buFont typeface="+mj-lt"/>
              <a:buAutoNum type="arabicPeriod"/>
            </a:pPr>
            <a:r>
              <a:rPr lang="en-US" sz="1500" dirty="0" smtClean="0"/>
              <a:t>J</a:t>
            </a:r>
            <a:r>
              <a:rPr lang="en-US" sz="1500" dirty="0"/>
              <a:t>. Wang, Y. Li, and Y. Han, “Integrated Modular Motor Drive Design With GaN Power FETs,” </a:t>
            </a:r>
            <a:r>
              <a:rPr lang="en-US" sz="1500" i="1" dirty="0"/>
              <a:t>IEEE Trans. Ind. Appl.</a:t>
            </a:r>
            <a:r>
              <a:rPr lang="en-US" sz="1500" dirty="0"/>
              <a:t>, vol. 51, no. c, pp. 3198–3207, 2015</a:t>
            </a:r>
            <a:r>
              <a:rPr lang="en-US" sz="1500" dirty="0" smtClean="0"/>
              <a:t>.</a:t>
            </a:r>
            <a:endParaRPr lang="tr-TR" sz="1500" dirty="0" smtClean="0"/>
          </a:p>
          <a:p>
            <a:pPr marL="514350" indent="-514350" algn="l" defTabSz="4389438">
              <a:spcBef>
                <a:spcPts val="0"/>
              </a:spcBef>
              <a:buFont typeface="+mj-lt"/>
              <a:buAutoNum type="arabicPeriod"/>
            </a:pPr>
            <a:r>
              <a:rPr lang="en-US" sz="1500" dirty="0" smtClean="0"/>
              <a:t>J</a:t>
            </a:r>
            <a:r>
              <a:rPr lang="en-US" sz="1500" dirty="0"/>
              <a:t>. J. </a:t>
            </a:r>
            <a:r>
              <a:rPr lang="en-US" sz="1500" dirty="0" err="1"/>
              <a:t>Wolmarans</a:t>
            </a:r>
            <a:r>
              <a:rPr lang="en-US" sz="1500" dirty="0"/>
              <a:t>, M. B. Gerber, H. </a:t>
            </a:r>
            <a:r>
              <a:rPr lang="en-US" sz="1500" dirty="0" err="1"/>
              <a:t>Polinder</a:t>
            </a:r>
            <a:r>
              <a:rPr lang="en-US" sz="1500" dirty="0"/>
              <a:t>, S. W. H. De </a:t>
            </a:r>
            <a:r>
              <a:rPr lang="en-US" sz="1500" dirty="0" err="1"/>
              <a:t>Haan</a:t>
            </a:r>
            <a:r>
              <a:rPr lang="en-US" sz="1500" dirty="0"/>
              <a:t>, J. A. Ferreira, and D. </a:t>
            </a:r>
            <a:r>
              <a:rPr lang="en-US" sz="1500" dirty="0" err="1"/>
              <a:t>Clarenbach</a:t>
            </a:r>
            <a:r>
              <a:rPr lang="en-US" sz="1500" dirty="0"/>
              <a:t>, “A 50kW integrated fault tolerant permanent magnet machine and motor drive,” </a:t>
            </a:r>
            <a:r>
              <a:rPr lang="en-US" sz="1500" i="1" dirty="0"/>
              <a:t>PESC Rec. - IEEE </a:t>
            </a:r>
            <a:r>
              <a:rPr lang="en-US" sz="1500" i="1" dirty="0" err="1"/>
              <a:t>Annu</a:t>
            </a:r>
            <a:r>
              <a:rPr lang="en-US" sz="1500" i="1" dirty="0"/>
              <a:t>. Power Electron. Spec. Conf.</a:t>
            </a:r>
            <a:r>
              <a:rPr lang="en-US" sz="1500" dirty="0"/>
              <a:t>, pp. 345–351, 2008</a:t>
            </a:r>
            <a:r>
              <a:rPr lang="en-US" sz="1500" dirty="0" smtClean="0"/>
              <a:t>.</a:t>
            </a:r>
            <a:endParaRPr lang="tr-TR" sz="1500" dirty="0" smtClean="0"/>
          </a:p>
        </p:txBody>
      </p:sp>
    </p:spTree>
    <p:extLst>
      <p:ext uri="{BB962C8B-B14F-4D97-AF65-F5344CB8AC3E}">
        <p14:creationId xmlns:p14="http://schemas.microsoft.com/office/powerpoint/2010/main" val="12466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14235" y="150600"/>
            <a:ext cx="7282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66" y="2438400"/>
            <a:ext cx="3810000" cy="2616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358937" y="1828800"/>
            <a:ext cx="728226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IMMD?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IMMD?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Optimization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Design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0623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Motor Drives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981200" y="3959290"/>
            <a:ext cx="67038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Drives are placed in a separate cabinet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volume, weight and cost</a:t>
            </a:r>
          </a:p>
          <a:p>
            <a:pPr lvl="1"/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with long cables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cable effect, EMI problems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676400"/>
            <a:ext cx="2061622" cy="1718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60957"/>
            <a:ext cx="16002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Modular Motor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Drives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IMMDs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828800" y="4528346"/>
            <a:ext cx="6703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motor drive is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motor back-end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motor and the drive are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modularized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51470"/>
          <a:stretch/>
        </p:blipFill>
        <p:spPr>
          <a:xfrm>
            <a:off x="1329530" y="1109326"/>
            <a:ext cx="3305882" cy="28268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141996"/>
            <a:ext cx="3505200" cy="27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Integration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33600"/>
            <a:ext cx="2866245" cy="38180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188" y="1844583"/>
            <a:ext cx="3691487" cy="13140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" t="14966" r="20531" b="23333"/>
          <a:stretch/>
        </p:blipFill>
        <p:spPr>
          <a:xfrm>
            <a:off x="5805891" y="3973645"/>
            <a:ext cx="2895600" cy="18482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56702" y="1500923"/>
            <a:ext cx="259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density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58291" y="1378561"/>
            <a:ext cx="259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overshoots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01174" y="3479450"/>
            <a:ext cx="259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5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Modularization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386291" y="1371600"/>
            <a:ext cx="3109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ault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tolerance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5089769" y="3894325"/>
            <a:ext cx="3109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oltage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257800" y="1419141"/>
            <a:ext cx="3109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istribute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dissipation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763" y="4370635"/>
            <a:ext cx="2069596" cy="1519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944" y="4370635"/>
            <a:ext cx="1624503" cy="1588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993" y="1896066"/>
            <a:ext cx="2580106" cy="35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Applications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13407" y="1069400"/>
            <a:ext cx="76726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traction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HEVs,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797047"/>
            <a:ext cx="3867150" cy="1910827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07545" y="4169646"/>
            <a:ext cx="76726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Aerospace: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Aircrafts, Space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crafts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9091" r="9091" b="2273"/>
          <a:stretch/>
        </p:blipFill>
        <p:spPr>
          <a:xfrm>
            <a:off x="5562600" y="1556486"/>
            <a:ext cx="2691068" cy="22815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1516440"/>
            <a:ext cx="3365770" cy="232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1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95399" y="1084656"/>
            <a:ext cx="7672691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Fitting into a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volume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size reduction and optimum placement of components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component size reduction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sink size reduction</a:t>
            </a:r>
          </a:p>
          <a:p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both units should be achieved simultaneously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 superior drive efficiency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distribution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068" y="2590800"/>
            <a:ext cx="5133352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16853</TotalTime>
  <Words>737</Words>
  <Application>Microsoft Office PowerPoint</Application>
  <PresentationFormat>On-screen Show (4:3)</PresentationFormat>
  <Paragraphs>180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ugurm</cp:lastModifiedBy>
  <cp:revision>321</cp:revision>
  <dcterms:created xsi:type="dcterms:W3CDTF">2006-08-16T00:00:00Z</dcterms:created>
  <dcterms:modified xsi:type="dcterms:W3CDTF">2017-05-29T16:58:21Z</dcterms:modified>
</cp:coreProperties>
</file>