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68"/>
  </p:notesMasterIdLst>
  <p:sldIdLst>
    <p:sldId id="256" r:id="rId2"/>
    <p:sldId id="266" r:id="rId3"/>
    <p:sldId id="312" r:id="rId4"/>
    <p:sldId id="271" r:id="rId5"/>
    <p:sldId id="268" r:id="rId6"/>
    <p:sldId id="273" r:id="rId7"/>
    <p:sldId id="269" r:id="rId8"/>
    <p:sldId id="274" r:id="rId9"/>
    <p:sldId id="272" r:id="rId10"/>
    <p:sldId id="276" r:id="rId11"/>
    <p:sldId id="277" r:id="rId12"/>
    <p:sldId id="278" r:id="rId13"/>
    <p:sldId id="279" r:id="rId14"/>
    <p:sldId id="280" r:id="rId15"/>
    <p:sldId id="281" r:id="rId16"/>
    <p:sldId id="282" r:id="rId17"/>
    <p:sldId id="257" r:id="rId18"/>
    <p:sldId id="265" r:id="rId19"/>
    <p:sldId id="283" r:id="rId20"/>
    <p:sldId id="284" r:id="rId21"/>
    <p:sldId id="285" r:id="rId22"/>
    <p:sldId id="286" r:id="rId23"/>
    <p:sldId id="287" r:id="rId24"/>
    <p:sldId id="288" r:id="rId25"/>
    <p:sldId id="289" r:id="rId26"/>
    <p:sldId id="290" r:id="rId27"/>
    <p:sldId id="302" r:id="rId28"/>
    <p:sldId id="304" r:id="rId29"/>
    <p:sldId id="293" r:id="rId30"/>
    <p:sldId id="294" r:id="rId31"/>
    <p:sldId id="295" r:id="rId32"/>
    <p:sldId id="296" r:id="rId33"/>
    <p:sldId id="297" r:id="rId34"/>
    <p:sldId id="298" r:id="rId35"/>
    <p:sldId id="306" r:id="rId36"/>
    <p:sldId id="311" r:id="rId37"/>
    <p:sldId id="299" r:id="rId38"/>
    <p:sldId id="310" r:id="rId39"/>
    <p:sldId id="301" r:id="rId40"/>
    <p:sldId id="303" r:id="rId41"/>
    <p:sldId id="307" r:id="rId42"/>
    <p:sldId id="308" r:id="rId43"/>
    <p:sldId id="309" r:id="rId44"/>
    <p:sldId id="291" r:id="rId45"/>
    <p:sldId id="292" r:id="rId46"/>
    <p:sldId id="267" r:id="rId47"/>
    <p:sldId id="258" r:id="rId48"/>
    <p:sldId id="259" r:id="rId49"/>
    <p:sldId id="260" r:id="rId50"/>
    <p:sldId id="261" r:id="rId51"/>
    <p:sldId id="262" r:id="rId52"/>
    <p:sldId id="263" r:id="rId53"/>
    <p:sldId id="264" r:id="rId54"/>
    <p:sldId id="275" r:id="rId55"/>
    <p:sldId id="305" r:id="rId56"/>
    <p:sldId id="313" r:id="rId57"/>
    <p:sldId id="314" r:id="rId58"/>
    <p:sldId id="315" r:id="rId59"/>
    <p:sldId id="316" r:id="rId60"/>
    <p:sldId id="317" r:id="rId61"/>
    <p:sldId id="318" r:id="rId62"/>
    <p:sldId id="319" r:id="rId63"/>
    <p:sldId id="320" r:id="rId64"/>
    <p:sldId id="321" r:id="rId65"/>
    <p:sldId id="322" r:id="rId66"/>
    <p:sldId id="323" r:id="rId6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95BB"/>
    <a:srgbClr val="72A2B3"/>
    <a:srgbClr val="878786"/>
    <a:srgbClr val="FBFB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8" autoAdjust="0"/>
    <p:restoredTop sz="76678" autoAdjust="0"/>
  </p:normalViewPr>
  <p:slideViewPr>
    <p:cSldViewPr snapToGrid="0" snapToObjects="1">
      <p:cViewPr>
        <p:scale>
          <a:sx n="100" d="100"/>
          <a:sy n="100" d="100"/>
        </p:scale>
        <p:origin x="1662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B5E0B0-ECA4-4AD9-955D-C242674DFFEA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5DD5C9-B5A2-47F1-BC40-0D7BD2C50D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319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DD5C9-B5A2-47F1-BC40-0D7BD2C50D7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5082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DD5C9-B5A2-47F1-BC40-0D7BD2C50D7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3941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DD5C9-B5A2-47F1-BC40-0D7BD2C50D7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8550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DD5C9-B5A2-47F1-BC40-0D7BD2C50D7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7714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DD5C9-B5A2-47F1-BC40-0D7BD2C50D7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2182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DD5C9-B5A2-47F1-BC40-0D7BD2C50D7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0272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DD5C9-B5A2-47F1-BC40-0D7BD2C50D7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5000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DD5C9-B5A2-47F1-BC40-0D7BD2C50D7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0862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DD5C9-B5A2-47F1-BC40-0D7BD2C50D7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2788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DD5C9-B5A2-47F1-BC40-0D7BD2C50D7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97361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DD5C9-B5A2-47F1-BC40-0D7BD2C50D7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3418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DD5C9-B5A2-47F1-BC40-0D7BD2C50D7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92582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DD5C9-B5A2-47F1-BC40-0D7BD2C50D7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95475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DD5C9-B5A2-47F1-BC40-0D7BD2C50D7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47608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DD5C9-B5A2-47F1-BC40-0D7BD2C50D7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12984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DD5C9-B5A2-47F1-BC40-0D7BD2C50D7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20391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DD5C9-B5A2-47F1-BC40-0D7BD2C50D7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99905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DD5C9-B5A2-47F1-BC40-0D7BD2C50D7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58591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DD5C9-B5A2-47F1-BC40-0D7BD2C50D7F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71880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DD5C9-B5A2-47F1-BC40-0D7BD2C50D7F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5729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DD5C9-B5A2-47F1-BC40-0D7BD2C50D7F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6916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DD5C9-B5A2-47F1-BC40-0D7BD2C50D7F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6284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DD5C9-B5A2-47F1-BC40-0D7BD2C50D7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8650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DD5C9-B5A2-47F1-BC40-0D7BD2C50D7F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32497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DD5C9-B5A2-47F1-BC40-0D7BD2C50D7F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71107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DD5C9-B5A2-47F1-BC40-0D7BD2C50D7F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40291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DD5C9-B5A2-47F1-BC40-0D7BD2C50D7F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41510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DD5C9-B5A2-47F1-BC40-0D7BD2C50D7F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99927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DD5C9-B5A2-47F1-BC40-0D7BD2C50D7F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85070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DD5C9-B5A2-47F1-BC40-0D7BD2C50D7F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6801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DD5C9-B5A2-47F1-BC40-0D7BD2C50D7F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83446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DD5C9-B5A2-47F1-BC40-0D7BD2C50D7F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81680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DD5C9-B5A2-47F1-BC40-0D7BD2C50D7F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0158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DD5C9-B5A2-47F1-BC40-0D7BD2C50D7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44330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DD5C9-B5A2-47F1-BC40-0D7BD2C50D7F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57272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DD5C9-B5A2-47F1-BC40-0D7BD2C50D7F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16453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DD5C9-B5A2-47F1-BC40-0D7BD2C50D7F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75489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DD5C9-B5A2-47F1-BC40-0D7BD2C50D7F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37352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DD5C9-B5A2-47F1-BC40-0D7BD2C50D7F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7803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DD5C9-B5A2-47F1-BC40-0D7BD2C50D7F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33131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DD5C9-B5A2-47F1-BC40-0D7BD2C50D7F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41409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DD5C9-B5A2-47F1-BC40-0D7BD2C50D7F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01295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DD5C9-B5A2-47F1-BC40-0D7BD2C50D7F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96748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DD5C9-B5A2-47F1-BC40-0D7BD2C50D7F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2485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DD5C9-B5A2-47F1-BC40-0D7BD2C50D7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91081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DD5C9-B5A2-47F1-BC40-0D7BD2C50D7F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78433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DD5C9-B5A2-47F1-BC40-0D7BD2C50D7F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716752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DD5C9-B5A2-47F1-BC40-0D7BD2C50D7F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359820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DD5C9-B5A2-47F1-BC40-0D7BD2C50D7F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926224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DD5C9-B5A2-47F1-BC40-0D7BD2C50D7F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758127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DD5C9-B5A2-47F1-BC40-0D7BD2C50D7F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697618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DD5C9-B5A2-47F1-BC40-0D7BD2C50D7F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95035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DD5C9-B5A2-47F1-BC40-0D7BD2C50D7F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087268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DD5C9-B5A2-47F1-BC40-0D7BD2C50D7F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205007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DD5C9-B5A2-47F1-BC40-0D7BD2C50D7F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0871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DD5C9-B5A2-47F1-BC40-0D7BD2C50D7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618118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DD5C9-B5A2-47F1-BC40-0D7BD2C50D7F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574903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DD5C9-B5A2-47F1-BC40-0D7BD2C50D7F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792232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DD5C9-B5A2-47F1-BC40-0D7BD2C50D7F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291063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DD5C9-B5A2-47F1-BC40-0D7BD2C50D7F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590473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DD5C9-B5A2-47F1-BC40-0D7BD2C50D7F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882771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DD5C9-B5A2-47F1-BC40-0D7BD2C50D7F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218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DD5C9-B5A2-47F1-BC40-0D7BD2C50D7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8230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DD5C9-B5A2-47F1-BC40-0D7BD2C50D7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7613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DD5C9-B5A2-47F1-BC40-0D7BD2C50D7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1403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856A2-34A9-1A42-B494-55A3DF12C1BD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C5876-DC07-C348-A093-13BCE93C4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7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856A2-34A9-1A42-B494-55A3DF12C1BD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C5876-DC07-C348-A093-13BCE93C4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550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856A2-34A9-1A42-B494-55A3DF12C1BD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C5876-DC07-C348-A093-13BCE93C4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777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856A2-34A9-1A42-B494-55A3DF12C1BD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C5876-DC07-C348-A093-13BCE93C4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320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856A2-34A9-1A42-B494-55A3DF12C1BD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C5876-DC07-C348-A093-13BCE93C4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912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856A2-34A9-1A42-B494-55A3DF12C1BD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C5876-DC07-C348-A093-13BCE93C4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459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856A2-34A9-1A42-B494-55A3DF12C1BD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C5876-DC07-C348-A093-13BCE93C4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413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856A2-34A9-1A42-B494-55A3DF12C1BD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C5876-DC07-C348-A093-13BCE93C4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758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856A2-34A9-1A42-B494-55A3DF12C1BD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C5876-DC07-C348-A093-13BCE93C4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665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856A2-34A9-1A42-B494-55A3DF12C1BD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C5876-DC07-C348-A093-13BCE93C4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844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856A2-34A9-1A42-B494-55A3DF12C1BD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C5876-DC07-C348-A093-13BCE93C4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966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856A2-34A9-1A42-B494-55A3DF12C1BD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2C5876-DC07-C348-A093-13BCE93C4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938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mugur@earsis.com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e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emf"/><Relationship Id="rId5" Type="http://schemas.openxmlformats.org/officeDocument/2006/relationships/image" Target="../media/image25.emf"/><Relationship Id="rId4" Type="http://schemas.openxmlformats.org/officeDocument/2006/relationships/image" Target="../media/image24.e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emf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emf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emf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emf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emf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emf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ugurm\Desktop\gitthub\IMMD\GRW2017\Metu5.png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52" t="39667" r="15041" b="41051"/>
          <a:stretch/>
        </p:blipFill>
        <p:spPr bwMode="auto">
          <a:xfrm>
            <a:off x="2869299" y="5828278"/>
            <a:ext cx="3427172" cy="760096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Rectangle 6"/>
          <p:cNvSpPr/>
          <p:nvPr/>
        </p:nvSpPr>
        <p:spPr>
          <a:xfrm>
            <a:off x="0" y="796463"/>
            <a:ext cx="91440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40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Literature </a:t>
            </a:r>
            <a:r>
              <a:rPr lang="en-US" sz="40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Research</a:t>
            </a:r>
            <a:endParaRPr lang="tr-TR" sz="4000" b="1" dirty="0">
              <a:solidFill>
                <a:schemeClr val="accent1">
                  <a:lumMod val="50000"/>
                </a:schemeClr>
              </a:solidFill>
              <a:cs typeface="Arial" panose="020B0604020202020204" pitchFamily="34" charset="0"/>
            </a:endParaRPr>
          </a:p>
          <a:p>
            <a:pPr algn="ctr"/>
            <a:r>
              <a:rPr lang="tr-TR" sz="4000" b="1" dirty="0" err="1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f</a:t>
            </a:r>
            <a:r>
              <a:rPr lang="tr-TR" sz="40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or</a:t>
            </a:r>
            <a:endParaRPr lang="tr-TR" sz="4000" b="1" dirty="0" smtClean="0">
              <a:solidFill>
                <a:schemeClr val="accent1">
                  <a:lumMod val="50000"/>
                </a:schemeClr>
              </a:solidFill>
              <a:cs typeface="Arial" panose="020B0604020202020204" pitchFamily="34" charset="0"/>
            </a:endParaRPr>
          </a:p>
          <a:p>
            <a:pPr algn="ctr"/>
            <a:r>
              <a:rPr lang="tr-TR" sz="40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IMMD Ver.2 Design</a:t>
            </a:r>
            <a:endParaRPr lang="en-US" sz="4000" b="1" dirty="0">
              <a:solidFill>
                <a:schemeClr val="accent1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78971" y="3726873"/>
            <a:ext cx="8207829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3400" b="1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rPr>
              <a:t>Mesut Uğur</a:t>
            </a:r>
          </a:p>
          <a:p>
            <a:pPr algn="ctr"/>
            <a:endParaRPr lang="tr-TR" sz="2200" b="1" dirty="0" smtClean="0">
              <a:solidFill>
                <a:schemeClr val="bg2">
                  <a:lumMod val="50000"/>
                </a:schemeClr>
              </a:solidFill>
              <a:cs typeface="Arial" panose="020B0604020202020204" pitchFamily="34" charset="0"/>
            </a:endParaRPr>
          </a:p>
          <a:p>
            <a:pPr algn="ctr"/>
            <a:r>
              <a:rPr lang="tr-TR" sz="2200" b="1" dirty="0" smtClean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06/10/2018</a:t>
            </a:r>
          </a:p>
          <a:p>
            <a:pPr algn="ctr"/>
            <a:r>
              <a:rPr lang="tr-TR" sz="2200" b="1" i="1" dirty="0" smtClean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  <a:hlinkClick r:id="rId3"/>
              </a:rPr>
              <a:t>m</a:t>
            </a:r>
            <a:r>
              <a:rPr lang="en-US" sz="2200" b="1" i="1" dirty="0" err="1" smtClean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  <a:hlinkClick r:id="rId3"/>
              </a:rPr>
              <a:t>esut.ugur</a:t>
            </a:r>
            <a:r>
              <a:rPr lang="tr-TR" sz="2200" b="1" i="1" dirty="0" smtClean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  <a:hlinkClick r:id="rId3"/>
              </a:rPr>
              <a:t>@</a:t>
            </a:r>
            <a:r>
              <a:rPr lang="en-US" sz="2200" b="1" i="1" dirty="0" smtClean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  <a:hlinkClick r:id="rId3"/>
              </a:rPr>
              <a:t>metu.edu.tr</a:t>
            </a:r>
            <a:endParaRPr lang="en-US" sz="2200" i="1" dirty="0">
              <a:solidFill>
                <a:schemeClr val="bg2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5280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8970" y="150669"/>
            <a:ext cx="82078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Fault</a:t>
            </a:r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Tolerance</a:t>
            </a:r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 (PMSM)</a:t>
            </a:r>
            <a:endParaRPr lang="en-US" sz="2800" dirty="0">
              <a:solidFill>
                <a:schemeClr val="accent1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24970" y="1058816"/>
            <a:ext cx="8461829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The drive </a:t>
            </a:r>
            <a:r>
              <a:rPr lang="en-US" sz="2000" dirty="0">
                <a:solidFill>
                  <a:srgbClr val="002060"/>
                </a:solidFill>
                <a:cs typeface="Arial" panose="020B0604020202020204" pitchFamily="34" charset="0"/>
              </a:rPr>
              <a:t>must be able to </a:t>
            </a:r>
            <a:r>
              <a:rPr lang="en-US" sz="2000" dirty="0">
                <a:solidFill>
                  <a:srgbClr val="FF0000"/>
                </a:solidFill>
                <a:cs typeface="Arial" panose="020B0604020202020204" pitchFamily="34" charset="0"/>
              </a:rPr>
              <a:t>withstand</a:t>
            </a:r>
            <a:r>
              <a:rPr lang="en-US" sz="2000" dirty="0">
                <a:solidFill>
                  <a:srgbClr val="002060"/>
                </a:solidFill>
                <a:cs typeface="Arial" panose="020B0604020202020204" pitchFamily="34" charset="0"/>
              </a:rPr>
              <a:t> a temporary fault (e.g. a short-circuit fault) </a:t>
            </a:r>
            <a:r>
              <a:rPr lang="en-US" sz="2000" dirty="0">
                <a:solidFill>
                  <a:srgbClr val="FF0000"/>
                </a:solidFill>
                <a:cs typeface="Arial" panose="020B0604020202020204" pitchFamily="34" charset="0"/>
              </a:rPr>
              <a:t>without being </a:t>
            </a:r>
            <a:r>
              <a:rPr lang="en-US" sz="2000" dirty="0" smtClean="0">
                <a:solidFill>
                  <a:srgbClr val="FF0000"/>
                </a:solidFill>
                <a:cs typeface="Arial" panose="020B0604020202020204" pitchFamily="34" charset="0"/>
              </a:rPr>
              <a:t>damaged</a:t>
            </a: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: «</a:t>
            </a:r>
            <a:r>
              <a:rPr lang="en-US" sz="2000" i="1" dirty="0" smtClean="0">
                <a:solidFill>
                  <a:srgbClr val="002060"/>
                </a:solidFill>
                <a:cs typeface="Arial" panose="020B0604020202020204" pitchFamily="34" charset="0"/>
              </a:rPr>
              <a:t>the </a:t>
            </a:r>
            <a:r>
              <a:rPr lang="en-US" sz="2000" i="1" dirty="0">
                <a:solidFill>
                  <a:srgbClr val="002060"/>
                </a:solidFill>
                <a:cs typeface="Arial" panose="020B0604020202020204" pitchFamily="34" charset="0"/>
              </a:rPr>
              <a:t>different drive elements have a high degree of isolation between </a:t>
            </a:r>
            <a:r>
              <a:rPr lang="en-US" sz="2000" i="1" dirty="0" smtClean="0">
                <a:solidFill>
                  <a:srgbClr val="002060"/>
                </a:solidFill>
                <a:cs typeface="Arial" panose="020B0604020202020204" pitchFamily="34" charset="0"/>
              </a:rPr>
              <a:t>them</a:t>
            </a: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»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tr-TR" sz="2000" dirty="0" smtClean="0">
              <a:solidFill>
                <a:srgbClr val="002060"/>
              </a:solidFill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The drive </a:t>
            </a:r>
            <a:r>
              <a:rPr lang="en-US" sz="2000" dirty="0">
                <a:solidFill>
                  <a:srgbClr val="002060"/>
                </a:solidFill>
                <a:cs typeface="Arial" panose="020B0604020202020204" pitchFamily="34" charset="0"/>
              </a:rPr>
              <a:t>must be capable of </a:t>
            </a:r>
            <a:r>
              <a:rPr lang="en-US" sz="2000" dirty="0">
                <a:solidFill>
                  <a:srgbClr val="FF0000"/>
                </a:solidFill>
                <a:cs typeface="Arial" panose="020B0604020202020204" pitchFamily="34" charset="0"/>
              </a:rPr>
              <a:t>operating in fault-conditions </a:t>
            </a:r>
            <a:r>
              <a:rPr lang="en-US" sz="2000" dirty="0">
                <a:solidFill>
                  <a:srgbClr val="002060"/>
                </a:solidFill>
                <a:cs typeface="Arial" panose="020B0604020202020204" pitchFamily="34" charset="0"/>
              </a:rPr>
              <a:t>with a minimum level of </a:t>
            </a:r>
            <a:r>
              <a:rPr lang="en-US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performance</a:t>
            </a: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: «</a:t>
            </a:r>
            <a:r>
              <a:rPr lang="en-US" sz="2000" i="1" dirty="0">
                <a:solidFill>
                  <a:srgbClr val="002060"/>
                </a:solidFill>
                <a:cs typeface="Arial" panose="020B0604020202020204" pitchFamily="34" charset="0"/>
              </a:rPr>
              <a:t>having multiple independent phases or redundant drive </a:t>
            </a:r>
            <a:r>
              <a:rPr lang="en-US" sz="2000" i="1" dirty="0" smtClean="0">
                <a:solidFill>
                  <a:srgbClr val="002060"/>
                </a:solidFill>
                <a:cs typeface="Arial" panose="020B0604020202020204" pitchFamily="34" charset="0"/>
              </a:rPr>
              <a:t>elements</a:t>
            </a: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»</a:t>
            </a:r>
          </a:p>
        </p:txBody>
      </p:sp>
    </p:spTree>
    <p:extLst>
      <p:ext uri="{BB962C8B-B14F-4D97-AF65-F5344CB8AC3E}">
        <p14:creationId xmlns:p14="http://schemas.microsoft.com/office/powerpoint/2010/main" val="1033039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8970" y="150669"/>
            <a:ext cx="82078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Fault</a:t>
            </a:r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Tolerant</a:t>
            </a:r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Topologies</a:t>
            </a:r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 (Standard motor)</a:t>
            </a:r>
            <a:endParaRPr lang="en-US" sz="2800" dirty="0">
              <a:solidFill>
                <a:schemeClr val="accent1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78970" y="952680"/>
            <a:ext cx="8207829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rgbClr val="002060"/>
                </a:solidFill>
                <a:cs typeface="Arial" panose="020B0604020202020204" pitchFamily="34" charset="0"/>
              </a:rPr>
              <a:t>Switch-redundant topologies.</a:t>
            </a:r>
            <a:endParaRPr lang="tr-TR" dirty="0" smtClean="0">
              <a:solidFill>
                <a:srgbClr val="002060"/>
              </a:solidFill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rgbClr val="002060"/>
                </a:solidFill>
                <a:cs typeface="Arial" panose="020B0604020202020204" pitchFamily="34" charset="0"/>
              </a:rPr>
              <a:t>An </a:t>
            </a:r>
            <a:r>
              <a:rPr lang="en-US" dirty="0">
                <a:solidFill>
                  <a:srgbClr val="002060"/>
                </a:solidFill>
                <a:cs typeface="Arial" panose="020B0604020202020204" pitchFamily="34" charset="0"/>
              </a:rPr>
              <a:t>additional leg connected to the neutral </a:t>
            </a:r>
            <a:r>
              <a:rPr lang="en-US" dirty="0" smtClean="0">
                <a:solidFill>
                  <a:srgbClr val="002060"/>
                </a:solidFill>
                <a:cs typeface="Arial" panose="020B0604020202020204" pitchFamily="34" charset="0"/>
              </a:rPr>
              <a:t>point.</a:t>
            </a:r>
            <a:endParaRPr lang="tr-TR" dirty="0" smtClean="0">
              <a:solidFill>
                <a:srgbClr val="002060"/>
              </a:solidFill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rgbClr val="002060"/>
                </a:solidFill>
                <a:cs typeface="Arial" panose="020B0604020202020204" pitchFamily="34" charset="0"/>
              </a:rPr>
              <a:t>An </a:t>
            </a:r>
            <a:r>
              <a:rPr lang="en-US" dirty="0">
                <a:solidFill>
                  <a:srgbClr val="002060"/>
                </a:solidFill>
                <a:cs typeface="Arial" panose="020B0604020202020204" pitchFamily="34" charset="0"/>
              </a:rPr>
              <a:t>additional redundant </a:t>
            </a:r>
            <a:r>
              <a:rPr lang="en-US" dirty="0" smtClean="0">
                <a:solidFill>
                  <a:srgbClr val="002060"/>
                </a:solidFill>
                <a:cs typeface="Arial" panose="020B0604020202020204" pitchFamily="34" charset="0"/>
              </a:rPr>
              <a:t>leg.</a:t>
            </a:r>
            <a:endParaRPr lang="tr-TR" dirty="0" smtClean="0">
              <a:solidFill>
                <a:srgbClr val="002060"/>
              </a:solidFill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rgbClr val="002060"/>
                </a:solidFill>
                <a:cs typeface="Arial" panose="020B0604020202020204" pitchFamily="34" charset="0"/>
              </a:rPr>
              <a:t>Full </a:t>
            </a:r>
            <a:r>
              <a:rPr lang="en-US" dirty="0">
                <a:solidFill>
                  <a:srgbClr val="002060"/>
                </a:solidFill>
                <a:cs typeface="Arial" panose="020B0604020202020204" pitchFamily="34" charset="0"/>
              </a:rPr>
              <a:t>H-bridge/cascaded inverters</a:t>
            </a:r>
            <a:r>
              <a:rPr lang="en-US" dirty="0" smtClean="0">
                <a:solidFill>
                  <a:srgbClr val="002060"/>
                </a:solidFill>
                <a:cs typeface="Arial" panose="020B0604020202020204" pitchFamily="34" charset="0"/>
              </a:rPr>
              <a:t>.</a:t>
            </a:r>
            <a:endParaRPr lang="tr-TR" dirty="0" smtClean="0">
              <a:solidFill>
                <a:srgbClr val="002060"/>
              </a:solidFill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tr-TR" dirty="0">
              <a:solidFill>
                <a:srgbClr val="002060"/>
              </a:solidFill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A</a:t>
            </a:r>
            <a:r>
              <a:rPr lang="en-US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doption</a:t>
            </a:r>
            <a:r>
              <a:rPr lang="en-US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002060"/>
                </a:solidFill>
                <a:cs typeface="Arial" panose="020B0604020202020204" pitchFamily="34" charset="0"/>
              </a:rPr>
              <a:t>of a delta </a:t>
            </a:r>
            <a:r>
              <a:rPr lang="en-US" dirty="0" smtClean="0">
                <a:solidFill>
                  <a:srgbClr val="002060"/>
                </a:solidFill>
                <a:cs typeface="Arial" panose="020B0604020202020204" pitchFamily="34" charset="0"/>
              </a:rPr>
              <a:t>connection</a:t>
            </a:r>
            <a:endParaRPr lang="tr-TR" dirty="0" smtClean="0">
              <a:solidFill>
                <a:srgbClr val="002060"/>
              </a:solidFill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tr-TR" dirty="0">
                <a:solidFill>
                  <a:srgbClr val="002060"/>
                </a:solidFill>
                <a:cs typeface="Arial" panose="020B0604020202020204" pitchFamily="34" charset="0"/>
              </a:rPr>
              <a:t>U</a:t>
            </a:r>
            <a:r>
              <a:rPr lang="en-US" dirty="0" smtClean="0">
                <a:solidFill>
                  <a:srgbClr val="002060"/>
                </a:solidFill>
                <a:cs typeface="Arial" panose="020B0604020202020204" pitchFamily="34" charset="0"/>
              </a:rPr>
              <a:t>se </a:t>
            </a:r>
            <a:r>
              <a:rPr lang="en-US" dirty="0">
                <a:solidFill>
                  <a:srgbClr val="002060"/>
                </a:solidFill>
                <a:cs typeface="Arial" panose="020B0604020202020204" pitchFamily="34" charset="0"/>
              </a:rPr>
              <a:t>of direct AC/AC matrix </a:t>
            </a:r>
            <a:r>
              <a:rPr lang="en-US" dirty="0" smtClean="0">
                <a:solidFill>
                  <a:srgbClr val="002060"/>
                </a:solidFill>
                <a:cs typeface="Arial" panose="020B0604020202020204" pitchFamily="34" charset="0"/>
              </a:rPr>
              <a:t>converters</a:t>
            </a:r>
            <a:endParaRPr lang="tr-TR" dirty="0" smtClean="0">
              <a:solidFill>
                <a:srgbClr val="002060"/>
              </a:solidFill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E</a:t>
            </a:r>
            <a:r>
              <a:rPr lang="en-US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mploy</a:t>
            </a:r>
            <a:r>
              <a:rPr lang="en-US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002060"/>
                </a:solidFill>
                <a:cs typeface="Arial" panose="020B0604020202020204" pitchFamily="34" charset="0"/>
              </a:rPr>
              <a:t>current servo </a:t>
            </a:r>
            <a:r>
              <a:rPr lang="en-US" dirty="0" smtClean="0">
                <a:solidFill>
                  <a:srgbClr val="002060"/>
                </a:solidFill>
                <a:cs typeface="Arial" panose="020B0604020202020204" pitchFamily="34" charset="0"/>
              </a:rPr>
              <a:t>amplifiers</a:t>
            </a:r>
            <a:endParaRPr lang="tr-TR" dirty="0" smtClean="0">
              <a:solidFill>
                <a:srgbClr val="002060"/>
              </a:solidFill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tr-TR" dirty="0" smtClean="0">
              <a:solidFill>
                <a:srgbClr val="002060"/>
              </a:solidFill>
              <a:cs typeface="Arial" panose="020B0604020202020204" pitchFamily="34" charset="0"/>
            </a:endParaRPr>
          </a:p>
          <a:p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All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en-US" dirty="0" smtClean="0">
                <a:solidFill>
                  <a:srgbClr val="002060"/>
                </a:solidFill>
                <a:cs typeface="Arial" panose="020B0604020202020204" pitchFamily="34" charset="0"/>
              </a:rPr>
              <a:t>methods </a:t>
            </a:r>
            <a:r>
              <a:rPr lang="en-US" dirty="0">
                <a:solidFill>
                  <a:srgbClr val="002060"/>
                </a:solidFill>
                <a:cs typeface="Arial" panose="020B0604020202020204" pitchFamily="34" charset="0"/>
              </a:rPr>
              <a:t>require a </a:t>
            </a:r>
            <a:r>
              <a:rPr lang="en-US" dirty="0">
                <a:solidFill>
                  <a:srgbClr val="FF0000"/>
                </a:solidFill>
                <a:cs typeface="Arial" panose="020B0604020202020204" pitchFamily="34" charset="0"/>
              </a:rPr>
              <a:t>reconfiguration</a:t>
            </a:r>
            <a:r>
              <a:rPr lang="en-US" dirty="0">
                <a:solidFill>
                  <a:srgbClr val="002060"/>
                </a:solidFill>
                <a:cs typeface="Arial" panose="020B0604020202020204" pitchFamily="34" charset="0"/>
              </a:rPr>
              <a:t> of both the </a:t>
            </a:r>
            <a:r>
              <a:rPr lang="en-US" dirty="0">
                <a:solidFill>
                  <a:srgbClr val="FF0000"/>
                </a:solidFill>
                <a:cs typeface="Arial" panose="020B0604020202020204" pitchFamily="34" charset="0"/>
              </a:rPr>
              <a:t>hardware</a:t>
            </a:r>
            <a:r>
              <a:rPr lang="en-US" dirty="0">
                <a:solidFill>
                  <a:srgbClr val="002060"/>
                </a:solidFill>
                <a:cs typeface="Arial" panose="020B0604020202020204" pitchFamily="34" charset="0"/>
              </a:rPr>
              <a:t> and the </a:t>
            </a:r>
            <a:r>
              <a:rPr lang="en-US" dirty="0">
                <a:solidFill>
                  <a:srgbClr val="FF0000"/>
                </a:solidFill>
                <a:cs typeface="Arial" panose="020B0604020202020204" pitchFamily="34" charset="0"/>
              </a:rPr>
              <a:t>software</a:t>
            </a:r>
            <a:r>
              <a:rPr lang="en-US" dirty="0">
                <a:solidFill>
                  <a:srgbClr val="002060"/>
                </a:solidFill>
                <a:cs typeface="Arial" panose="020B0604020202020204" pitchFamily="34" charset="0"/>
              </a:rPr>
              <a:t> of the system once a fault has occurred</a:t>
            </a:r>
            <a:r>
              <a:rPr lang="en-US" dirty="0" smtClean="0">
                <a:solidFill>
                  <a:srgbClr val="002060"/>
                </a:solidFill>
                <a:cs typeface="Arial" panose="020B0604020202020204" pitchFamily="34" charset="0"/>
              </a:rPr>
              <a:t>.</a:t>
            </a:r>
            <a:endParaRPr lang="tr-TR" dirty="0" smtClean="0">
              <a:solidFill>
                <a:srgbClr val="00206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4299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8970" y="150669"/>
            <a:ext cx="82078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Switch </a:t>
            </a:r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Redundant</a:t>
            </a:r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Topology</a:t>
            </a:r>
            <a:endParaRPr lang="en-US" sz="2800" dirty="0">
              <a:solidFill>
                <a:schemeClr val="accent1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8850" y="946383"/>
            <a:ext cx="4653643" cy="2938689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747657" y="1108314"/>
            <a:ext cx="82420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TRIACs</a:t>
            </a:r>
            <a:endParaRPr lang="tr-TR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SCRs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6882493" y="3006216"/>
            <a:ext cx="620485" cy="0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7560128" y="2821550"/>
            <a:ext cx="138792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W</a:t>
            </a:r>
            <a:r>
              <a:rPr lang="en-US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inding</a:t>
            </a:r>
            <a:r>
              <a:rPr lang="en-US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002060"/>
                </a:solidFill>
                <a:cs typeface="Arial" panose="020B0604020202020204" pitchFamily="34" charset="0"/>
              </a:rPr>
              <a:t>open-circuit </a:t>
            </a:r>
            <a:endParaRPr lang="tr-TR" dirty="0" smtClean="0">
              <a:solidFill>
                <a:srgbClr val="002060"/>
              </a:solidFill>
              <a:cs typeface="Arial" panose="020B0604020202020204" pitchFamily="34" charset="0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1966233" y="2195231"/>
            <a:ext cx="904875" cy="220496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240847" y="2353381"/>
            <a:ext cx="172538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>
                <a:solidFill>
                  <a:srgbClr val="002060"/>
                </a:solidFill>
                <a:cs typeface="Arial" panose="020B0604020202020204" pitchFamily="34" charset="0"/>
              </a:rPr>
              <a:t>P</a:t>
            </a:r>
            <a:r>
              <a:rPr lang="en-US" dirty="0" err="1">
                <a:solidFill>
                  <a:srgbClr val="002060"/>
                </a:solidFill>
                <a:cs typeface="Arial" panose="020B0604020202020204" pitchFamily="34" charset="0"/>
              </a:rPr>
              <a:t>ower</a:t>
            </a:r>
            <a:r>
              <a:rPr lang="en-US" dirty="0">
                <a:solidFill>
                  <a:srgbClr val="002060"/>
                </a:solidFill>
                <a:cs typeface="Arial" panose="020B0604020202020204" pitchFamily="34" charset="0"/>
              </a:rPr>
              <a:t> switch </a:t>
            </a:r>
            <a:r>
              <a:rPr lang="tr-TR" dirty="0" err="1">
                <a:solidFill>
                  <a:srgbClr val="002060"/>
                </a:solidFill>
                <a:cs typeface="Arial" panose="020B0604020202020204" pitchFamily="34" charset="0"/>
              </a:rPr>
              <a:t>open</a:t>
            </a:r>
            <a:r>
              <a:rPr lang="tr-TR" dirty="0">
                <a:solidFill>
                  <a:srgbClr val="002060"/>
                </a:solidFill>
                <a:cs typeface="Arial" panose="020B0604020202020204" pitchFamily="34" charset="0"/>
              </a:rPr>
              <a:t>-</a:t>
            </a:r>
            <a:r>
              <a:rPr lang="en-US" dirty="0">
                <a:solidFill>
                  <a:srgbClr val="002060"/>
                </a:solidFill>
                <a:cs typeface="Arial" panose="020B0604020202020204" pitchFamily="34" charset="0"/>
              </a:rPr>
              <a:t>circuit</a:t>
            </a:r>
            <a:endParaRPr lang="tr-TR" dirty="0">
              <a:solidFill>
                <a:srgbClr val="002060"/>
              </a:solidFill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>
                <a:solidFill>
                  <a:srgbClr val="002060"/>
                </a:solidFill>
                <a:cs typeface="Arial" panose="020B0604020202020204" pitchFamily="34" charset="0"/>
              </a:rPr>
              <a:t>P</a:t>
            </a:r>
            <a:r>
              <a:rPr lang="en-US" dirty="0" err="1">
                <a:solidFill>
                  <a:srgbClr val="002060"/>
                </a:solidFill>
                <a:cs typeface="Arial" panose="020B0604020202020204" pitchFamily="34" charset="0"/>
              </a:rPr>
              <a:t>ower</a:t>
            </a:r>
            <a:r>
              <a:rPr lang="en-US" dirty="0">
                <a:solidFill>
                  <a:srgbClr val="002060"/>
                </a:solidFill>
                <a:cs typeface="Arial" panose="020B0604020202020204" pitchFamily="34" charset="0"/>
              </a:rPr>
              <a:t> switch short-circuit</a:t>
            </a:r>
            <a:endParaRPr lang="tr-TR" dirty="0">
              <a:solidFill>
                <a:srgbClr val="00206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5307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8970" y="150669"/>
            <a:ext cx="82078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Additional</a:t>
            </a:r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leg</a:t>
            </a:r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 (</a:t>
            </a:r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neutral</a:t>
            </a:r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)</a:t>
            </a:r>
            <a:endParaRPr lang="en-US" sz="2800" dirty="0">
              <a:solidFill>
                <a:schemeClr val="accent1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3857" y="1102178"/>
            <a:ext cx="5686425" cy="308610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865540" y="4386288"/>
            <a:ext cx="356371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>
                <a:solidFill>
                  <a:srgbClr val="002060"/>
                </a:solidFill>
                <a:cs typeface="Arial" panose="020B0604020202020204" pitchFamily="34" charset="0"/>
              </a:rPr>
              <a:t>P</a:t>
            </a:r>
            <a:r>
              <a:rPr lang="en-US" dirty="0" err="1">
                <a:solidFill>
                  <a:srgbClr val="002060"/>
                </a:solidFill>
                <a:cs typeface="Arial" panose="020B0604020202020204" pitchFamily="34" charset="0"/>
              </a:rPr>
              <a:t>ower</a:t>
            </a:r>
            <a:r>
              <a:rPr lang="en-US" dirty="0">
                <a:solidFill>
                  <a:srgbClr val="002060"/>
                </a:solidFill>
                <a:cs typeface="Arial" panose="020B0604020202020204" pitchFamily="34" charset="0"/>
              </a:rPr>
              <a:t> switch </a:t>
            </a:r>
            <a:r>
              <a:rPr lang="tr-TR" dirty="0" err="1">
                <a:solidFill>
                  <a:srgbClr val="002060"/>
                </a:solidFill>
                <a:cs typeface="Arial" panose="020B0604020202020204" pitchFamily="34" charset="0"/>
              </a:rPr>
              <a:t>open</a:t>
            </a:r>
            <a:r>
              <a:rPr lang="tr-TR" dirty="0">
                <a:solidFill>
                  <a:srgbClr val="002060"/>
                </a:solidFill>
                <a:cs typeface="Arial" panose="020B0604020202020204" pitchFamily="34" charset="0"/>
              </a:rPr>
              <a:t>-</a:t>
            </a:r>
            <a:r>
              <a:rPr lang="en-US" dirty="0">
                <a:solidFill>
                  <a:srgbClr val="002060"/>
                </a:solidFill>
                <a:cs typeface="Arial" panose="020B0604020202020204" pitchFamily="34" charset="0"/>
              </a:rPr>
              <a:t>circuit</a:t>
            </a:r>
            <a:endParaRPr lang="tr-TR" dirty="0">
              <a:solidFill>
                <a:srgbClr val="002060"/>
              </a:solidFill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>
                <a:solidFill>
                  <a:srgbClr val="002060"/>
                </a:solidFill>
                <a:cs typeface="Arial" panose="020B0604020202020204" pitchFamily="34" charset="0"/>
              </a:rPr>
              <a:t>P</a:t>
            </a:r>
            <a:r>
              <a:rPr lang="en-US" dirty="0" err="1">
                <a:solidFill>
                  <a:srgbClr val="002060"/>
                </a:solidFill>
                <a:cs typeface="Arial" panose="020B0604020202020204" pitchFamily="34" charset="0"/>
              </a:rPr>
              <a:t>ower</a:t>
            </a:r>
            <a:r>
              <a:rPr lang="en-US" dirty="0">
                <a:solidFill>
                  <a:srgbClr val="002060"/>
                </a:solidFill>
                <a:cs typeface="Arial" panose="020B0604020202020204" pitchFamily="34" charset="0"/>
              </a:rPr>
              <a:t> switch </a:t>
            </a:r>
            <a:r>
              <a:rPr lang="en-US" dirty="0" smtClean="0">
                <a:solidFill>
                  <a:srgbClr val="002060"/>
                </a:solidFill>
                <a:cs typeface="Arial" panose="020B0604020202020204" pitchFamily="34" charset="0"/>
              </a:rPr>
              <a:t>short-circuit</a:t>
            </a:r>
            <a:endParaRPr lang="tr-TR" dirty="0" smtClean="0">
              <a:solidFill>
                <a:srgbClr val="002060"/>
              </a:solidFill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>
                <a:solidFill>
                  <a:srgbClr val="002060"/>
                </a:solidFill>
                <a:cs typeface="Arial" panose="020B0604020202020204" pitchFamily="34" charset="0"/>
              </a:rPr>
              <a:t>W</a:t>
            </a:r>
            <a:r>
              <a:rPr lang="en-US" dirty="0" err="1">
                <a:solidFill>
                  <a:srgbClr val="002060"/>
                </a:solidFill>
                <a:cs typeface="Arial" panose="020B0604020202020204" pitchFamily="34" charset="0"/>
              </a:rPr>
              <a:t>inding</a:t>
            </a:r>
            <a:r>
              <a:rPr lang="en-US" dirty="0">
                <a:solidFill>
                  <a:srgbClr val="002060"/>
                </a:solidFill>
                <a:cs typeface="Arial" panose="020B0604020202020204" pitchFamily="34" charset="0"/>
              </a:rPr>
              <a:t> open-circuit </a:t>
            </a:r>
            <a:endParaRPr lang="tr-TR" dirty="0">
              <a:solidFill>
                <a:srgbClr val="00206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8805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8970" y="150669"/>
            <a:ext cx="82078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Additional</a:t>
            </a:r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leg</a:t>
            </a:r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 (</a:t>
            </a:r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redundant</a:t>
            </a:r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)</a:t>
            </a:r>
            <a:endParaRPr lang="en-US" sz="2800" dirty="0">
              <a:solidFill>
                <a:schemeClr val="accent1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580290" y="1349174"/>
            <a:ext cx="35637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>
                <a:solidFill>
                  <a:srgbClr val="002060"/>
                </a:solidFill>
                <a:cs typeface="Arial" panose="020B0604020202020204" pitchFamily="34" charset="0"/>
              </a:rPr>
              <a:t>P</a:t>
            </a:r>
            <a:r>
              <a:rPr lang="en-US" dirty="0" err="1">
                <a:solidFill>
                  <a:srgbClr val="002060"/>
                </a:solidFill>
                <a:cs typeface="Arial" panose="020B0604020202020204" pitchFamily="34" charset="0"/>
              </a:rPr>
              <a:t>ower</a:t>
            </a:r>
            <a:r>
              <a:rPr lang="en-US" dirty="0">
                <a:solidFill>
                  <a:srgbClr val="002060"/>
                </a:solidFill>
                <a:cs typeface="Arial" panose="020B0604020202020204" pitchFamily="34" charset="0"/>
              </a:rPr>
              <a:t> switch </a:t>
            </a:r>
            <a:r>
              <a:rPr lang="tr-TR" dirty="0" err="1">
                <a:solidFill>
                  <a:srgbClr val="002060"/>
                </a:solidFill>
                <a:cs typeface="Arial" panose="020B0604020202020204" pitchFamily="34" charset="0"/>
              </a:rPr>
              <a:t>open</a:t>
            </a:r>
            <a:r>
              <a:rPr lang="tr-TR" dirty="0">
                <a:solidFill>
                  <a:srgbClr val="002060"/>
                </a:solidFill>
                <a:cs typeface="Arial" panose="020B0604020202020204" pitchFamily="34" charset="0"/>
              </a:rPr>
              <a:t>-</a:t>
            </a:r>
            <a:r>
              <a:rPr lang="en-US" dirty="0">
                <a:solidFill>
                  <a:srgbClr val="002060"/>
                </a:solidFill>
                <a:cs typeface="Arial" panose="020B0604020202020204" pitchFamily="34" charset="0"/>
              </a:rPr>
              <a:t>circuit</a:t>
            </a:r>
            <a:endParaRPr lang="tr-TR" dirty="0">
              <a:solidFill>
                <a:srgbClr val="002060"/>
              </a:solidFill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>
                <a:solidFill>
                  <a:srgbClr val="002060"/>
                </a:solidFill>
                <a:cs typeface="Arial" panose="020B0604020202020204" pitchFamily="34" charset="0"/>
              </a:rPr>
              <a:t>P</a:t>
            </a:r>
            <a:r>
              <a:rPr lang="en-US" dirty="0" err="1">
                <a:solidFill>
                  <a:srgbClr val="002060"/>
                </a:solidFill>
                <a:cs typeface="Arial" panose="020B0604020202020204" pitchFamily="34" charset="0"/>
              </a:rPr>
              <a:t>ower</a:t>
            </a:r>
            <a:r>
              <a:rPr lang="en-US" dirty="0">
                <a:solidFill>
                  <a:srgbClr val="002060"/>
                </a:solidFill>
                <a:cs typeface="Arial" panose="020B0604020202020204" pitchFamily="34" charset="0"/>
              </a:rPr>
              <a:t> switch </a:t>
            </a:r>
            <a:r>
              <a:rPr lang="en-US" dirty="0" smtClean="0">
                <a:solidFill>
                  <a:srgbClr val="002060"/>
                </a:solidFill>
                <a:cs typeface="Arial" panose="020B0604020202020204" pitchFamily="34" charset="0"/>
              </a:rPr>
              <a:t>short-circuit</a:t>
            </a:r>
            <a:endParaRPr lang="tr-TR" dirty="0" smtClean="0">
              <a:solidFill>
                <a:srgbClr val="002060"/>
              </a:solidFill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970" y="824593"/>
            <a:ext cx="4832871" cy="5337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01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8970" y="150669"/>
            <a:ext cx="82078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Redundant</a:t>
            </a:r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 VSI</a:t>
            </a:r>
            <a:endParaRPr lang="en-US" sz="2800" dirty="0">
              <a:solidFill>
                <a:schemeClr val="accent1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85788" y="4703024"/>
            <a:ext cx="35637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>
                <a:solidFill>
                  <a:srgbClr val="002060"/>
                </a:solidFill>
                <a:cs typeface="Arial" panose="020B0604020202020204" pitchFamily="34" charset="0"/>
              </a:rPr>
              <a:t>P</a:t>
            </a:r>
            <a:r>
              <a:rPr lang="en-US" dirty="0" err="1">
                <a:solidFill>
                  <a:srgbClr val="002060"/>
                </a:solidFill>
                <a:cs typeface="Arial" panose="020B0604020202020204" pitchFamily="34" charset="0"/>
              </a:rPr>
              <a:t>ower</a:t>
            </a:r>
            <a:r>
              <a:rPr lang="en-US" dirty="0">
                <a:solidFill>
                  <a:srgbClr val="002060"/>
                </a:solidFill>
                <a:cs typeface="Arial" panose="020B0604020202020204" pitchFamily="34" charset="0"/>
              </a:rPr>
              <a:t> switch </a:t>
            </a:r>
            <a:r>
              <a:rPr lang="tr-TR" dirty="0" err="1">
                <a:solidFill>
                  <a:srgbClr val="002060"/>
                </a:solidFill>
                <a:cs typeface="Arial" panose="020B0604020202020204" pitchFamily="34" charset="0"/>
              </a:rPr>
              <a:t>open</a:t>
            </a:r>
            <a:r>
              <a:rPr lang="tr-TR" dirty="0">
                <a:solidFill>
                  <a:srgbClr val="002060"/>
                </a:solidFill>
                <a:cs typeface="Arial" panose="020B0604020202020204" pitchFamily="34" charset="0"/>
              </a:rPr>
              <a:t>-</a:t>
            </a:r>
            <a:r>
              <a:rPr lang="en-US" dirty="0">
                <a:solidFill>
                  <a:srgbClr val="002060"/>
                </a:solidFill>
                <a:cs typeface="Arial" panose="020B0604020202020204" pitchFamily="34" charset="0"/>
              </a:rPr>
              <a:t>circuit</a:t>
            </a:r>
            <a:endParaRPr lang="tr-TR" dirty="0">
              <a:solidFill>
                <a:srgbClr val="002060"/>
              </a:solidFill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>
                <a:solidFill>
                  <a:srgbClr val="002060"/>
                </a:solidFill>
                <a:cs typeface="Arial" panose="020B0604020202020204" pitchFamily="34" charset="0"/>
              </a:rPr>
              <a:t>P</a:t>
            </a:r>
            <a:r>
              <a:rPr lang="en-US" dirty="0" err="1">
                <a:solidFill>
                  <a:srgbClr val="002060"/>
                </a:solidFill>
                <a:cs typeface="Arial" panose="020B0604020202020204" pitchFamily="34" charset="0"/>
              </a:rPr>
              <a:t>ower</a:t>
            </a:r>
            <a:r>
              <a:rPr lang="en-US" dirty="0">
                <a:solidFill>
                  <a:srgbClr val="002060"/>
                </a:solidFill>
                <a:cs typeface="Arial" panose="020B0604020202020204" pitchFamily="34" charset="0"/>
              </a:rPr>
              <a:t> switch </a:t>
            </a:r>
            <a:r>
              <a:rPr lang="en-US" dirty="0" smtClean="0">
                <a:solidFill>
                  <a:srgbClr val="002060"/>
                </a:solidFill>
                <a:cs typeface="Arial" panose="020B0604020202020204" pitchFamily="34" charset="0"/>
              </a:rPr>
              <a:t>short-circuit</a:t>
            </a:r>
            <a:endParaRPr lang="tr-TR" dirty="0" smtClean="0">
              <a:solidFill>
                <a:srgbClr val="002060"/>
              </a:solidFill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788" y="571500"/>
            <a:ext cx="5627234" cy="403385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319840" y="954953"/>
            <a:ext cx="260440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err="1" smtClean="0">
                <a:solidFill>
                  <a:srgbClr val="FF0000"/>
                </a:solidFill>
                <a:cs typeface="Arial" panose="020B0604020202020204" pitchFamily="34" charset="0"/>
              </a:rPr>
              <a:t>Configured</a:t>
            </a:r>
            <a:r>
              <a:rPr lang="tr-TR" dirty="0" smtClean="0">
                <a:solidFill>
                  <a:srgbClr val="FF000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FF0000"/>
                </a:solidFill>
                <a:cs typeface="Arial" panose="020B0604020202020204" pitchFamily="34" charset="0"/>
              </a:rPr>
              <a:t>to</a:t>
            </a:r>
            <a:r>
              <a:rPr lang="tr-TR" dirty="0" smtClean="0">
                <a:solidFill>
                  <a:srgbClr val="FF0000"/>
                </a:solidFill>
                <a:cs typeface="Arial" panose="020B0604020202020204" pitchFamily="34" charset="0"/>
              </a:rPr>
              <a:t> 5-leg</a:t>
            </a:r>
          </a:p>
        </p:txBody>
      </p:sp>
    </p:spTree>
    <p:extLst>
      <p:ext uri="{BB962C8B-B14F-4D97-AF65-F5344CB8AC3E}">
        <p14:creationId xmlns:p14="http://schemas.microsoft.com/office/powerpoint/2010/main" val="423375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8970" y="150669"/>
            <a:ext cx="82078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H-</a:t>
            </a:r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bridge</a:t>
            </a:r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 Drive</a:t>
            </a:r>
            <a:endParaRPr lang="en-US" sz="2800" dirty="0">
              <a:solidFill>
                <a:schemeClr val="accent1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912177" y="1118714"/>
            <a:ext cx="35637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P</a:t>
            </a:r>
            <a:r>
              <a:rPr lang="en-US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ower</a:t>
            </a:r>
            <a:r>
              <a:rPr lang="en-US" dirty="0" smtClean="0">
                <a:solidFill>
                  <a:srgbClr val="002060"/>
                </a:solidFill>
                <a:cs typeface="Arial" panose="020B0604020202020204" pitchFamily="34" charset="0"/>
              </a:rPr>
              <a:t> switch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open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-</a:t>
            </a:r>
            <a:r>
              <a:rPr lang="en-US" dirty="0" smtClean="0">
                <a:solidFill>
                  <a:srgbClr val="002060"/>
                </a:solidFill>
                <a:cs typeface="Arial" panose="020B0604020202020204" pitchFamily="34" charset="0"/>
              </a:rPr>
              <a:t>circuit</a:t>
            </a:r>
            <a:endParaRPr lang="tr-TR" dirty="0" smtClean="0">
              <a:solidFill>
                <a:srgbClr val="002060"/>
              </a:solidFill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Winding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open</a:t>
            </a:r>
            <a:r>
              <a:rPr lang="en-US" dirty="0" smtClean="0">
                <a:solidFill>
                  <a:srgbClr val="002060"/>
                </a:solidFill>
                <a:cs typeface="Arial" panose="020B0604020202020204" pitchFamily="34" charset="0"/>
              </a:rPr>
              <a:t>-circuit</a:t>
            </a:r>
            <a:endParaRPr lang="tr-TR" dirty="0" smtClean="0">
              <a:solidFill>
                <a:srgbClr val="002060"/>
              </a:solidFill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784" y="673889"/>
            <a:ext cx="4229100" cy="298132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08854" y="4100039"/>
            <a:ext cx="903514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Due to the increased device count, </a:t>
            </a:r>
            <a:r>
              <a:rPr lang="en-US" dirty="0" smtClean="0">
                <a:solidFill>
                  <a:srgbClr val="002060"/>
                </a:solidFill>
              </a:rPr>
              <a:t>inverter </a:t>
            </a:r>
            <a:r>
              <a:rPr lang="en-US" dirty="0">
                <a:solidFill>
                  <a:srgbClr val="FF0000"/>
                </a:solidFill>
              </a:rPr>
              <a:t>switching losses </a:t>
            </a:r>
            <a:r>
              <a:rPr lang="en-US" dirty="0">
                <a:solidFill>
                  <a:srgbClr val="002060"/>
                </a:solidFill>
              </a:rPr>
              <a:t>increase during normal </a:t>
            </a:r>
            <a:r>
              <a:rPr lang="en-US" dirty="0" smtClean="0">
                <a:solidFill>
                  <a:srgbClr val="002060"/>
                </a:solidFill>
              </a:rPr>
              <a:t>operation.</a:t>
            </a:r>
            <a:endParaRPr lang="tr-TR" dirty="0" smtClean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smtClean="0">
                <a:solidFill>
                  <a:srgbClr val="002060"/>
                </a:solidFill>
              </a:rPr>
              <a:t>S</a:t>
            </a:r>
            <a:r>
              <a:rPr lang="en-US" dirty="0" err="1" smtClean="0">
                <a:solidFill>
                  <a:srgbClr val="002060"/>
                </a:solidFill>
              </a:rPr>
              <a:t>ince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>
                <a:solidFill>
                  <a:srgbClr val="002060"/>
                </a:solidFill>
              </a:rPr>
              <a:t>the semiconductor devices must withstand the </a:t>
            </a:r>
            <a:r>
              <a:rPr lang="en-US" dirty="0">
                <a:solidFill>
                  <a:srgbClr val="FF0000"/>
                </a:solidFill>
              </a:rPr>
              <a:t>phase voltage </a:t>
            </a:r>
            <a:r>
              <a:rPr lang="en-US" dirty="0">
                <a:solidFill>
                  <a:srgbClr val="002060"/>
                </a:solidFill>
              </a:rPr>
              <a:t>rather than the line voltage, the power device voltage ratings are reduced and switching losses may even decrease; which, in turn, </a:t>
            </a:r>
            <a:r>
              <a:rPr lang="en-US" dirty="0">
                <a:solidFill>
                  <a:srgbClr val="FF0000"/>
                </a:solidFill>
              </a:rPr>
              <a:t>reduces the heat sink </a:t>
            </a:r>
            <a:r>
              <a:rPr lang="en-US" dirty="0" smtClean="0">
                <a:solidFill>
                  <a:srgbClr val="FF0000"/>
                </a:solidFill>
              </a:rPr>
              <a:t>requirements</a:t>
            </a:r>
            <a:r>
              <a:rPr lang="tr-TR" dirty="0" smtClean="0">
                <a:solidFill>
                  <a:srgbClr val="FF0000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For a 3-phase system, the volt-amperes rating of a </a:t>
            </a:r>
            <a:r>
              <a:rPr lang="en-US" dirty="0">
                <a:solidFill>
                  <a:srgbClr val="FF0000"/>
                </a:solidFill>
              </a:rPr>
              <a:t>full H-bridge inverter is 2</a:t>
            </a:r>
            <a:r>
              <a:rPr lang="en-US" dirty="0" smtClean="0">
                <a:solidFill>
                  <a:srgbClr val="FF0000"/>
                </a:solidFill>
              </a:rPr>
              <a:t>/√3 </a:t>
            </a:r>
            <a:r>
              <a:rPr lang="en-US" dirty="0">
                <a:solidFill>
                  <a:srgbClr val="FF0000"/>
                </a:solidFill>
              </a:rPr>
              <a:t>times that of a half-bridge inverter</a:t>
            </a:r>
            <a:r>
              <a:rPr lang="en-US" dirty="0">
                <a:solidFill>
                  <a:srgbClr val="002060"/>
                </a:solidFill>
              </a:rPr>
              <a:t>, as the number of </a:t>
            </a:r>
            <a:r>
              <a:rPr lang="en-US" dirty="0" smtClean="0">
                <a:solidFill>
                  <a:srgbClr val="002060"/>
                </a:solidFill>
              </a:rPr>
              <a:t>power</a:t>
            </a:r>
            <a:r>
              <a:rPr lang="tr-TR" dirty="0" smtClean="0">
                <a:solidFill>
                  <a:srgbClr val="002060"/>
                </a:solidFill>
              </a:rPr>
              <a:t> </a:t>
            </a:r>
            <a:r>
              <a:rPr lang="en-US" dirty="0" smtClean="0">
                <a:solidFill>
                  <a:srgbClr val="002060"/>
                </a:solidFill>
              </a:rPr>
              <a:t>switches </a:t>
            </a:r>
            <a:r>
              <a:rPr lang="en-US" dirty="0">
                <a:solidFill>
                  <a:srgbClr val="002060"/>
                </a:solidFill>
              </a:rPr>
              <a:t>doubles, but each switch must withstand only the phase voltage instead of the line </a:t>
            </a:r>
            <a:r>
              <a:rPr lang="en-US" dirty="0" smtClean="0">
                <a:solidFill>
                  <a:srgbClr val="002060"/>
                </a:solidFill>
              </a:rPr>
              <a:t>voltage</a:t>
            </a:r>
            <a:r>
              <a:rPr lang="tr-TR" dirty="0" smtClean="0">
                <a:solidFill>
                  <a:srgbClr val="002060"/>
                </a:solidFill>
              </a:rPr>
              <a:t>.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430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20537"/>
            <a:ext cx="7475055" cy="542925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78970" y="150669"/>
            <a:ext cx="82078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Fault</a:t>
            </a:r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Tolerant</a:t>
            </a:r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tr-TR" sz="2800" b="1" dirty="0" err="1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T</a:t>
            </a:r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opologies</a:t>
            </a:r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for</a:t>
            </a:r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 3-phase </a:t>
            </a:r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drives</a:t>
            </a:r>
            <a:endParaRPr lang="en-US" sz="2800" dirty="0">
              <a:solidFill>
                <a:schemeClr val="accent1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086332" y="3081863"/>
            <a:ext cx="305766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600" dirty="0">
                <a:solidFill>
                  <a:srgbClr val="002060"/>
                </a:solidFill>
                <a:cs typeface="Arial" panose="020B0604020202020204" pitchFamily="34" charset="0"/>
              </a:rPr>
              <a:t>T</a:t>
            </a:r>
            <a:r>
              <a:rPr lang="en-US" sz="1600" dirty="0" smtClean="0">
                <a:solidFill>
                  <a:srgbClr val="002060"/>
                </a:solidFill>
                <a:cs typeface="Arial" panose="020B0604020202020204" pitchFamily="34" charset="0"/>
              </a:rPr>
              <a:t>he </a:t>
            </a:r>
            <a:r>
              <a:rPr lang="en-US" sz="1600" dirty="0">
                <a:solidFill>
                  <a:srgbClr val="002060"/>
                </a:solidFill>
                <a:cs typeface="Arial" panose="020B0604020202020204" pitchFamily="34" charset="0"/>
              </a:rPr>
              <a:t>product of </a:t>
            </a:r>
            <a:r>
              <a:rPr lang="en-US" sz="1600" dirty="0" smtClean="0">
                <a:solidFill>
                  <a:srgbClr val="002060"/>
                </a:solidFill>
                <a:cs typeface="Arial" panose="020B0604020202020204" pitchFamily="34" charset="0"/>
              </a:rPr>
              <a:t>the </a:t>
            </a:r>
            <a:r>
              <a:rPr lang="en-US" sz="1600" dirty="0">
                <a:solidFill>
                  <a:srgbClr val="002060"/>
                </a:solidFill>
                <a:cs typeface="Arial" panose="020B0604020202020204" pitchFamily="34" charset="0"/>
              </a:rPr>
              <a:t>number </a:t>
            </a:r>
            <a:r>
              <a:rPr lang="en-US" sz="1600" dirty="0" smtClean="0">
                <a:solidFill>
                  <a:srgbClr val="002060"/>
                </a:solidFill>
                <a:cs typeface="Arial" panose="020B0604020202020204" pitchFamily="34" charset="0"/>
              </a:rPr>
              <a:t>of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en-US" sz="1600" dirty="0" smtClean="0">
                <a:solidFill>
                  <a:srgbClr val="002060"/>
                </a:solidFill>
                <a:cs typeface="Arial" panose="020B0604020202020204" pitchFamily="34" charset="0"/>
              </a:rPr>
              <a:t>switches </a:t>
            </a:r>
            <a:r>
              <a:rPr lang="en-US" sz="1600" dirty="0">
                <a:solidFill>
                  <a:srgbClr val="002060"/>
                </a:solidFill>
                <a:cs typeface="Arial" panose="020B0604020202020204" pitchFamily="34" charset="0"/>
              </a:rPr>
              <a:t>and the rating </a:t>
            </a:r>
            <a:r>
              <a:rPr lang="en-US" sz="1600" dirty="0" smtClean="0">
                <a:solidFill>
                  <a:srgbClr val="002060"/>
                </a:solidFill>
                <a:cs typeface="Arial" panose="020B0604020202020204" pitchFamily="34" charset="0"/>
              </a:rPr>
              <a:t>of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en-US" sz="1600" dirty="0" smtClean="0">
                <a:solidFill>
                  <a:srgbClr val="002060"/>
                </a:solidFill>
                <a:cs typeface="Arial" panose="020B0604020202020204" pitchFamily="34" charset="0"/>
              </a:rPr>
              <a:t>each </a:t>
            </a:r>
            <a:r>
              <a:rPr lang="en-US" sz="1600" dirty="0">
                <a:solidFill>
                  <a:srgbClr val="002060"/>
                </a:solidFill>
                <a:cs typeface="Arial" panose="020B0604020202020204" pitchFamily="34" charset="0"/>
              </a:rPr>
              <a:t>switch (V·I) is increased by a </a:t>
            </a:r>
            <a:r>
              <a:rPr lang="en-US" sz="16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fac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</a:rPr>
              <a:t>tor 1.15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compared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to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conventional</a:t>
            </a:r>
            <a:endParaRPr lang="tr-TR" sz="1600" dirty="0" smtClean="0">
              <a:solidFill>
                <a:srgbClr val="002060"/>
              </a:solidFill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556921" y="851260"/>
            <a:ext cx="298418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600" dirty="0" err="1" smtClean="0">
                <a:solidFill>
                  <a:srgbClr val="FF0000"/>
                </a:solidFill>
                <a:cs typeface="Arial" panose="020B0604020202020204" pitchFamily="34" charset="0"/>
              </a:rPr>
              <a:t>Redundant</a:t>
            </a:r>
            <a:r>
              <a:rPr lang="tr-TR" sz="1600" dirty="0" smtClean="0">
                <a:solidFill>
                  <a:srgbClr val="FF0000"/>
                </a:solidFill>
                <a:cs typeface="Arial" panose="020B0604020202020204" pitchFamily="34" charset="0"/>
              </a:rPr>
              <a:t> </a:t>
            </a:r>
            <a:r>
              <a:rPr lang="tr-TR" sz="1600" dirty="0" err="1" smtClean="0">
                <a:solidFill>
                  <a:srgbClr val="FF0000"/>
                </a:solidFill>
                <a:cs typeface="Arial" panose="020B0604020202020204" pitchFamily="34" charset="0"/>
              </a:rPr>
              <a:t>bridge</a:t>
            </a:r>
            <a:r>
              <a:rPr lang="tr-TR" sz="1600" dirty="0" smtClean="0">
                <a:solidFill>
                  <a:srgbClr val="FF0000"/>
                </a:solidFill>
                <a:cs typeface="Arial" panose="020B0604020202020204" pitchFamily="34" charset="0"/>
              </a:rPr>
              <a:t> </a:t>
            </a:r>
            <a:r>
              <a:rPr lang="tr-TR" sz="1600" dirty="0" err="1" smtClean="0">
                <a:solidFill>
                  <a:srgbClr val="FF0000"/>
                </a:solidFill>
                <a:cs typeface="Arial" panose="020B0604020202020204" pitchFamily="34" charset="0"/>
              </a:rPr>
              <a:t>arm</a:t>
            </a:r>
            <a:endParaRPr lang="tr-TR" sz="1600" dirty="0" smtClean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3970094" y="1286780"/>
            <a:ext cx="157841" cy="49936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346840" y="6350170"/>
            <a:ext cx="298418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600" dirty="0" smtClean="0">
                <a:solidFill>
                  <a:srgbClr val="FF0000"/>
                </a:solidFill>
                <a:cs typeface="Arial" panose="020B0604020202020204" pitchFamily="34" charset="0"/>
              </a:rPr>
              <a:t>Solution </a:t>
            </a:r>
            <a:r>
              <a:rPr lang="tr-TR" sz="1600" dirty="0" err="1" smtClean="0">
                <a:solidFill>
                  <a:srgbClr val="FF0000"/>
                </a:solidFill>
                <a:cs typeface="Arial" panose="020B0604020202020204" pitchFamily="34" charset="0"/>
              </a:rPr>
              <a:t>with</a:t>
            </a:r>
            <a:r>
              <a:rPr lang="tr-TR" sz="1600" dirty="0" smtClean="0">
                <a:solidFill>
                  <a:srgbClr val="FF0000"/>
                </a:solidFill>
                <a:cs typeface="Arial" panose="020B0604020202020204" pitchFamily="34" charset="0"/>
              </a:rPr>
              <a:t> </a:t>
            </a:r>
            <a:r>
              <a:rPr lang="tr-TR" sz="1600" dirty="0" err="1" smtClean="0">
                <a:solidFill>
                  <a:srgbClr val="FF0000"/>
                </a:solidFill>
                <a:cs typeface="Arial" panose="020B0604020202020204" pitchFamily="34" charset="0"/>
              </a:rPr>
              <a:t>less</a:t>
            </a:r>
            <a:r>
              <a:rPr lang="tr-TR" sz="1600" dirty="0" smtClean="0">
                <a:solidFill>
                  <a:srgbClr val="FF0000"/>
                </a:solidFill>
                <a:cs typeface="Arial" panose="020B0604020202020204" pitchFamily="34" charset="0"/>
              </a:rPr>
              <a:t> </a:t>
            </a:r>
            <a:r>
              <a:rPr lang="tr-TR" sz="1600" dirty="0" err="1" smtClean="0">
                <a:solidFill>
                  <a:srgbClr val="FF0000"/>
                </a:solidFill>
                <a:cs typeface="Arial" panose="020B0604020202020204" pitchFamily="34" charset="0"/>
              </a:rPr>
              <a:t>switch</a:t>
            </a:r>
            <a:r>
              <a:rPr lang="tr-TR" sz="1600" dirty="0" smtClean="0">
                <a:solidFill>
                  <a:srgbClr val="FF0000"/>
                </a:solidFill>
                <a:cs typeface="Arial" panose="020B0604020202020204" pitchFamily="34" charset="0"/>
              </a:rPr>
              <a:t> </a:t>
            </a:r>
            <a:r>
              <a:rPr lang="tr-TR" sz="1600" dirty="0" err="1" smtClean="0">
                <a:solidFill>
                  <a:srgbClr val="FF0000"/>
                </a:solidFill>
                <a:cs typeface="Arial" panose="020B0604020202020204" pitchFamily="34" charset="0"/>
              </a:rPr>
              <a:t>number</a:t>
            </a:r>
            <a:endParaRPr lang="tr-TR" sz="1600" dirty="0" smtClean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46840" y="3451195"/>
            <a:ext cx="298418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600" dirty="0" err="1" smtClean="0">
                <a:solidFill>
                  <a:srgbClr val="FF0000"/>
                </a:solidFill>
                <a:cs typeface="Arial" panose="020B0604020202020204" pitchFamily="34" charset="0"/>
              </a:rPr>
              <a:t>Conventional</a:t>
            </a:r>
            <a:endParaRPr lang="tr-TR" sz="1600" dirty="0" smtClean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5730858" y="3943350"/>
            <a:ext cx="355474" cy="31250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7261068" y="4241890"/>
            <a:ext cx="188293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600" dirty="0" smtClean="0">
                <a:solidFill>
                  <a:srgbClr val="002060"/>
                </a:solidFill>
              </a:rPr>
              <a:t>A</a:t>
            </a:r>
            <a:r>
              <a:rPr lang="en-US" sz="1600" dirty="0" smtClean="0">
                <a:solidFill>
                  <a:srgbClr val="002060"/>
                </a:solidFill>
              </a:rPr>
              <a:t> </a:t>
            </a:r>
            <a:r>
              <a:rPr lang="en-US" sz="1600" dirty="0">
                <a:solidFill>
                  <a:srgbClr val="002060"/>
                </a:solidFill>
              </a:rPr>
              <a:t>phase can be completely short circuited to limit the short circuit current in case of a turn to turn short circuit fault, while it is still possible to control the two remaining phases.</a:t>
            </a:r>
          </a:p>
        </p:txBody>
      </p:sp>
    </p:spTree>
    <p:extLst>
      <p:ext uri="{BB962C8B-B14F-4D97-AF65-F5344CB8AC3E}">
        <p14:creationId xmlns:p14="http://schemas.microsoft.com/office/powerpoint/2010/main" val="741087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8970" y="150669"/>
            <a:ext cx="82078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Fault </a:t>
            </a:r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Tolerant</a:t>
            </a:r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Topologie</a:t>
            </a:r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s</a:t>
            </a:r>
            <a:endParaRPr lang="en-US" sz="2800" dirty="0">
              <a:solidFill>
                <a:schemeClr val="accent1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24969" y="884763"/>
            <a:ext cx="8461829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rgbClr val="002060"/>
                </a:solidFill>
                <a:cs typeface="Arial" panose="020B0604020202020204" pitchFamily="34" charset="0"/>
              </a:rPr>
              <a:t>Magnetic coupling between modules should be analyzed.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«</a:t>
            </a:r>
            <a:r>
              <a:rPr lang="en-US" dirty="0" smtClean="0">
                <a:solidFill>
                  <a:srgbClr val="002060"/>
                </a:solidFill>
                <a:cs typeface="Arial" panose="020B0604020202020204" pitchFamily="34" charset="0"/>
              </a:rPr>
              <a:t>In </a:t>
            </a:r>
            <a:r>
              <a:rPr lang="en-US" dirty="0">
                <a:solidFill>
                  <a:srgbClr val="002060"/>
                </a:solidFill>
                <a:cs typeface="Arial" panose="020B0604020202020204" pitchFamily="34" charset="0"/>
              </a:rPr>
              <a:t>any case, it must be noted that, unless the </a:t>
            </a:r>
            <a:r>
              <a:rPr lang="en-US" dirty="0">
                <a:solidFill>
                  <a:srgbClr val="FF0000"/>
                </a:solidFill>
                <a:cs typeface="Arial" panose="020B0604020202020204" pitchFamily="34" charset="0"/>
              </a:rPr>
              <a:t>magnetic coupling </a:t>
            </a:r>
            <a:r>
              <a:rPr lang="en-US" dirty="0">
                <a:solidFill>
                  <a:srgbClr val="002060"/>
                </a:solidFill>
                <a:cs typeface="Arial" panose="020B0604020202020204" pitchFamily="34" charset="0"/>
              </a:rPr>
              <a:t>between phases is eliminated, </a:t>
            </a:r>
            <a:r>
              <a:rPr lang="en-US" dirty="0">
                <a:solidFill>
                  <a:srgbClr val="FF0000"/>
                </a:solidFill>
                <a:cs typeface="Arial" panose="020B0604020202020204" pitchFamily="34" charset="0"/>
              </a:rPr>
              <a:t>no truly independent operation of the individual phases is possible</a:t>
            </a:r>
            <a:r>
              <a:rPr lang="en-US" dirty="0">
                <a:solidFill>
                  <a:srgbClr val="002060"/>
                </a:solidFill>
                <a:cs typeface="Arial" panose="020B0604020202020204" pitchFamily="34" charset="0"/>
              </a:rPr>
              <a:t>, which may result in an undesirable pulsating torque in the machine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.» </a:t>
            </a:r>
            <a:r>
              <a:rPr lang="tr-TR" b="1" dirty="0" smtClean="0">
                <a:solidFill>
                  <a:srgbClr val="002060"/>
                </a:solidFill>
                <a:cs typeface="Arial" panose="020B0604020202020204" pitchFamily="34" charset="0"/>
              </a:rPr>
              <a:t>Buna </a:t>
            </a:r>
            <a:r>
              <a:rPr lang="tr-TR" b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gelicez</a:t>
            </a:r>
            <a:r>
              <a:rPr lang="tr-TR" b="1" dirty="0" smtClean="0">
                <a:solidFill>
                  <a:srgbClr val="002060"/>
                </a:solidFill>
                <a:cs typeface="Arial" panose="020B0604020202020204" pitchFamily="34" charset="0"/>
              </a:rPr>
              <a:t>.</a:t>
            </a:r>
            <a:endParaRPr lang="en-US" b="1" dirty="0" smtClean="0">
              <a:solidFill>
                <a:srgbClr val="002060"/>
              </a:solidFill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dirty="0" smtClean="0">
              <a:solidFill>
                <a:srgbClr val="002060"/>
              </a:solidFill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rgbClr val="002060"/>
                </a:solidFill>
                <a:cs typeface="Arial" panose="020B0604020202020204" pitchFamily="34" charset="0"/>
              </a:rPr>
              <a:t>Limit the short circuit current. Inductance calculation is necessary.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b="1" dirty="0" smtClean="0">
                <a:solidFill>
                  <a:srgbClr val="002060"/>
                </a:solidFill>
                <a:cs typeface="Arial" panose="020B0604020202020204" pitchFamily="34" charset="0"/>
              </a:rPr>
              <a:t>Buna da </a:t>
            </a:r>
            <a:r>
              <a:rPr lang="tr-TR" b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gelicez</a:t>
            </a:r>
            <a:r>
              <a:rPr lang="tr-TR" b="1" dirty="0" smtClean="0">
                <a:solidFill>
                  <a:srgbClr val="002060"/>
                </a:solidFill>
                <a:cs typeface="Arial" panose="020B0604020202020204" pitchFamily="34" charset="0"/>
              </a:rPr>
              <a:t>.</a:t>
            </a:r>
            <a:endParaRPr lang="en-US" b="1" dirty="0" smtClean="0">
              <a:solidFill>
                <a:srgbClr val="002060"/>
              </a:solidFill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dirty="0" smtClean="0">
              <a:solidFill>
                <a:srgbClr val="002060"/>
              </a:solidFill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rgbClr val="002060"/>
                </a:solidFill>
                <a:cs typeface="Arial" panose="020B0604020202020204" pitchFamily="34" charset="0"/>
              </a:rPr>
              <a:t>Core loss and magnet loss calculation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. </a:t>
            </a:r>
            <a:r>
              <a:rPr lang="tr-TR" b="1" dirty="0" smtClean="0">
                <a:solidFill>
                  <a:srgbClr val="FF0000"/>
                </a:solidFill>
                <a:cs typeface="Arial" panose="020B0604020202020204" pitchFamily="34" charset="0"/>
              </a:rPr>
              <a:t>Kanayan yara ?</a:t>
            </a:r>
            <a:endParaRPr lang="en-US" b="1" dirty="0" smtClean="0">
              <a:solidFill>
                <a:srgbClr val="FF0000"/>
              </a:solidFill>
              <a:cs typeface="Arial" panose="020B0604020202020204" pitchFamily="34" charset="0"/>
            </a:endParaRPr>
          </a:p>
          <a:p>
            <a:endParaRPr lang="tr-TR" dirty="0">
              <a:solidFill>
                <a:srgbClr val="002060"/>
              </a:solidFill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Fault’ta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DC bara nasıl davranıyor, </a:t>
            </a:r>
            <a:r>
              <a:rPr lang="tr-TR" b="1" dirty="0" smtClean="0">
                <a:solidFill>
                  <a:srgbClr val="002060"/>
                </a:solidFill>
                <a:cs typeface="Arial" panose="020B0604020202020204" pitchFamily="34" charset="0"/>
              </a:rPr>
              <a:t>incelemeye değer.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tr-TR" dirty="0">
              <a:solidFill>
                <a:srgbClr val="002060"/>
              </a:solidFill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002060"/>
                </a:solidFill>
                <a:cs typeface="Arial" panose="020B0604020202020204" pitchFamily="34" charset="0"/>
              </a:rPr>
              <a:t>The power converter must be equipped with the necessary means to quickly </a:t>
            </a:r>
            <a:r>
              <a:rPr lang="en-US" b="1" dirty="0">
                <a:solidFill>
                  <a:srgbClr val="002060"/>
                </a:solidFill>
                <a:cs typeface="Arial" panose="020B0604020202020204" pitchFamily="34" charset="0"/>
              </a:rPr>
              <a:t>detect and respond</a:t>
            </a:r>
            <a:r>
              <a:rPr lang="en-US" dirty="0">
                <a:solidFill>
                  <a:srgbClr val="002060"/>
                </a:solidFill>
                <a:cs typeface="Arial" panose="020B0604020202020204" pitchFamily="34" charset="0"/>
              </a:rPr>
              <a:t> to several </a:t>
            </a:r>
            <a:r>
              <a:rPr lang="en-US" b="1" dirty="0">
                <a:solidFill>
                  <a:srgbClr val="002060"/>
                </a:solidFill>
                <a:cs typeface="Arial" panose="020B0604020202020204" pitchFamily="34" charset="0"/>
              </a:rPr>
              <a:t>fault conditions</a:t>
            </a:r>
            <a:r>
              <a:rPr lang="en-US" dirty="0">
                <a:solidFill>
                  <a:srgbClr val="002060"/>
                </a:solidFill>
                <a:cs typeface="Arial" panose="020B0604020202020204" pitchFamily="34" charset="0"/>
              </a:rPr>
              <a:t>; including, winding open-circuit faults, short-circuit faults, power transistor faults, etc</a:t>
            </a:r>
            <a:r>
              <a:rPr lang="en-US" dirty="0" smtClean="0">
                <a:solidFill>
                  <a:srgbClr val="002060"/>
                </a:solidFill>
                <a:cs typeface="Arial" panose="020B0604020202020204" pitchFamily="34" charset="0"/>
              </a:rPr>
              <a:t>.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b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Fault’lar</a:t>
            </a:r>
            <a:r>
              <a:rPr lang="tr-TR" b="1" dirty="0" smtClean="0">
                <a:solidFill>
                  <a:srgbClr val="002060"/>
                </a:solidFill>
                <a:cs typeface="Arial" panose="020B0604020202020204" pitchFamily="34" charset="0"/>
              </a:rPr>
              <a:t> incelenmeye başlandı.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tr-TR" dirty="0">
              <a:solidFill>
                <a:srgbClr val="002060"/>
              </a:solidFill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IMMD Ver.2’de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protection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devresi şart oğlu şart…</a:t>
            </a:r>
            <a:endParaRPr lang="en-US" dirty="0" smtClean="0">
              <a:solidFill>
                <a:srgbClr val="00206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547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8970" y="150669"/>
            <a:ext cx="82078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Fault </a:t>
            </a:r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Tolerant</a:t>
            </a:r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Topologie</a:t>
            </a:r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s</a:t>
            </a:r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with</a:t>
            </a:r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tr-TR" sz="2800" b="1" i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Modular Motor</a:t>
            </a:r>
            <a:endParaRPr lang="en-US" sz="2800" i="1" dirty="0">
              <a:solidFill>
                <a:schemeClr val="accent1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24969" y="884763"/>
            <a:ext cx="8461829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2060"/>
                </a:solidFill>
                <a:cs typeface="Arial" panose="020B0604020202020204" pitchFamily="34" charset="0"/>
              </a:rPr>
              <a:t>Two distinct approaches are usually </a:t>
            </a:r>
            <a:r>
              <a:rPr lang="en-US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considered</a:t>
            </a: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:</a:t>
            </a:r>
          </a:p>
          <a:p>
            <a:endParaRPr lang="tr-TR" sz="2000" dirty="0" smtClean="0">
              <a:solidFill>
                <a:srgbClr val="002060"/>
              </a:solidFill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E</a:t>
            </a:r>
            <a:r>
              <a:rPr lang="en-US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ach </a:t>
            </a:r>
            <a:r>
              <a:rPr lang="en-US" sz="2000" dirty="0">
                <a:solidFill>
                  <a:srgbClr val="002060"/>
                </a:solidFill>
                <a:cs typeface="Arial" panose="020B0604020202020204" pitchFamily="34" charset="0"/>
              </a:rPr>
              <a:t>machine </a:t>
            </a:r>
            <a:r>
              <a:rPr lang="en-US" sz="2000" dirty="0">
                <a:solidFill>
                  <a:srgbClr val="FF0000"/>
                </a:solidFill>
                <a:cs typeface="Arial" panose="020B0604020202020204" pitchFamily="34" charset="0"/>
              </a:rPr>
              <a:t>phase</a:t>
            </a:r>
            <a:r>
              <a:rPr lang="en-US" sz="2000" dirty="0">
                <a:solidFill>
                  <a:srgbClr val="002060"/>
                </a:solidFill>
                <a:cs typeface="Arial" panose="020B0604020202020204" pitchFamily="34" charset="0"/>
              </a:rPr>
              <a:t> is regarded as a </a:t>
            </a:r>
            <a:r>
              <a:rPr lang="en-US" sz="2000" dirty="0">
                <a:solidFill>
                  <a:srgbClr val="FF0000"/>
                </a:solidFill>
                <a:cs typeface="Arial" panose="020B0604020202020204" pitchFamily="34" charset="0"/>
              </a:rPr>
              <a:t>single module </a:t>
            </a:r>
            <a:r>
              <a:rPr lang="en-US" sz="2000" dirty="0">
                <a:solidFill>
                  <a:srgbClr val="002060"/>
                </a:solidFill>
                <a:cs typeface="Arial" panose="020B0604020202020204" pitchFamily="34" charset="0"/>
              </a:rPr>
              <a:t>and the drive is designed so that every phase operates </a:t>
            </a:r>
            <a:r>
              <a:rPr lang="en-US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independently</a:t>
            </a: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. </a:t>
            </a:r>
            <a:r>
              <a:rPr lang="tr-TR" sz="2000" b="1" dirty="0" smtClean="0">
                <a:solidFill>
                  <a:srgbClr val="002060"/>
                </a:solidFill>
                <a:cs typeface="Arial" panose="020B0604020202020204" pitchFamily="34" charset="0"/>
              </a:rPr>
              <a:t>(a)</a:t>
            </a:r>
          </a:p>
          <a:p>
            <a:endParaRPr lang="tr-TR" sz="2000" dirty="0" smtClean="0">
              <a:solidFill>
                <a:srgbClr val="002060"/>
              </a:solidFill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002060"/>
                </a:solidFill>
                <a:cs typeface="Arial" panose="020B0604020202020204" pitchFamily="34" charset="0"/>
              </a:rPr>
              <a:t>The second procedure is to have various sets of </a:t>
            </a:r>
            <a:r>
              <a:rPr lang="en-US" sz="2000" dirty="0">
                <a:solidFill>
                  <a:srgbClr val="FF0000"/>
                </a:solidFill>
                <a:cs typeface="Arial" panose="020B0604020202020204" pitchFamily="34" charset="0"/>
              </a:rPr>
              <a:t>isolated 3-phase windings </a:t>
            </a:r>
            <a:r>
              <a:rPr lang="en-US" sz="2000" dirty="0">
                <a:solidFill>
                  <a:srgbClr val="002060"/>
                </a:solidFill>
                <a:cs typeface="Arial" panose="020B0604020202020204" pitchFamily="34" charset="0"/>
              </a:rPr>
              <a:t>that are independently </a:t>
            </a:r>
            <a:r>
              <a:rPr lang="en-US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supplied</a:t>
            </a: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. </a:t>
            </a:r>
            <a:r>
              <a:rPr lang="tr-TR" sz="2000" b="1" dirty="0" smtClean="0">
                <a:solidFill>
                  <a:srgbClr val="002060"/>
                </a:solidFill>
                <a:cs typeface="Arial" panose="020B0604020202020204" pitchFamily="34" charset="0"/>
              </a:rPr>
              <a:t>(b)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445" y="3448050"/>
            <a:ext cx="7762875" cy="34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786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8970" y="150669"/>
            <a:ext cx="82078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Content</a:t>
            </a:r>
            <a:endParaRPr lang="en-US" sz="2800" dirty="0">
              <a:solidFill>
                <a:schemeClr val="accent1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24970" y="707752"/>
            <a:ext cx="8461829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1200"/>
              </a:spcBef>
              <a:buFont typeface="Wingdings" panose="05000000000000000000" pitchFamily="2" charset="2"/>
              <a:buChar char="v"/>
            </a:pPr>
            <a:r>
              <a:rPr lang="tr-TR" sz="20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Types</a:t>
            </a: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 of </a:t>
            </a:r>
            <a:r>
              <a:rPr lang="tr-TR" sz="20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faults</a:t>
            </a: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 in a motor </a:t>
            </a:r>
            <a:r>
              <a:rPr lang="tr-TR" sz="20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drive</a:t>
            </a:r>
            <a:endParaRPr lang="tr-TR" sz="2000" dirty="0" smtClean="0">
              <a:solidFill>
                <a:srgbClr val="002060"/>
              </a:solidFill>
              <a:cs typeface="Arial" panose="020B0604020202020204" pitchFamily="34" charset="0"/>
            </a:endParaRPr>
          </a:p>
          <a:p>
            <a:pPr marL="342900" indent="-342900">
              <a:spcBef>
                <a:spcPts val="1200"/>
              </a:spcBef>
              <a:buFont typeface="Wingdings" panose="05000000000000000000" pitchFamily="2" charset="2"/>
              <a:buChar char="v"/>
            </a:pPr>
            <a:r>
              <a:rPr lang="tr-TR" sz="20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Fault</a:t>
            </a: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sz="20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tolerant</a:t>
            </a: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sz="20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topologies</a:t>
            </a: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 (</a:t>
            </a:r>
            <a:r>
              <a:rPr lang="tr-TR" sz="20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non-modular</a:t>
            </a: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)</a:t>
            </a:r>
          </a:p>
          <a:p>
            <a:pPr marL="342900" indent="-342900">
              <a:spcBef>
                <a:spcPts val="1200"/>
              </a:spcBef>
              <a:buFont typeface="Wingdings" panose="05000000000000000000" pitchFamily="2" charset="2"/>
              <a:buChar char="v"/>
            </a:pPr>
            <a:r>
              <a:rPr lang="tr-TR" sz="2000" dirty="0" err="1">
                <a:solidFill>
                  <a:srgbClr val="002060"/>
                </a:solidFill>
                <a:cs typeface="Arial" panose="020B0604020202020204" pitchFamily="34" charset="0"/>
              </a:rPr>
              <a:t>Fault</a:t>
            </a:r>
            <a:r>
              <a:rPr lang="tr-TR" sz="2000" dirty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sz="2000" dirty="0" err="1">
                <a:solidFill>
                  <a:srgbClr val="002060"/>
                </a:solidFill>
                <a:cs typeface="Arial" panose="020B0604020202020204" pitchFamily="34" charset="0"/>
              </a:rPr>
              <a:t>tolerant</a:t>
            </a:r>
            <a:r>
              <a:rPr lang="tr-TR" sz="2000" dirty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sz="2000" dirty="0" err="1">
                <a:solidFill>
                  <a:srgbClr val="002060"/>
                </a:solidFill>
                <a:cs typeface="Arial" panose="020B0604020202020204" pitchFamily="34" charset="0"/>
              </a:rPr>
              <a:t>topologies</a:t>
            </a:r>
            <a:r>
              <a:rPr lang="tr-TR" sz="2000" dirty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(</a:t>
            </a:r>
            <a:r>
              <a:rPr lang="tr-TR" sz="20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modular</a:t>
            </a:r>
            <a:r>
              <a:rPr lang="tr-TR" sz="2000" dirty="0">
                <a:solidFill>
                  <a:srgbClr val="002060"/>
                </a:solidFill>
                <a:cs typeface="Arial" panose="020B0604020202020204" pitchFamily="34" charset="0"/>
              </a:rPr>
              <a:t>)</a:t>
            </a:r>
          </a:p>
          <a:p>
            <a:pPr marL="342900" indent="-342900">
              <a:spcBef>
                <a:spcPts val="1200"/>
              </a:spcBef>
              <a:buFont typeface="Wingdings" panose="05000000000000000000" pitchFamily="2" charset="2"/>
              <a:buChar char="v"/>
            </a:pPr>
            <a:r>
              <a:rPr lang="tr-TR" sz="20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Isolation</a:t>
            </a: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sz="20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requirements</a:t>
            </a:r>
            <a:endParaRPr lang="tr-TR" sz="2000" dirty="0" smtClean="0">
              <a:solidFill>
                <a:srgbClr val="002060"/>
              </a:solidFill>
              <a:cs typeface="Arial" panose="020B0604020202020204" pitchFamily="34" charset="0"/>
            </a:endParaRPr>
          </a:p>
          <a:p>
            <a:pPr marL="342900" indent="-342900">
              <a:spcBef>
                <a:spcPts val="1200"/>
              </a:spcBef>
              <a:buFont typeface="Wingdings" panose="05000000000000000000" pitchFamily="2" charset="2"/>
              <a:buChar char="v"/>
            </a:pPr>
            <a:r>
              <a:rPr lang="tr-TR" sz="2000" dirty="0" err="1">
                <a:solidFill>
                  <a:srgbClr val="002060"/>
                </a:solidFill>
                <a:cs typeface="Arial" panose="020B0604020202020204" pitchFamily="34" charset="0"/>
              </a:rPr>
              <a:t>Short</a:t>
            </a:r>
            <a:r>
              <a:rPr lang="tr-TR" sz="2000" dirty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sz="2000" dirty="0" err="1">
                <a:solidFill>
                  <a:srgbClr val="002060"/>
                </a:solidFill>
                <a:cs typeface="Arial" panose="020B0604020202020204" pitchFamily="34" charset="0"/>
              </a:rPr>
              <a:t>circuit</a:t>
            </a:r>
            <a:r>
              <a:rPr lang="tr-TR" sz="2000" dirty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sz="20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current</a:t>
            </a: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sz="20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and</a:t>
            </a: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sz="20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inductance</a:t>
            </a:r>
            <a:endParaRPr lang="tr-TR" sz="2000" dirty="0" smtClean="0">
              <a:solidFill>
                <a:srgbClr val="002060"/>
              </a:solidFill>
              <a:cs typeface="Arial" panose="020B0604020202020204" pitchFamily="34" charset="0"/>
            </a:endParaRPr>
          </a:p>
          <a:p>
            <a:pPr marL="342900" indent="-342900">
              <a:spcBef>
                <a:spcPts val="1200"/>
              </a:spcBef>
              <a:buFont typeface="Wingdings" panose="05000000000000000000" pitchFamily="2" charset="2"/>
              <a:buChar char="v"/>
            </a:pP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Stator </a:t>
            </a:r>
            <a:r>
              <a:rPr lang="tr-TR" sz="20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winding</a:t>
            </a: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sz="20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configurations</a:t>
            </a: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sz="20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for</a:t>
            </a: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 a </a:t>
            </a:r>
            <a:r>
              <a:rPr lang="tr-TR" sz="20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modular</a:t>
            </a: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sz="20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machine</a:t>
            </a:r>
            <a:endParaRPr lang="tr-TR" sz="2000" dirty="0" smtClean="0">
              <a:solidFill>
                <a:srgbClr val="002060"/>
              </a:solidFill>
              <a:cs typeface="Arial" panose="020B0604020202020204" pitchFamily="34" charset="0"/>
            </a:endParaRPr>
          </a:p>
          <a:p>
            <a:pPr marL="342900" indent="-342900">
              <a:spcBef>
                <a:spcPts val="1200"/>
              </a:spcBef>
              <a:buFont typeface="Wingdings" panose="05000000000000000000" pitchFamily="2" charset="2"/>
              <a:buChar char="v"/>
            </a:pP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Multi-</a:t>
            </a:r>
            <a:r>
              <a:rPr lang="tr-TR" sz="20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phase</a:t>
            </a: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sz="20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modular</a:t>
            </a: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sz="20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machines</a:t>
            </a:r>
            <a:endParaRPr lang="tr-TR" sz="2000" dirty="0" smtClean="0">
              <a:solidFill>
                <a:srgbClr val="002060"/>
              </a:solidFill>
              <a:cs typeface="Arial" panose="020B0604020202020204" pitchFamily="34" charset="0"/>
            </a:endParaRPr>
          </a:p>
          <a:p>
            <a:pPr marL="342900" indent="-342900">
              <a:spcBef>
                <a:spcPts val="1200"/>
              </a:spcBef>
              <a:buFont typeface="Wingdings" panose="05000000000000000000" pitchFamily="2" charset="2"/>
              <a:buChar char="v"/>
            </a:pPr>
            <a:r>
              <a:rPr lang="tr-TR" sz="20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Fault</a:t>
            </a: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sz="20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detection</a:t>
            </a:r>
            <a:endParaRPr lang="tr-TR" sz="2000" dirty="0" smtClean="0">
              <a:solidFill>
                <a:srgbClr val="002060"/>
              </a:solidFill>
              <a:cs typeface="Arial" panose="020B0604020202020204" pitchFamily="34" charset="0"/>
            </a:endParaRPr>
          </a:p>
          <a:p>
            <a:pPr marL="342900" indent="-342900">
              <a:spcBef>
                <a:spcPts val="1200"/>
              </a:spcBef>
              <a:buFont typeface="Wingdings" panose="05000000000000000000" pitchFamily="2" charset="2"/>
              <a:buChar char="v"/>
            </a:pP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Applications</a:t>
            </a:r>
          </a:p>
          <a:p>
            <a:pPr marL="342900" indent="-342900">
              <a:spcBef>
                <a:spcPts val="1200"/>
              </a:spcBef>
              <a:buFont typeface="Wingdings" panose="05000000000000000000" pitchFamily="2" charset="2"/>
              <a:buChar char="v"/>
            </a:pP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High </a:t>
            </a:r>
            <a:r>
              <a:rPr lang="tr-TR" sz="20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speed</a:t>
            </a: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sz="20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machines</a:t>
            </a: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 - </a:t>
            </a:r>
            <a:r>
              <a:rPr lang="tr-TR" sz="20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evaluation</a:t>
            </a:r>
            <a:endParaRPr lang="tr-TR" sz="2000" dirty="0">
              <a:solidFill>
                <a:srgbClr val="002060"/>
              </a:solidFill>
              <a:cs typeface="Arial" panose="020B0604020202020204" pitchFamily="34" charset="0"/>
            </a:endParaRPr>
          </a:p>
          <a:p>
            <a:pPr marL="342900" indent="-342900">
              <a:spcBef>
                <a:spcPts val="1200"/>
              </a:spcBef>
              <a:buFont typeface="Wingdings" panose="05000000000000000000" pitchFamily="2" charset="2"/>
              <a:buChar char="v"/>
            </a:pPr>
            <a:r>
              <a:rPr lang="tr-TR" sz="20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Fractional</a:t>
            </a: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sz="20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Slot</a:t>
            </a: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sz="20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Concentrated</a:t>
            </a: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sz="20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Winding</a:t>
            </a: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sz="20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machines</a:t>
            </a: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 (</a:t>
            </a:r>
            <a:r>
              <a:rPr lang="tr-TR" sz="20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Windings</a:t>
            </a: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, </a:t>
            </a:r>
            <a:r>
              <a:rPr lang="tr-TR" sz="20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Slots</a:t>
            </a: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, </a:t>
            </a:r>
            <a:r>
              <a:rPr lang="tr-TR" sz="20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Poles</a:t>
            </a: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sz="20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etc</a:t>
            </a: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.)</a:t>
            </a:r>
          </a:p>
          <a:p>
            <a:pPr marL="342900" indent="-342900">
              <a:spcBef>
                <a:spcPts val="1200"/>
              </a:spcBef>
              <a:buFont typeface="Wingdings" panose="05000000000000000000" pitchFamily="2" charset="2"/>
              <a:buChar char="v"/>
            </a:pPr>
            <a:endParaRPr lang="en-US" sz="2000" dirty="0">
              <a:solidFill>
                <a:srgbClr val="00206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7521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8970" y="150669"/>
            <a:ext cx="82078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Fault </a:t>
            </a:r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Tolerant</a:t>
            </a:r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Topologie</a:t>
            </a:r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s</a:t>
            </a:r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with</a:t>
            </a:r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 Modular Motor</a:t>
            </a:r>
            <a:endParaRPr lang="en-US" sz="2800" dirty="0">
              <a:solidFill>
                <a:schemeClr val="accent1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24970" y="685073"/>
            <a:ext cx="8461829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000" b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Single</a:t>
            </a:r>
            <a:r>
              <a:rPr lang="tr-TR" sz="2000" b="1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sz="2000" b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phase</a:t>
            </a:r>
            <a:r>
              <a:rPr lang="tr-TR" sz="2000" b="1" dirty="0" smtClean="0">
                <a:solidFill>
                  <a:srgbClr val="002060"/>
                </a:solidFill>
                <a:cs typeface="Arial" panose="020B0604020202020204" pitchFamily="34" charset="0"/>
              </a:rPr>
              <a:t>: </a:t>
            </a: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I</a:t>
            </a:r>
            <a:r>
              <a:rPr lang="en-US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t </a:t>
            </a:r>
            <a:r>
              <a:rPr lang="en-US" sz="2000" dirty="0">
                <a:solidFill>
                  <a:srgbClr val="002060"/>
                </a:solidFill>
                <a:cs typeface="Arial" panose="020B0604020202020204" pitchFamily="34" charset="0"/>
              </a:rPr>
              <a:t>is required that it is magnetically, electrically, thermally and physically </a:t>
            </a:r>
            <a:r>
              <a:rPr lang="en-US" sz="2000" b="1" dirty="0">
                <a:solidFill>
                  <a:srgbClr val="002060"/>
                </a:solidFill>
                <a:cs typeface="Arial" panose="020B0604020202020204" pitchFamily="34" charset="0"/>
              </a:rPr>
              <a:t>isolated</a:t>
            </a:r>
            <a:r>
              <a:rPr lang="en-US" sz="2000" dirty="0">
                <a:solidFill>
                  <a:srgbClr val="002060"/>
                </a:solidFill>
                <a:cs typeface="Arial" panose="020B0604020202020204" pitchFamily="34" charset="0"/>
              </a:rPr>
              <a:t> from the rest of </a:t>
            </a:r>
            <a:r>
              <a:rPr lang="en-US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phases</a:t>
            </a: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. </a:t>
            </a:r>
            <a:r>
              <a:rPr lang="en-US" sz="2000" dirty="0">
                <a:solidFill>
                  <a:srgbClr val="002060"/>
                </a:solidFill>
                <a:cs typeface="Arial" panose="020B0604020202020204" pitchFamily="34" charset="0"/>
              </a:rPr>
              <a:t>These isolation requirements must be fulfilled </a:t>
            </a:r>
            <a:r>
              <a:rPr lang="en-US" sz="2000" b="1" dirty="0">
                <a:solidFill>
                  <a:srgbClr val="002060"/>
                </a:solidFill>
                <a:cs typeface="Arial" panose="020B0604020202020204" pitchFamily="34" charset="0"/>
              </a:rPr>
              <a:t>both</a:t>
            </a:r>
            <a:r>
              <a:rPr lang="en-US" sz="2000" dirty="0">
                <a:solidFill>
                  <a:srgbClr val="002060"/>
                </a:solidFill>
                <a:cs typeface="Arial" panose="020B0604020202020204" pitchFamily="34" charset="0"/>
              </a:rPr>
              <a:t> at the </a:t>
            </a:r>
            <a:r>
              <a:rPr lang="en-US" sz="2000" b="1" dirty="0">
                <a:solidFill>
                  <a:srgbClr val="002060"/>
                </a:solidFill>
                <a:cs typeface="Arial" panose="020B0604020202020204" pitchFamily="34" charset="0"/>
              </a:rPr>
              <a:t>machine</a:t>
            </a:r>
            <a:r>
              <a:rPr lang="en-US" sz="2000" dirty="0">
                <a:solidFill>
                  <a:srgbClr val="002060"/>
                </a:solidFill>
                <a:cs typeface="Arial" panose="020B0604020202020204" pitchFamily="34" charset="0"/>
              </a:rPr>
              <a:t> and at the power </a:t>
            </a:r>
            <a:r>
              <a:rPr lang="en-US" sz="2000" b="1" dirty="0">
                <a:solidFill>
                  <a:srgbClr val="002060"/>
                </a:solidFill>
                <a:cs typeface="Arial" panose="020B0604020202020204" pitchFamily="34" charset="0"/>
              </a:rPr>
              <a:t>converter</a:t>
            </a:r>
            <a:r>
              <a:rPr lang="en-US" sz="2000" dirty="0">
                <a:solidFill>
                  <a:srgbClr val="002060"/>
                </a:solidFill>
                <a:cs typeface="Arial" panose="020B0604020202020204" pitchFamily="34" charset="0"/>
              </a:rPr>
              <a:t> side</a:t>
            </a:r>
            <a:r>
              <a:rPr lang="en-US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.</a:t>
            </a:r>
            <a:endParaRPr lang="tr-TR" sz="2000" dirty="0" smtClean="0">
              <a:solidFill>
                <a:srgbClr val="002060"/>
              </a:solidFill>
              <a:cs typeface="Arial" panose="020B0604020202020204" pitchFamily="34" charset="0"/>
            </a:endParaRPr>
          </a:p>
          <a:p>
            <a:endParaRPr lang="tr-TR" sz="2000" dirty="0" smtClean="0">
              <a:solidFill>
                <a:srgbClr val="002060"/>
              </a:solidFill>
              <a:cs typeface="Arial" panose="020B0604020202020204" pitchFamily="34" charset="0"/>
            </a:endParaRPr>
          </a:p>
          <a:p>
            <a:r>
              <a:rPr lang="tr-TR" sz="2000" b="1" dirty="0" smtClean="0">
                <a:solidFill>
                  <a:srgbClr val="002060"/>
                </a:solidFill>
                <a:cs typeface="Arial" panose="020B0604020202020204" pitchFamily="34" charset="0"/>
              </a:rPr>
              <a:t>Three </a:t>
            </a:r>
            <a:r>
              <a:rPr lang="tr-TR" sz="2000" b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phase</a:t>
            </a:r>
            <a:r>
              <a:rPr lang="tr-TR" sz="2000" b="1" dirty="0" smtClean="0">
                <a:solidFill>
                  <a:srgbClr val="002060"/>
                </a:solidFill>
                <a:cs typeface="Arial" panose="020B0604020202020204" pitchFamily="34" charset="0"/>
              </a:rPr>
              <a:t>: </a:t>
            </a:r>
            <a:r>
              <a:rPr lang="en-US" sz="2000" dirty="0">
                <a:solidFill>
                  <a:srgbClr val="002060"/>
                </a:solidFill>
                <a:cs typeface="Arial" panose="020B0604020202020204" pitchFamily="34" charset="0"/>
              </a:rPr>
              <a:t>In case of a phase fault, the corresponding </a:t>
            </a:r>
            <a:r>
              <a:rPr lang="en-US" sz="2000" b="1" dirty="0">
                <a:solidFill>
                  <a:srgbClr val="002060"/>
                </a:solidFill>
                <a:cs typeface="Arial" panose="020B0604020202020204" pitchFamily="34" charset="0"/>
              </a:rPr>
              <a:t>3-phase winding is isolated </a:t>
            </a:r>
            <a:r>
              <a:rPr lang="en-US" sz="2000" dirty="0">
                <a:solidFill>
                  <a:srgbClr val="002060"/>
                </a:solidFill>
                <a:cs typeface="Arial" panose="020B0604020202020204" pitchFamily="34" charset="0"/>
              </a:rPr>
              <a:t>and the drive continues to operate with a reduced power. </a:t>
            </a:r>
            <a:endParaRPr lang="tr-TR" sz="2000" dirty="0" smtClean="0">
              <a:solidFill>
                <a:srgbClr val="002060"/>
              </a:solidFill>
              <a:cs typeface="Arial" panose="020B0604020202020204" pitchFamily="34" charset="0"/>
            </a:endParaRPr>
          </a:p>
          <a:p>
            <a:endParaRPr lang="tr-TR" sz="2000" dirty="0" smtClean="0">
              <a:solidFill>
                <a:srgbClr val="002060"/>
              </a:solidFill>
              <a:cs typeface="Arial" panose="020B0604020202020204" pitchFamily="34" charset="0"/>
            </a:endParaRPr>
          </a:p>
          <a:p>
            <a:r>
              <a:rPr lang="en-US" sz="2000" dirty="0">
                <a:solidFill>
                  <a:srgbClr val="002060"/>
                </a:solidFill>
                <a:cs typeface="Arial" panose="020B0604020202020204" pitchFamily="34" charset="0"/>
              </a:rPr>
              <a:t>The </a:t>
            </a:r>
            <a:r>
              <a:rPr lang="en-US" sz="2000" b="1" dirty="0">
                <a:solidFill>
                  <a:srgbClr val="002060"/>
                </a:solidFill>
                <a:cs typeface="Arial" panose="020B0604020202020204" pitchFamily="34" charset="0"/>
              </a:rPr>
              <a:t>multiple stator </a:t>
            </a:r>
            <a:r>
              <a:rPr lang="en-US" sz="2000" dirty="0">
                <a:solidFill>
                  <a:srgbClr val="002060"/>
                </a:solidFill>
                <a:cs typeface="Arial" panose="020B0604020202020204" pitchFamily="34" charset="0"/>
              </a:rPr>
              <a:t>windings can be arranged </a:t>
            </a: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as: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EMF </a:t>
            </a:r>
            <a:r>
              <a:rPr lang="en-US" sz="2000" dirty="0">
                <a:solidFill>
                  <a:srgbClr val="002060"/>
                </a:solidFill>
                <a:cs typeface="Arial" panose="020B0604020202020204" pitchFamily="34" charset="0"/>
              </a:rPr>
              <a:t>phasor distribution of each 3-phase set is the </a:t>
            </a:r>
            <a:r>
              <a:rPr lang="en-US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same</a:t>
            </a:r>
            <a:r>
              <a:rPr lang="tr-TR" sz="2000" dirty="0" smtClean="0">
                <a:solidFill>
                  <a:srgbClr val="FF0000"/>
                </a:solidFill>
                <a:cs typeface="Arial" panose="020B0604020202020204" pitchFamily="34" charset="0"/>
              </a:rPr>
              <a:t> </a:t>
            </a:r>
            <a:r>
              <a:rPr lang="tr-TR" sz="2000" b="1" dirty="0" smtClean="0">
                <a:solidFill>
                  <a:srgbClr val="FF0000"/>
                </a:solidFill>
                <a:cs typeface="Arial" panose="020B0604020202020204" pitchFamily="34" charset="0"/>
              </a:rPr>
              <a:t>(bu bizim durum)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tr-TR" sz="20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Currents</a:t>
            </a: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sz="20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are</a:t>
            </a: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 in-</a:t>
            </a:r>
            <a:r>
              <a:rPr lang="tr-TR" sz="20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phase</a:t>
            </a:r>
            <a:endParaRPr lang="tr-TR" sz="2000" dirty="0" smtClean="0">
              <a:solidFill>
                <a:srgbClr val="002060"/>
              </a:solidFill>
              <a:cs typeface="Arial" panose="020B060402020202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tr-TR" sz="20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Lower</a:t>
            </a: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sz="20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contact</a:t>
            </a: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sz="20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between</a:t>
            </a: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sz="20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modules</a:t>
            </a:r>
            <a:endParaRPr lang="tr-TR" sz="2000" dirty="0" smtClean="0">
              <a:solidFill>
                <a:srgbClr val="002060"/>
              </a:solidFill>
              <a:cs typeface="Arial" panose="020B060402020202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tr-TR" sz="2000" dirty="0" err="1">
                <a:solidFill>
                  <a:srgbClr val="002060"/>
                </a:solidFill>
                <a:cs typeface="Arial" panose="020B0604020202020204" pitchFamily="34" charset="0"/>
              </a:rPr>
              <a:t>L</a:t>
            </a:r>
            <a:r>
              <a:rPr lang="tr-TR" sz="20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ess</a:t>
            </a: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sz="20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mutual</a:t>
            </a: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sz="20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coupling</a:t>
            </a:r>
            <a:endParaRPr lang="tr-TR" sz="2000" dirty="0" smtClean="0">
              <a:solidFill>
                <a:srgbClr val="002060"/>
              </a:solidFill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T</a:t>
            </a:r>
            <a:r>
              <a:rPr lang="en-US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here </a:t>
            </a:r>
            <a:r>
              <a:rPr lang="en-US" sz="2000" dirty="0">
                <a:solidFill>
                  <a:srgbClr val="002060"/>
                </a:solidFill>
                <a:cs typeface="Arial" panose="020B0604020202020204" pitchFamily="34" charset="0"/>
              </a:rPr>
              <a:t>is an angular displacement between the EMF phasors belonging to different </a:t>
            </a:r>
            <a:r>
              <a:rPr lang="en-US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sets</a:t>
            </a: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sz="2000" b="1" dirty="0">
                <a:solidFill>
                  <a:srgbClr val="FF0000"/>
                </a:solidFill>
                <a:cs typeface="Arial" panose="020B0604020202020204" pitchFamily="34" charset="0"/>
              </a:rPr>
              <a:t>(bu </a:t>
            </a:r>
            <a:r>
              <a:rPr lang="tr-TR" sz="2000" b="1" dirty="0" smtClean="0">
                <a:solidFill>
                  <a:srgbClr val="FF0000"/>
                </a:solidFill>
                <a:cs typeface="Arial" panose="020B0604020202020204" pitchFamily="34" charset="0"/>
              </a:rPr>
              <a:t>uygulasak mı dediğimiz yapı)</a:t>
            </a:r>
            <a:endParaRPr lang="tr-TR" sz="2000" b="1" dirty="0">
              <a:solidFill>
                <a:srgbClr val="002060"/>
              </a:solidFill>
              <a:cs typeface="Arial" panose="020B060402020202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tr-TR" sz="2000" dirty="0">
                <a:solidFill>
                  <a:srgbClr val="002060"/>
                </a:solidFill>
                <a:cs typeface="Arial" panose="020B0604020202020204" pitchFamily="34" charset="0"/>
              </a:rPr>
              <a:t>W</a:t>
            </a:r>
            <a:r>
              <a:rPr lang="en-US" sz="20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inding</a:t>
            </a:r>
            <a:r>
              <a:rPr lang="en-US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002060"/>
                </a:solidFill>
                <a:cs typeface="Arial" panose="020B0604020202020204" pitchFamily="34" charset="0"/>
              </a:rPr>
              <a:t>sets </a:t>
            </a:r>
            <a:r>
              <a:rPr lang="en-US" sz="2000" b="1" dirty="0">
                <a:solidFill>
                  <a:srgbClr val="002060"/>
                </a:solidFill>
                <a:cs typeface="Arial" panose="020B0604020202020204" pitchFamily="34" charset="0"/>
              </a:rPr>
              <a:t>shifted</a:t>
            </a:r>
            <a:r>
              <a:rPr lang="en-US" sz="2000" dirty="0">
                <a:solidFill>
                  <a:srgbClr val="002060"/>
                </a:solidFill>
                <a:cs typeface="Arial" panose="020B0604020202020204" pitchFamily="34" charset="0"/>
              </a:rPr>
              <a:t> by an electrical angle of </a:t>
            </a:r>
            <a:r>
              <a:rPr lang="en-US" sz="2000" b="1" dirty="0" smtClean="0">
                <a:solidFill>
                  <a:srgbClr val="002060"/>
                </a:solidFill>
                <a:cs typeface="Arial" panose="020B0604020202020204" pitchFamily="34" charset="0"/>
              </a:rPr>
              <a:t>π</a:t>
            </a:r>
            <a:r>
              <a:rPr lang="tr-TR" sz="2000" b="1" dirty="0" smtClean="0">
                <a:solidFill>
                  <a:srgbClr val="002060"/>
                </a:solidFill>
                <a:cs typeface="Arial" panose="020B0604020202020204" pitchFamily="34" charset="0"/>
              </a:rPr>
              <a:t>/</a:t>
            </a:r>
            <a:r>
              <a:rPr lang="en-US" sz="2000" b="1" dirty="0" smtClean="0">
                <a:solidFill>
                  <a:srgbClr val="002060"/>
                </a:solidFill>
                <a:cs typeface="Arial" panose="020B0604020202020204" pitchFamily="34" charset="0"/>
              </a:rPr>
              <a:t>3</a:t>
            </a:r>
            <a:r>
              <a:rPr lang="tr-TR" sz="2000" b="1" dirty="0" smtClean="0">
                <a:solidFill>
                  <a:srgbClr val="002060"/>
                </a:solidFill>
                <a:cs typeface="Arial" panose="020B0604020202020204" pitchFamily="34" charset="0"/>
              </a:rPr>
              <a:t>n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tr-TR" sz="2000" dirty="0">
                <a:solidFill>
                  <a:srgbClr val="002060"/>
                </a:solidFill>
                <a:cs typeface="Arial" panose="020B0604020202020204" pitchFamily="34" charset="0"/>
              </a:rPr>
              <a:t>S</a:t>
            </a:r>
            <a:r>
              <a:rPr lang="en-US" sz="20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upplied</a:t>
            </a:r>
            <a:r>
              <a:rPr lang="en-US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002060"/>
                </a:solidFill>
                <a:cs typeface="Arial" panose="020B0604020202020204" pitchFamily="34" charset="0"/>
              </a:rPr>
              <a:t>by </a:t>
            </a:r>
            <a:r>
              <a:rPr lang="en-US" sz="2000" b="1" dirty="0">
                <a:solidFill>
                  <a:srgbClr val="002060"/>
                </a:solidFill>
                <a:cs typeface="Arial" panose="020B0604020202020204" pitchFamily="34" charset="0"/>
              </a:rPr>
              <a:t>currents </a:t>
            </a:r>
            <a:r>
              <a:rPr lang="en-US" sz="2000" dirty="0">
                <a:solidFill>
                  <a:srgbClr val="002060"/>
                </a:solidFill>
                <a:cs typeface="Arial" panose="020B0604020202020204" pitchFamily="34" charset="0"/>
              </a:rPr>
              <a:t>with a </a:t>
            </a:r>
            <a:r>
              <a:rPr lang="en-US" sz="2000" b="1" dirty="0">
                <a:solidFill>
                  <a:srgbClr val="002060"/>
                </a:solidFill>
                <a:cs typeface="Arial" panose="020B0604020202020204" pitchFamily="34" charset="0"/>
              </a:rPr>
              <a:t>delay of </a:t>
            </a:r>
            <a:r>
              <a:rPr lang="en-US" sz="2000" b="1" dirty="0" smtClean="0">
                <a:solidFill>
                  <a:srgbClr val="002060"/>
                </a:solidFill>
                <a:cs typeface="Arial" panose="020B0604020202020204" pitchFamily="34" charset="0"/>
              </a:rPr>
              <a:t>1</a:t>
            </a:r>
            <a:r>
              <a:rPr lang="tr-TR" sz="2000" b="1" dirty="0" smtClean="0">
                <a:solidFill>
                  <a:srgbClr val="002060"/>
                </a:solidFill>
                <a:cs typeface="Arial" panose="020B0604020202020204" pitchFamily="34" charset="0"/>
              </a:rPr>
              <a:t>/</a:t>
            </a:r>
            <a:r>
              <a:rPr lang="en-US" sz="2000" b="1" dirty="0" smtClean="0">
                <a:solidFill>
                  <a:srgbClr val="002060"/>
                </a:solidFill>
                <a:cs typeface="Arial" panose="020B0604020202020204" pitchFamily="34" charset="0"/>
              </a:rPr>
              <a:t>6n </a:t>
            </a:r>
            <a:r>
              <a:rPr lang="en-US" sz="2000" dirty="0">
                <a:solidFill>
                  <a:srgbClr val="002060"/>
                </a:solidFill>
                <a:cs typeface="Arial" panose="020B0604020202020204" pitchFamily="34" charset="0"/>
              </a:rPr>
              <a:t>of a </a:t>
            </a:r>
            <a:r>
              <a:rPr lang="en-US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period</a:t>
            </a:r>
            <a:endParaRPr lang="tr-TR" sz="2000" dirty="0" smtClean="0">
              <a:solidFill>
                <a:srgbClr val="002060"/>
              </a:solidFill>
              <a:cs typeface="Arial" panose="020B060402020202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tr-TR" sz="20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Overlapped</a:t>
            </a: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sz="20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windings</a:t>
            </a:r>
            <a:r>
              <a:rPr lang="tr-TR" sz="2000" dirty="0" smtClean="0">
                <a:solidFill>
                  <a:srgbClr val="FF0000"/>
                </a:solidFill>
                <a:cs typeface="Arial" panose="020B0604020202020204" pitchFamily="34" charset="0"/>
              </a:rPr>
              <a:t> (nötrden?)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C</a:t>
            </a:r>
            <a:r>
              <a:rPr lang="en-US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an </a:t>
            </a:r>
            <a:r>
              <a:rPr lang="en-US" sz="2000" dirty="0">
                <a:solidFill>
                  <a:srgbClr val="002060"/>
                </a:solidFill>
                <a:cs typeface="Arial" panose="020B0604020202020204" pitchFamily="34" charset="0"/>
              </a:rPr>
              <a:t>be supplied as a </a:t>
            </a:r>
            <a:r>
              <a:rPr lang="en-US" sz="2000" b="1" dirty="0">
                <a:solidFill>
                  <a:srgbClr val="002060"/>
                </a:solidFill>
                <a:cs typeface="Arial" panose="020B0604020202020204" pitchFamily="34" charset="0"/>
              </a:rPr>
              <a:t>3n-phase </a:t>
            </a:r>
            <a:r>
              <a:rPr lang="en-US" sz="2000" b="1" dirty="0" smtClean="0">
                <a:solidFill>
                  <a:srgbClr val="002060"/>
                </a:solidFill>
                <a:cs typeface="Arial" panose="020B0604020202020204" pitchFamily="34" charset="0"/>
              </a:rPr>
              <a:t>system</a:t>
            </a: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: I</a:t>
            </a:r>
            <a:r>
              <a:rPr lang="en-US" sz="20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ncrease</a:t>
            </a:r>
            <a:r>
              <a:rPr lang="en-US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002060"/>
                </a:solidFill>
                <a:cs typeface="Arial" panose="020B0604020202020204" pitchFamily="34" charset="0"/>
              </a:rPr>
              <a:t>in the winding factor and a reduction of the air-gap </a:t>
            </a:r>
            <a:r>
              <a:rPr lang="en-US" sz="2000" b="1" i="1" dirty="0">
                <a:solidFill>
                  <a:srgbClr val="002060"/>
                </a:solidFill>
                <a:cs typeface="Arial" panose="020B0604020202020204" pitchFamily="34" charset="0"/>
              </a:rPr>
              <a:t>MMF harmonic </a:t>
            </a:r>
            <a:r>
              <a:rPr lang="en-US" sz="2000" b="1" i="1" dirty="0" smtClean="0">
                <a:solidFill>
                  <a:srgbClr val="002060"/>
                </a:solidFill>
                <a:cs typeface="Arial" panose="020B0604020202020204" pitchFamily="34" charset="0"/>
              </a:rPr>
              <a:t>content</a:t>
            </a:r>
            <a:r>
              <a:rPr lang="tr-TR" sz="2000" i="1" dirty="0" smtClean="0">
                <a:solidFill>
                  <a:srgbClr val="002060"/>
                </a:solidFill>
                <a:cs typeface="Arial" panose="020B0604020202020204" pitchFamily="34" charset="0"/>
              </a:rPr>
              <a:t> (</a:t>
            </a:r>
            <a:r>
              <a:rPr lang="tr-TR" sz="2000" i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torque</a:t>
            </a:r>
            <a:r>
              <a:rPr lang="tr-TR" sz="2000" i="1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sz="2000" i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ripple</a:t>
            </a:r>
            <a:r>
              <a:rPr lang="tr-TR" sz="2000" i="1" dirty="0" smtClean="0">
                <a:solidFill>
                  <a:srgbClr val="002060"/>
                </a:solidFill>
                <a:cs typeface="Arial" panose="020B0604020202020204" pitchFamily="34" charset="0"/>
              </a:rPr>
              <a:t>, rotor </a:t>
            </a:r>
            <a:r>
              <a:rPr lang="tr-TR" sz="2000" i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losses</a:t>
            </a:r>
            <a:r>
              <a:rPr lang="tr-TR" sz="2000" i="1" dirty="0" smtClean="0">
                <a:solidFill>
                  <a:srgbClr val="002060"/>
                </a:solidFill>
                <a:cs typeface="Arial" panose="020B0604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35181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8970" y="150669"/>
            <a:ext cx="82078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Fault </a:t>
            </a:r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Tolerant</a:t>
            </a:r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Topologies</a:t>
            </a:r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 - </a:t>
            </a:r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Comparison</a:t>
            </a:r>
            <a:endParaRPr lang="en-US" sz="2800" dirty="0">
              <a:solidFill>
                <a:schemeClr val="accent1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r="38904" b="12623"/>
          <a:stretch/>
        </p:blipFill>
        <p:spPr>
          <a:xfrm>
            <a:off x="138793" y="750822"/>
            <a:ext cx="6351814" cy="240717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62568" r="5485" b="11686"/>
          <a:stretch/>
        </p:blipFill>
        <p:spPr>
          <a:xfrm>
            <a:off x="4286250" y="3146686"/>
            <a:ext cx="3290207" cy="241013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r="59954" b="12717"/>
          <a:stretch/>
        </p:blipFill>
        <p:spPr>
          <a:xfrm>
            <a:off x="138793" y="3146686"/>
            <a:ext cx="4147457" cy="2395409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4286250" y="2809965"/>
            <a:ext cx="2204357" cy="259788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4571815" y="5217138"/>
            <a:ext cx="2719076" cy="261098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662057" y="1617900"/>
            <a:ext cx="248194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C00000"/>
                </a:solidFill>
              </a:rPr>
              <a:t>the </a:t>
            </a:r>
            <a:r>
              <a:rPr lang="en-US" sz="1600" dirty="0">
                <a:solidFill>
                  <a:srgbClr val="C00000"/>
                </a:solidFill>
              </a:rPr>
              <a:t>only one able to sustain multiple electrical </a:t>
            </a:r>
            <a:r>
              <a:rPr lang="en-US" sz="1600" dirty="0" smtClean="0">
                <a:solidFill>
                  <a:srgbClr val="C00000"/>
                </a:solidFill>
              </a:rPr>
              <a:t>faults</a:t>
            </a:r>
            <a:endParaRPr lang="en-US" sz="1600" dirty="0">
              <a:solidFill>
                <a:srgbClr val="C00000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6239765" y="2202675"/>
            <a:ext cx="569249" cy="49335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37884" y="5777481"/>
            <a:ext cx="437083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smtClean="0">
                <a:solidFill>
                  <a:srgbClr val="C00000"/>
                </a:solidFill>
              </a:rPr>
              <a:t>c</a:t>
            </a:r>
            <a:r>
              <a:rPr lang="en-US" dirty="0" smtClean="0">
                <a:solidFill>
                  <a:srgbClr val="C00000"/>
                </a:solidFill>
              </a:rPr>
              <a:t>an </a:t>
            </a:r>
            <a:r>
              <a:rPr lang="en-US" dirty="0">
                <a:solidFill>
                  <a:srgbClr val="C00000"/>
                </a:solidFill>
              </a:rPr>
              <a:t>also tolerate more than one electrical fault in different modules when the number of 3-phase winding sets is higher than two.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547007" y="5386633"/>
            <a:ext cx="0" cy="39084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6239765" y="2622285"/>
            <a:ext cx="634564" cy="7374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6809014" y="2424124"/>
            <a:ext cx="201657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600" dirty="0" err="1" smtClean="0">
                <a:solidFill>
                  <a:srgbClr val="C00000"/>
                </a:solidFill>
              </a:rPr>
              <a:t>Actual</a:t>
            </a:r>
            <a:r>
              <a:rPr lang="tr-TR" sz="1600" dirty="0" smtClean="0">
                <a:solidFill>
                  <a:srgbClr val="C00000"/>
                </a:solidFill>
              </a:rPr>
              <a:t> </a:t>
            </a:r>
            <a:r>
              <a:rPr lang="tr-TR" sz="1600" dirty="0" err="1" smtClean="0">
                <a:solidFill>
                  <a:srgbClr val="C00000"/>
                </a:solidFill>
              </a:rPr>
              <a:t>cost</a:t>
            </a:r>
            <a:r>
              <a:rPr lang="tr-TR" sz="1600" dirty="0" smtClean="0">
                <a:solidFill>
                  <a:srgbClr val="C00000"/>
                </a:solidFill>
              </a:rPr>
              <a:t> is </a:t>
            </a:r>
            <a:r>
              <a:rPr lang="tr-TR" sz="1600" dirty="0" err="1" smtClean="0">
                <a:solidFill>
                  <a:srgbClr val="C00000"/>
                </a:solidFill>
              </a:rPr>
              <a:t>higher</a:t>
            </a:r>
            <a:endParaRPr lang="en-US" sz="1600" dirty="0">
              <a:solidFill>
                <a:srgbClr val="C00000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835763" y="5940829"/>
            <a:ext cx="252025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smtClean="0">
                <a:solidFill>
                  <a:srgbClr val="002060"/>
                </a:solidFill>
              </a:rPr>
              <a:t>Bizim durum olabilirmiş, 2-seri, 2-paralel olmasa…</a:t>
            </a:r>
            <a:endParaRPr lang="en-US" dirty="0">
              <a:solidFill>
                <a:srgbClr val="002060"/>
              </a:solidFill>
            </a:endParaRPr>
          </a:p>
        </p:txBody>
      </p:sp>
      <p:cxnSp>
        <p:nvCxnSpPr>
          <p:cNvPr id="25" name="Straight Arrow Connector 24"/>
          <p:cNvCxnSpPr>
            <a:endCxn id="24" idx="1"/>
          </p:cNvCxnSpPr>
          <p:nvPr/>
        </p:nvCxnSpPr>
        <p:spPr>
          <a:xfrm>
            <a:off x="4271389" y="6263995"/>
            <a:ext cx="564374" cy="0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6135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8970" y="150669"/>
            <a:ext cx="82078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Gelelim </a:t>
            </a:r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winding</a:t>
            </a:r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short</a:t>
            </a:r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circuit</a:t>
            </a:r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 mevzusuna (PMSM)</a:t>
            </a:r>
            <a:endParaRPr lang="en-US" sz="2800" dirty="0">
              <a:solidFill>
                <a:schemeClr val="accent1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36764" y="859986"/>
            <a:ext cx="88011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One </a:t>
            </a:r>
            <a:r>
              <a:rPr lang="en-US" dirty="0">
                <a:solidFill>
                  <a:srgbClr val="002060"/>
                </a:solidFill>
              </a:rPr>
              <a:t>common approach is to design the PM machine with a </a:t>
            </a:r>
            <a:r>
              <a:rPr lang="en-US" b="1" dirty="0">
                <a:solidFill>
                  <a:srgbClr val="002060"/>
                </a:solidFill>
              </a:rPr>
              <a:t>high enough phase inductance </a:t>
            </a:r>
            <a:r>
              <a:rPr lang="en-US" dirty="0">
                <a:solidFill>
                  <a:srgbClr val="002060"/>
                </a:solidFill>
              </a:rPr>
              <a:t>so as to limit the short-circuit currents to a given </a:t>
            </a:r>
            <a:r>
              <a:rPr lang="en-US" dirty="0" smtClean="0">
                <a:solidFill>
                  <a:srgbClr val="002060"/>
                </a:solidFill>
              </a:rPr>
              <a:t>threshold.</a:t>
            </a:r>
            <a:endParaRPr lang="tr-TR" dirty="0" smtClean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As </a:t>
            </a:r>
            <a:r>
              <a:rPr lang="en-US" dirty="0">
                <a:solidFill>
                  <a:srgbClr val="002060"/>
                </a:solidFill>
              </a:rPr>
              <a:t>a consequence, the </a:t>
            </a:r>
            <a:r>
              <a:rPr lang="en-US" b="1" dirty="0">
                <a:solidFill>
                  <a:srgbClr val="002060"/>
                </a:solidFill>
              </a:rPr>
              <a:t>power factor </a:t>
            </a:r>
            <a:r>
              <a:rPr lang="en-US" dirty="0">
                <a:solidFill>
                  <a:srgbClr val="002060"/>
                </a:solidFill>
              </a:rPr>
              <a:t>at healthy conditions is </a:t>
            </a:r>
            <a:r>
              <a:rPr lang="en-US" b="1" dirty="0">
                <a:solidFill>
                  <a:srgbClr val="002060"/>
                </a:solidFill>
              </a:rPr>
              <a:t>low</a:t>
            </a:r>
            <a:r>
              <a:rPr lang="en-US" dirty="0" smtClean="0">
                <a:solidFill>
                  <a:srgbClr val="002060"/>
                </a:solidFill>
              </a:rPr>
              <a:t>.</a:t>
            </a:r>
            <a:endParaRPr lang="tr-TR" dirty="0" smtClean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smtClean="0">
                <a:solidFill>
                  <a:srgbClr val="002060"/>
                </a:solidFill>
              </a:rPr>
              <a:t>I</a:t>
            </a:r>
            <a:r>
              <a:rPr lang="en-US" dirty="0" smtClean="0">
                <a:solidFill>
                  <a:srgbClr val="002060"/>
                </a:solidFill>
              </a:rPr>
              <a:t>t </a:t>
            </a:r>
            <a:r>
              <a:rPr lang="en-US" dirty="0">
                <a:solidFill>
                  <a:srgbClr val="002060"/>
                </a:solidFill>
              </a:rPr>
              <a:t>must be ensured that the </a:t>
            </a:r>
            <a:r>
              <a:rPr lang="en-US" b="1" dirty="0">
                <a:solidFill>
                  <a:srgbClr val="002060"/>
                </a:solidFill>
              </a:rPr>
              <a:t>magnetic coupling </a:t>
            </a:r>
            <a:r>
              <a:rPr lang="en-US" dirty="0">
                <a:solidFill>
                  <a:srgbClr val="002060"/>
                </a:solidFill>
              </a:rPr>
              <a:t>between machine phases is reduced in order for the current in the faulted phase not to affect the flux linked by the remaining healthy </a:t>
            </a:r>
            <a:r>
              <a:rPr lang="en-US" dirty="0" smtClean="0">
                <a:solidFill>
                  <a:srgbClr val="002060"/>
                </a:solidFill>
              </a:rPr>
              <a:t>phases</a:t>
            </a:r>
            <a:r>
              <a:rPr lang="tr-TR" dirty="0" smtClean="0">
                <a:solidFill>
                  <a:srgbClr val="002060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The </a:t>
            </a:r>
            <a:r>
              <a:rPr lang="en-US" b="1" dirty="0">
                <a:solidFill>
                  <a:srgbClr val="002060"/>
                </a:solidFill>
              </a:rPr>
              <a:t>braking torque </a:t>
            </a:r>
            <a:r>
              <a:rPr lang="en-US" dirty="0">
                <a:solidFill>
                  <a:srgbClr val="002060"/>
                </a:solidFill>
              </a:rPr>
              <a:t>arising from a winding short-circuit fault is another aspect that must be taken into consideration; specially at low </a:t>
            </a:r>
            <a:r>
              <a:rPr lang="en-US" dirty="0" smtClean="0">
                <a:solidFill>
                  <a:srgbClr val="002060"/>
                </a:solidFill>
              </a:rPr>
              <a:t>speeds</a:t>
            </a:r>
            <a:r>
              <a:rPr lang="tr-TR" dirty="0" smtClean="0">
                <a:solidFill>
                  <a:srgbClr val="002060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 smtClean="0">
              <a:solidFill>
                <a:srgbClr val="002060"/>
              </a:solidFill>
            </a:endParaRPr>
          </a:p>
          <a:p>
            <a:r>
              <a:rPr lang="tr-TR" b="1" dirty="0" err="1" smtClean="0">
                <a:solidFill>
                  <a:srgbClr val="002060"/>
                </a:solidFill>
              </a:rPr>
              <a:t>Different</a:t>
            </a:r>
            <a:r>
              <a:rPr lang="tr-TR" b="1" dirty="0" smtClean="0">
                <a:solidFill>
                  <a:srgbClr val="002060"/>
                </a:solidFill>
              </a:rPr>
              <a:t> </a:t>
            </a:r>
            <a:r>
              <a:rPr lang="tr-TR" b="1" dirty="0" err="1" smtClean="0">
                <a:solidFill>
                  <a:srgbClr val="002060"/>
                </a:solidFill>
              </a:rPr>
              <a:t>approach</a:t>
            </a:r>
            <a:r>
              <a:rPr lang="tr-TR" b="1" dirty="0" smtClean="0">
                <a:solidFill>
                  <a:srgbClr val="002060"/>
                </a:solidFill>
              </a:rPr>
              <a:t>: </a:t>
            </a:r>
            <a:r>
              <a:rPr lang="en-US" dirty="0">
                <a:solidFill>
                  <a:srgbClr val="002060"/>
                </a:solidFill>
              </a:rPr>
              <a:t>Machines with the </a:t>
            </a:r>
            <a:r>
              <a:rPr lang="en-US" b="1" dirty="0">
                <a:solidFill>
                  <a:srgbClr val="002060"/>
                </a:solidFill>
              </a:rPr>
              <a:t>magnets located in the stator </a:t>
            </a:r>
            <a:r>
              <a:rPr lang="en-US" dirty="0">
                <a:solidFill>
                  <a:srgbClr val="002060"/>
                </a:solidFill>
              </a:rPr>
              <a:t>and different kinds of actuators in order to reduce the PM flux linkage.</a:t>
            </a:r>
          </a:p>
        </p:txBody>
      </p:sp>
    </p:spTree>
    <p:extLst>
      <p:ext uri="{BB962C8B-B14F-4D97-AF65-F5344CB8AC3E}">
        <p14:creationId xmlns:p14="http://schemas.microsoft.com/office/powerpoint/2010/main" val="3155665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8970" y="150669"/>
            <a:ext cx="82078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Nedir bu </a:t>
            </a:r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isolation</a:t>
            </a:r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 mevzusu ?</a:t>
            </a:r>
            <a:endParaRPr lang="en-US" sz="2800" dirty="0">
              <a:solidFill>
                <a:schemeClr val="accent1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36764" y="4619824"/>
            <a:ext cx="88011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b="1" dirty="0" smtClean="0">
                <a:solidFill>
                  <a:srgbClr val="FF0000"/>
                </a:solidFill>
              </a:rPr>
              <a:t>Kendime not: </a:t>
            </a:r>
            <a:r>
              <a:rPr lang="tr-TR" dirty="0" smtClean="0">
                <a:solidFill>
                  <a:srgbClr val="002060"/>
                </a:solidFill>
              </a:rPr>
              <a:t>Bizim tasarım ne derece </a:t>
            </a:r>
            <a:r>
              <a:rPr lang="tr-TR" dirty="0" err="1" smtClean="0">
                <a:solidFill>
                  <a:srgbClr val="002060"/>
                </a:solidFill>
              </a:rPr>
              <a:t>magnetically</a:t>
            </a:r>
            <a:r>
              <a:rPr lang="tr-TR" dirty="0" smtClean="0">
                <a:solidFill>
                  <a:srgbClr val="002060"/>
                </a:solidFill>
              </a:rPr>
              <a:t> </a:t>
            </a:r>
            <a:r>
              <a:rPr lang="tr-TR" dirty="0" err="1" smtClean="0">
                <a:solidFill>
                  <a:srgbClr val="002060"/>
                </a:solidFill>
              </a:rPr>
              <a:t>isolated</a:t>
            </a:r>
            <a:r>
              <a:rPr lang="tr-TR" dirty="0" smtClean="0">
                <a:solidFill>
                  <a:srgbClr val="002060"/>
                </a:solidFill>
              </a:rPr>
              <a:t>, </a:t>
            </a:r>
            <a:r>
              <a:rPr lang="tr-TR" dirty="0" err="1" smtClean="0">
                <a:solidFill>
                  <a:srgbClr val="002060"/>
                </a:solidFill>
              </a:rPr>
              <a:t>Maxwell’de</a:t>
            </a:r>
            <a:r>
              <a:rPr lang="tr-TR" dirty="0" smtClean="0">
                <a:solidFill>
                  <a:srgbClr val="002060"/>
                </a:solidFill>
              </a:rPr>
              <a:t> deneyebiliriz. Şöyle ki, sırayla sadece belli fazlara akım versek, diğer fazların (veya modüllerin) </a:t>
            </a:r>
            <a:r>
              <a:rPr lang="tr-TR" dirty="0" err="1" smtClean="0">
                <a:solidFill>
                  <a:srgbClr val="002060"/>
                </a:solidFill>
              </a:rPr>
              <a:t>endüklenen</a:t>
            </a:r>
            <a:r>
              <a:rPr lang="tr-TR" dirty="0" smtClean="0">
                <a:solidFill>
                  <a:srgbClr val="002060"/>
                </a:solidFill>
              </a:rPr>
              <a:t> gerilimlerinde ne kadar değişim olduğuna bakılabilir. </a:t>
            </a:r>
          </a:p>
          <a:p>
            <a:endParaRPr lang="tr-TR" dirty="0" smtClean="0">
              <a:solidFill>
                <a:srgbClr val="FF0000"/>
              </a:solidFill>
            </a:endParaRPr>
          </a:p>
          <a:p>
            <a:r>
              <a:rPr lang="tr-TR" b="1" dirty="0">
                <a:solidFill>
                  <a:srgbClr val="FF0000"/>
                </a:solidFill>
              </a:rPr>
              <a:t>Kendime not</a:t>
            </a:r>
            <a:r>
              <a:rPr lang="tr-TR" b="1" dirty="0" smtClean="0">
                <a:solidFill>
                  <a:srgbClr val="FF0000"/>
                </a:solidFill>
              </a:rPr>
              <a:t>: </a:t>
            </a:r>
            <a:r>
              <a:rPr lang="tr-TR" dirty="0" smtClean="0">
                <a:solidFill>
                  <a:srgbClr val="002060"/>
                </a:solidFill>
              </a:rPr>
              <a:t>Bizim tasarımı (24 </a:t>
            </a:r>
            <a:r>
              <a:rPr lang="tr-TR" dirty="0" err="1" smtClean="0">
                <a:solidFill>
                  <a:srgbClr val="002060"/>
                </a:solidFill>
              </a:rPr>
              <a:t>slot</a:t>
            </a:r>
            <a:r>
              <a:rPr lang="tr-TR" dirty="0" smtClean="0">
                <a:solidFill>
                  <a:srgbClr val="002060"/>
                </a:solidFill>
              </a:rPr>
              <a:t>) </a:t>
            </a:r>
            <a:r>
              <a:rPr lang="tr-TR" dirty="0" err="1" smtClean="0">
                <a:solidFill>
                  <a:srgbClr val="002060"/>
                </a:solidFill>
              </a:rPr>
              <a:t>bi</a:t>
            </a:r>
            <a:r>
              <a:rPr lang="tr-TR" dirty="0" smtClean="0">
                <a:solidFill>
                  <a:srgbClr val="002060"/>
                </a:solidFill>
              </a:rPr>
              <a:t> de </a:t>
            </a:r>
            <a:r>
              <a:rPr lang="tr-TR" dirty="0" err="1" smtClean="0">
                <a:solidFill>
                  <a:srgbClr val="002060"/>
                </a:solidFill>
              </a:rPr>
              <a:t>alternate</a:t>
            </a:r>
            <a:r>
              <a:rPr lang="tr-TR" dirty="0" smtClean="0">
                <a:solidFill>
                  <a:srgbClr val="002060"/>
                </a:solidFill>
              </a:rPr>
              <a:t> </a:t>
            </a:r>
            <a:r>
              <a:rPr lang="tr-TR" dirty="0" err="1" smtClean="0">
                <a:solidFill>
                  <a:srgbClr val="002060"/>
                </a:solidFill>
              </a:rPr>
              <a:t>teeth</a:t>
            </a:r>
            <a:r>
              <a:rPr lang="tr-TR" dirty="0" smtClean="0">
                <a:solidFill>
                  <a:srgbClr val="002060"/>
                </a:solidFill>
              </a:rPr>
              <a:t> ile denesek mi? Hem performansı vs. nasıl değişiyor hem de yukardakiyle aynı yöntemle </a:t>
            </a:r>
            <a:r>
              <a:rPr lang="tr-TR" dirty="0" err="1" smtClean="0">
                <a:solidFill>
                  <a:srgbClr val="002060"/>
                </a:solidFill>
              </a:rPr>
              <a:t>mutual</a:t>
            </a:r>
            <a:r>
              <a:rPr lang="tr-TR" dirty="0" smtClean="0">
                <a:solidFill>
                  <a:srgbClr val="002060"/>
                </a:solidFill>
              </a:rPr>
              <a:t> </a:t>
            </a:r>
            <a:r>
              <a:rPr lang="tr-TR" dirty="0" err="1" smtClean="0">
                <a:solidFill>
                  <a:srgbClr val="002060"/>
                </a:solidFill>
              </a:rPr>
              <a:t>coupling</a:t>
            </a:r>
            <a:r>
              <a:rPr lang="tr-TR" dirty="0" smtClean="0">
                <a:solidFill>
                  <a:srgbClr val="002060"/>
                </a:solidFill>
              </a:rPr>
              <a:t> ne kadar değişiyor bakılabilir.</a:t>
            </a:r>
            <a:endParaRPr lang="tr-TR" dirty="0">
              <a:solidFill>
                <a:srgbClr val="00206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764" y="935492"/>
            <a:ext cx="4890407" cy="148874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36764" y="673889"/>
            <a:ext cx="88011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b="1" dirty="0" err="1" smtClean="0">
                <a:solidFill>
                  <a:srgbClr val="002060"/>
                </a:solidFill>
              </a:rPr>
              <a:t>Magnetic</a:t>
            </a:r>
            <a:r>
              <a:rPr lang="tr-TR" b="1" dirty="0" smtClean="0">
                <a:solidFill>
                  <a:srgbClr val="002060"/>
                </a:solidFill>
              </a:rPr>
              <a:t> </a:t>
            </a:r>
            <a:r>
              <a:rPr lang="tr-TR" b="1" dirty="0" err="1" smtClean="0">
                <a:solidFill>
                  <a:srgbClr val="002060"/>
                </a:solidFill>
              </a:rPr>
              <a:t>isolation</a:t>
            </a:r>
            <a:r>
              <a:rPr lang="tr-TR" dirty="0" smtClean="0">
                <a:solidFill>
                  <a:srgbClr val="002060"/>
                </a:solidFill>
              </a:rPr>
              <a:t>: Bildiğimiz </a:t>
            </a:r>
            <a:r>
              <a:rPr lang="tr-TR" dirty="0" err="1" smtClean="0">
                <a:solidFill>
                  <a:srgbClr val="002060"/>
                </a:solidFill>
              </a:rPr>
              <a:t>mutual</a:t>
            </a:r>
            <a:r>
              <a:rPr lang="tr-TR" dirty="0" smtClean="0">
                <a:solidFill>
                  <a:srgbClr val="002060"/>
                </a:solidFill>
              </a:rPr>
              <a:t> </a:t>
            </a:r>
            <a:r>
              <a:rPr lang="tr-TR" dirty="0" err="1" smtClean="0">
                <a:solidFill>
                  <a:srgbClr val="002060"/>
                </a:solidFill>
              </a:rPr>
              <a:t>inductance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119991" y="1417007"/>
            <a:ext cx="561976" cy="208993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2762248" y="1155404"/>
            <a:ext cx="561976" cy="208993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2132236" y="2036517"/>
            <a:ext cx="1191987" cy="208993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3864427" y="1155403"/>
            <a:ext cx="561976" cy="470597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36764" y="2424238"/>
            <a:ext cx="890723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b="1" dirty="0" smtClean="0">
                <a:solidFill>
                  <a:srgbClr val="002060"/>
                </a:solidFill>
              </a:rPr>
              <a:t>T</a:t>
            </a:r>
            <a:r>
              <a:rPr lang="en-US" b="1" dirty="0" err="1" smtClean="0">
                <a:solidFill>
                  <a:srgbClr val="002060"/>
                </a:solidFill>
              </a:rPr>
              <a:t>echniques</a:t>
            </a:r>
            <a:r>
              <a:rPr lang="en-US" b="1" dirty="0" smtClean="0">
                <a:solidFill>
                  <a:srgbClr val="002060"/>
                </a:solidFill>
              </a:rPr>
              <a:t> to </a:t>
            </a:r>
            <a:r>
              <a:rPr lang="en-US" b="1" dirty="0">
                <a:solidFill>
                  <a:srgbClr val="002060"/>
                </a:solidFill>
              </a:rPr>
              <a:t>reduce the mutual </a:t>
            </a:r>
            <a:r>
              <a:rPr lang="en-US" b="1" dirty="0" err="1" smtClean="0">
                <a:solidFill>
                  <a:srgbClr val="002060"/>
                </a:solidFill>
              </a:rPr>
              <a:t>inductanc</a:t>
            </a:r>
            <a:r>
              <a:rPr lang="tr-TR" b="1" dirty="0" smtClean="0">
                <a:solidFill>
                  <a:srgbClr val="002060"/>
                </a:solidFill>
              </a:rPr>
              <a:t>e: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tr-TR" dirty="0" smtClean="0">
                <a:solidFill>
                  <a:srgbClr val="002060"/>
                </a:solidFill>
              </a:rPr>
              <a:t>T</a:t>
            </a:r>
            <a:r>
              <a:rPr lang="en-US" dirty="0" smtClean="0">
                <a:solidFill>
                  <a:srgbClr val="002060"/>
                </a:solidFill>
              </a:rPr>
              <a:t>o </a:t>
            </a:r>
            <a:r>
              <a:rPr lang="en-US" dirty="0">
                <a:solidFill>
                  <a:srgbClr val="002060"/>
                </a:solidFill>
              </a:rPr>
              <a:t>employ certain winding configurations that inherently lead to a negligible </a:t>
            </a:r>
            <a:r>
              <a:rPr lang="en-US" dirty="0" smtClean="0">
                <a:solidFill>
                  <a:srgbClr val="002060"/>
                </a:solidFill>
              </a:rPr>
              <a:t>coupling</a:t>
            </a:r>
            <a:endParaRPr lang="tr-TR" dirty="0" smtClean="0">
              <a:solidFill>
                <a:srgbClr val="00206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rgbClr val="002060"/>
                </a:solidFill>
              </a:rPr>
              <a:t>In </a:t>
            </a:r>
            <a:r>
              <a:rPr lang="en-US" dirty="0">
                <a:solidFill>
                  <a:srgbClr val="002060"/>
                </a:solidFill>
              </a:rPr>
              <a:t>case of </a:t>
            </a:r>
            <a:r>
              <a:rPr lang="tr-TR" dirty="0" smtClean="0">
                <a:solidFill>
                  <a:srgbClr val="002060"/>
                </a:solidFill>
              </a:rPr>
              <a:t>SM-</a:t>
            </a:r>
            <a:r>
              <a:rPr lang="en-US" dirty="0" smtClean="0">
                <a:solidFill>
                  <a:srgbClr val="002060"/>
                </a:solidFill>
              </a:rPr>
              <a:t>PM </a:t>
            </a:r>
            <a:r>
              <a:rPr lang="en-US" dirty="0">
                <a:solidFill>
                  <a:srgbClr val="002060"/>
                </a:solidFill>
              </a:rPr>
              <a:t>machines, the air-gap component of the mutual inductance between phases can be </a:t>
            </a:r>
            <a:r>
              <a:rPr lang="en-US" dirty="0" smtClean="0">
                <a:solidFill>
                  <a:srgbClr val="002060"/>
                </a:solidFill>
              </a:rPr>
              <a:t>reduced </a:t>
            </a:r>
            <a:r>
              <a:rPr lang="tr-TR" dirty="0" err="1" smtClean="0">
                <a:solidFill>
                  <a:srgbClr val="002060"/>
                </a:solidFill>
              </a:rPr>
              <a:t>with</a:t>
            </a:r>
            <a:r>
              <a:rPr lang="tr-TR" dirty="0" smtClean="0">
                <a:solidFill>
                  <a:srgbClr val="002060"/>
                </a:solidFill>
              </a:rPr>
              <a:t> </a:t>
            </a:r>
            <a:r>
              <a:rPr lang="en-US" dirty="0" smtClean="0">
                <a:solidFill>
                  <a:srgbClr val="002060"/>
                </a:solidFill>
              </a:rPr>
              <a:t>deep </a:t>
            </a:r>
            <a:r>
              <a:rPr lang="en-US" dirty="0">
                <a:solidFill>
                  <a:srgbClr val="002060"/>
                </a:solidFill>
              </a:rPr>
              <a:t>magnets together with a nonmagnetic retaining </a:t>
            </a:r>
            <a:r>
              <a:rPr lang="en-US" dirty="0" smtClean="0">
                <a:solidFill>
                  <a:srgbClr val="002060"/>
                </a:solidFill>
              </a:rPr>
              <a:t>sleeve</a:t>
            </a:r>
            <a:endParaRPr lang="tr-TR" dirty="0" smtClean="0">
              <a:solidFill>
                <a:srgbClr val="00206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rgbClr val="002060"/>
                </a:solidFill>
              </a:rPr>
              <a:t>In </a:t>
            </a:r>
            <a:r>
              <a:rPr lang="en-US" dirty="0">
                <a:solidFill>
                  <a:srgbClr val="002060"/>
                </a:solidFill>
              </a:rPr>
              <a:t>order to reduce the slot leakage component of the mutual inductance, each slot must contain only coils belonging to a single phase</a:t>
            </a:r>
            <a:r>
              <a:rPr lang="en-US" dirty="0" smtClean="0">
                <a:solidFill>
                  <a:srgbClr val="002060"/>
                </a:solidFill>
              </a:rPr>
              <a:t>.</a:t>
            </a:r>
            <a:r>
              <a:rPr lang="tr-TR" dirty="0" smtClean="0">
                <a:solidFill>
                  <a:srgbClr val="002060"/>
                </a:solidFill>
              </a:rPr>
              <a:t> </a:t>
            </a:r>
            <a:r>
              <a:rPr lang="tr-TR" b="1" dirty="0" smtClean="0">
                <a:solidFill>
                  <a:srgbClr val="002060"/>
                </a:solidFill>
              </a:rPr>
              <a:t>(Bu </a:t>
            </a:r>
            <a:r>
              <a:rPr lang="tr-TR" b="1" dirty="0" err="1" smtClean="0">
                <a:solidFill>
                  <a:srgbClr val="002060"/>
                </a:solidFill>
              </a:rPr>
              <a:t>alternate</a:t>
            </a:r>
            <a:r>
              <a:rPr lang="tr-TR" b="1" dirty="0" smtClean="0">
                <a:solidFill>
                  <a:srgbClr val="002060"/>
                </a:solidFill>
              </a:rPr>
              <a:t> </a:t>
            </a:r>
            <a:r>
              <a:rPr lang="tr-TR" b="1" dirty="0" err="1" smtClean="0">
                <a:solidFill>
                  <a:srgbClr val="002060"/>
                </a:solidFill>
              </a:rPr>
              <a:t>teeth</a:t>
            </a:r>
            <a:r>
              <a:rPr lang="tr-TR" b="1" dirty="0" smtClean="0">
                <a:solidFill>
                  <a:srgbClr val="002060"/>
                </a:solidFill>
              </a:rPr>
              <a:t> </a:t>
            </a:r>
            <a:r>
              <a:rPr lang="tr-TR" b="1" dirty="0" err="1" smtClean="0">
                <a:solidFill>
                  <a:srgbClr val="002060"/>
                </a:solidFill>
              </a:rPr>
              <a:t>heralde</a:t>
            </a:r>
            <a:r>
              <a:rPr lang="tr-TR" b="1" dirty="0" smtClean="0">
                <a:solidFill>
                  <a:srgbClr val="002060"/>
                </a:solidFill>
              </a:rPr>
              <a:t>)</a:t>
            </a:r>
            <a:endParaRPr lang="en-US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8366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8970" y="150669"/>
            <a:ext cx="82078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Nedir bu </a:t>
            </a:r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isolation</a:t>
            </a:r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 mevzusu ?</a:t>
            </a:r>
            <a:endParaRPr lang="en-US" sz="2800" dirty="0">
              <a:solidFill>
                <a:schemeClr val="accent1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36764" y="886160"/>
            <a:ext cx="88011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b="1" dirty="0" err="1" smtClean="0">
                <a:solidFill>
                  <a:srgbClr val="002060"/>
                </a:solidFill>
              </a:rPr>
              <a:t>Electrical</a:t>
            </a:r>
            <a:r>
              <a:rPr lang="tr-TR" b="1" dirty="0" smtClean="0">
                <a:solidFill>
                  <a:srgbClr val="002060"/>
                </a:solidFill>
              </a:rPr>
              <a:t> </a:t>
            </a:r>
            <a:r>
              <a:rPr lang="tr-TR" b="1" dirty="0" err="1" smtClean="0">
                <a:solidFill>
                  <a:srgbClr val="002060"/>
                </a:solidFill>
              </a:rPr>
              <a:t>isolation</a:t>
            </a:r>
            <a:r>
              <a:rPr lang="tr-TR" dirty="0" smtClean="0">
                <a:solidFill>
                  <a:srgbClr val="002060"/>
                </a:solidFill>
              </a:rPr>
              <a:t>: </a:t>
            </a:r>
            <a:r>
              <a:rPr lang="en-US" dirty="0">
                <a:solidFill>
                  <a:srgbClr val="002060"/>
                </a:solidFill>
              </a:rPr>
              <a:t>a power switch or winding </a:t>
            </a:r>
            <a:r>
              <a:rPr lang="en-US" b="1" dirty="0">
                <a:solidFill>
                  <a:srgbClr val="002060"/>
                </a:solidFill>
              </a:rPr>
              <a:t>short-circuit</a:t>
            </a:r>
            <a:r>
              <a:rPr lang="en-US" dirty="0">
                <a:solidFill>
                  <a:srgbClr val="002060"/>
                </a:solidFill>
              </a:rPr>
              <a:t> fault may cause the neutral point of the star connection to rise to the DC link voltage, so that the ability to deliver a net torque is </a:t>
            </a:r>
            <a:r>
              <a:rPr lang="en-US" dirty="0" smtClean="0">
                <a:solidFill>
                  <a:srgbClr val="002060"/>
                </a:solidFill>
              </a:rPr>
              <a:t>lost</a:t>
            </a:r>
            <a:r>
              <a:rPr lang="tr-TR" dirty="0" smtClean="0">
                <a:solidFill>
                  <a:srgbClr val="002060"/>
                </a:solidFill>
              </a:rPr>
              <a:t>.</a:t>
            </a:r>
          </a:p>
          <a:p>
            <a:endParaRPr lang="tr-TR" dirty="0" smtClean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By employing a </a:t>
            </a:r>
            <a:r>
              <a:rPr lang="en-US" b="1" dirty="0">
                <a:solidFill>
                  <a:srgbClr val="002060"/>
                </a:solidFill>
              </a:rPr>
              <a:t>full H-bridge inverter</a:t>
            </a:r>
            <a:r>
              <a:rPr lang="en-US" dirty="0">
                <a:solidFill>
                  <a:srgbClr val="002060"/>
                </a:solidFill>
              </a:rPr>
              <a:t>, each machine phase becomes electrically independent and an additional degree of freedom for machine supply is </a:t>
            </a:r>
            <a:r>
              <a:rPr lang="en-US" dirty="0" smtClean="0">
                <a:solidFill>
                  <a:srgbClr val="002060"/>
                </a:solidFill>
              </a:rPr>
              <a:t>gained</a:t>
            </a:r>
            <a:endParaRPr lang="tr-TR" dirty="0" smtClean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smtClean="0">
                <a:solidFill>
                  <a:srgbClr val="002060"/>
                </a:solidFill>
              </a:rPr>
              <a:t>A</a:t>
            </a:r>
            <a:r>
              <a:rPr lang="en-US" dirty="0" err="1" smtClean="0">
                <a:solidFill>
                  <a:srgbClr val="002060"/>
                </a:solidFill>
              </a:rPr>
              <a:t>lthough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>
                <a:solidFill>
                  <a:srgbClr val="002060"/>
                </a:solidFill>
              </a:rPr>
              <a:t>the use of a full H-bridge inverter doubles the number of power semiconductor switches, it only slightly increases the volt-amperes rating of the inverter, as each power switch needs to withstand only the phase voltage instead of the line voltage in a star-connected system</a:t>
            </a:r>
            <a:r>
              <a:rPr lang="en-US" dirty="0" smtClean="0">
                <a:solidFill>
                  <a:srgbClr val="002060"/>
                </a:solidFill>
              </a:rPr>
              <a:t>.</a:t>
            </a:r>
            <a:endParaRPr lang="tr-TR" dirty="0" smtClean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smtClean="0">
                <a:solidFill>
                  <a:srgbClr val="002060"/>
                </a:solidFill>
              </a:rPr>
              <a:t>A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b="1" dirty="0">
                <a:solidFill>
                  <a:srgbClr val="002060"/>
                </a:solidFill>
              </a:rPr>
              <a:t>5-phase machine </a:t>
            </a:r>
            <a:r>
              <a:rPr lang="en-US" dirty="0">
                <a:solidFill>
                  <a:srgbClr val="002060"/>
                </a:solidFill>
              </a:rPr>
              <a:t>supplied from a half-bridge inverter is capable of delivering a significant amount of torque with a low torque ripple, even after the loss of one phase</a:t>
            </a:r>
            <a:r>
              <a:rPr lang="en-US" dirty="0" smtClean="0">
                <a:solidFill>
                  <a:srgbClr val="002060"/>
                </a:solidFill>
              </a:rPr>
              <a:t>.</a:t>
            </a:r>
            <a:endParaRPr lang="tr-TR" dirty="0" smtClean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 smtClean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 smtClean="0">
              <a:solidFill>
                <a:srgbClr val="FF0000"/>
              </a:solidFill>
            </a:endParaRPr>
          </a:p>
          <a:p>
            <a:r>
              <a:rPr lang="tr-TR" dirty="0" smtClean="0">
                <a:solidFill>
                  <a:srgbClr val="FF0000"/>
                </a:solidFill>
              </a:rPr>
              <a:t>Multi 3-phase’lerde bir faz gittiğinde tüm 3-faz’ı uçurmak gerekiyor. Dolayısıyla örneğin 2 modül varsa 1 faz gittiğinde güç %50’ye düşüyor.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8826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8970" y="150669"/>
            <a:ext cx="82078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Nedir bu </a:t>
            </a:r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isolation</a:t>
            </a:r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 mevzusu ?</a:t>
            </a:r>
            <a:endParaRPr lang="en-US" sz="2800" dirty="0">
              <a:solidFill>
                <a:schemeClr val="accent1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36764" y="886160"/>
            <a:ext cx="880110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b="1" dirty="0" err="1" smtClean="0">
                <a:solidFill>
                  <a:srgbClr val="002060"/>
                </a:solidFill>
              </a:rPr>
              <a:t>Thermal</a:t>
            </a:r>
            <a:r>
              <a:rPr lang="tr-TR" b="1" dirty="0" smtClean="0">
                <a:solidFill>
                  <a:srgbClr val="002060"/>
                </a:solidFill>
              </a:rPr>
              <a:t> </a:t>
            </a:r>
            <a:r>
              <a:rPr lang="tr-TR" b="1" dirty="0" err="1" smtClean="0">
                <a:solidFill>
                  <a:srgbClr val="002060"/>
                </a:solidFill>
              </a:rPr>
              <a:t>isolation</a:t>
            </a:r>
            <a:r>
              <a:rPr lang="tr-TR" dirty="0" smtClean="0">
                <a:solidFill>
                  <a:srgbClr val="002060"/>
                </a:solidFill>
              </a:rPr>
              <a:t>: </a:t>
            </a:r>
            <a:r>
              <a:rPr lang="en-US" dirty="0">
                <a:solidFill>
                  <a:srgbClr val="002060"/>
                </a:solidFill>
              </a:rPr>
              <a:t>If no proper thermal isolation between phases exists, the locally generated heat will propagate to neighboring phases, jeopardizing the integrity of the healthy phase windings isolation</a:t>
            </a:r>
            <a:r>
              <a:rPr lang="en-US" dirty="0" smtClean="0">
                <a:solidFill>
                  <a:srgbClr val="002060"/>
                </a:solidFill>
              </a:rPr>
              <a:t>.</a:t>
            </a:r>
            <a:endParaRPr lang="tr-TR" dirty="0" smtClean="0">
              <a:solidFill>
                <a:srgbClr val="002060"/>
              </a:solidFill>
            </a:endParaRPr>
          </a:p>
          <a:p>
            <a:endParaRPr lang="tr-TR" dirty="0" smtClean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002060"/>
                </a:solidFill>
              </a:rPr>
              <a:t>In order to attain an effective thermal isolation between phases, it is necessary </a:t>
            </a:r>
            <a:r>
              <a:rPr lang="en-US" dirty="0" smtClean="0">
                <a:solidFill>
                  <a:srgbClr val="002060"/>
                </a:solidFill>
              </a:rPr>
              <a:t>that</a:t>
            </a:r>
            <a:endParaRPr lang="tr-TR" dirty="0" smtClean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the </a:t>
            </a:r>
            <a:r>
              <a:rPr lang="en-US" dirty="0">
                <a:solidFill>
                  <a:srgbClr val="002060"/>
                </a:solidFill>
              </a:rPr>
              <a:t>phase windings </a:t>
            </a:r>
            <a:r>
              <a:rPr lang="en-US" dirty="0" smtClean="0">
                <a:solidFill>
                  <a:srgbClr val="002060"/>
                </a:solidFill>
              </a:rPr>
              <a:t>are</a:t>
            </a:r>
            <a:r>
              <a:rPr lang="tr-TR" dirty="0">
                <a:solidFill>
                  <a:srgbClr val="002060"/>
                </a:solidFill>
              </a:rPr>
              <a:t> </a:t>
            </a:r>
            <a:r>
              <a:rPr lang="en-US" dirty="0" smtClean="0">
                <a:solidFill>
                  <a:srgbClr val="002060"/>
                </a:solidFill>
              </a:rPr>
              <a:t>physically separated</a:t>
            </a:r>
            <a:endParaRPr lang="tr-TR" dirty="0" smtClean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a </a:t>
            </a:r>
            <a:r>
              <a:rPr lang="en-US" dirty="0">
                <a:solidFill>
                  <a:srgbClr val="002060"/>
                </a:solidFill>
              </a:rPr>
              <a:t>good thermal path to the cooling surface (most usually the stator outer surface) is </a:t>
            </a:r>
            <a:r>
              <a:rPr lang="en-US" dirty="0" smtClean="0">
                <a:solidFill>
                  <a:srgbClr val="002060"/>
                </a:solidFill>
              </a:rPr>
              <a:t>provided</a:t>
            </a:r>
            <a:endParaRPr lang="tr-TR" dirty="0" smtClean="0">
              <a:solidFill>
                <a:srgbClr val="002060"/>
              </a:solidFill>
            </a:endParaRPr>
          </a:p>
          <a:p>
            <a:endParaRPr lang="tr-TR" dirty="0">
              <a:solidFill>
                <a:srgbClr val="FF0000"/>
              </a:solidFill>
            </a:endParaRPr>
          </a:p>
          <a:p>
            <a:r>
              <a:rPr lang="tr-TR" dirty="0" smtClean="0">
                <a:solidFill>
                  <a:srgbClr val="FF0000"/>
                </a:solidFill>
              </a:rPr>
              <a:t>Bu konuda bir çalışma yapmak gerekir mi?</a:t>
            </a:r>
          </a:p>
          <a:p>
            <a:endParaRPr lang="tr-TR" dirty="0">
              <a:solidFill>
                <a:srgbClr val="FF0000"/>
              </a:solidFill>
            </a:endParaRPr>
          </a:p>
          <a:p>
            <a:r>
              <a:rPr lang="tr-TR" dirty="0" smtClean="0">
                <a:solidFill>
                  <a:srgbClr val="FF0000"/>
                </a:solidFill>
              </a:rPr>
              <a:t>Beyin kasırgası:</a:t>
            </a:r>
          </a:p>
          <a:p>
            <a:r>
              <a:rPr lang="tr-TR" dirty="0" err="1" smtClean="0">
                <a:solidFill>
                  <a:srgbClr val="002060"/>
                </a:solidFill>
              </a:rPr>
              <a:t>Loss’un</a:t>
            </a:r>
            <a:r>
              <a:rPr lang="tr-TR" dirty="0" smtClean="0">
                <a:solidFill>
                  <a:srgbClr val="002060"/>
                </a:solidFill>
              </a:rPr>
              <a:t> büyük kısmı </a:t>
            </a:r>
            <a:r>
              <a:rPr lang="tr-TR" dirty="0" err="1" smtClean="0">
                <a:solidFill>
                  <a:srgbClr val="002060"/>
                </a:solidFill>
              </a:rPr>
              <a:t>copper</a:t>
            </a:r>
            <a:r>
              <a:rPr lang="tr-TR" dirty="0">
                <a:solidFill>
                  <a:srgbClr val="002060"/>
                </a:solidFill>
              </a:rPr>
              <a:t> </a:t>
            </a:r>
            <a:r>
              <a:rPr lang="tr-TR" dirty="0" err="1" smtClean="0">
                <a:solidFill>
                  <a:srgbClr val="002060"/>
                </a:solidFill>
              </a:rPr>
              <a:t>loss</a:t>
            </a:r>
            <a:r>
              <a:rPr lang="tr-TR" dirty="0" smtClean="0">
                <a:solidFill>
                  <a:srgbClr val="002060"/>
                </a:solidFill>
              </a:rPr>
              <a:t> olarak statorda çıkıyor. Soğumak için de en iyi yol </a:t>
            </a:r>
            <a:r>
              <a:rPr lang="tr-TR" dirty="0" err="1" smtClean="0">
                <a:solidFill>
                  <a:srgbClr val="002060"/>
                </a:solidFill>
              </a:rPr>
              <a:t>radial</a:t>
            </a:r>
            <a:r>
              <a:rPr lang="tr-TR" dirty="0" smtClean="0">
                <a:solidFill>
                  <a:srgbClr val="002060"/>
                </a:solidFill>
              </a:rPr>
              <a:t> olarak kasadan havaya doğru ısı transferi (diye biliyorum). Aslında </a:t>
            </a:r>
            <a:r>
              <a:rPr lang="tr-TR" dirty="0" err="1" smtClean="0">
                <a:solidFill>
                  <a:srgbClr val="002060"/>
                </a:solidFill>
              </a:rPr>
              <a:t>back</a:t>
            </a:r>
            <a:r>
              <a:rPr lang="tr-TR" dirty="0" smtClean="0">
                <a:solidFill>
                  <a:srgbClr val="002060"/>
                </a:solidFill>
              </a:rPr>
              <a:t> </a:t>
            </a:r>
            <a:r>
              <a:rPr lang="tr-TR" dirty="0" err="1" smtClean="0">
                <a:solidFill>
                  <a:srgbClr val="002060"/>
                </a:solidFill>
              </a:rPr>
              <a:t>core</a:t>
            </a:r>
            <a:r>
              <a:rPr lang="tr-TR" dirty="0" smtClean="0">
                <a:solidFill>
                  <a:srgbClr val="002060"/>
                </a:solidFill>
              </a:rPr>
              <a:t> </a:t>
            </a:r>
            <a:r>
              <a:rPr lang="tr-TR" dirty="0" err="1" smtClean="0">
                <a:solidFill>
                  <a:srgbClr val="002060"/>
                </a:solidFill>
              </a:rPr>
              <a:t>heigh</a:t>
            </a:r>
            <a:r>
              <a:rPr lang="tr-TR" dirty="0" smtClean="0">
                <a:solidFill>
                  <a:srgbClr val="002060"/>
                </a:solidFill>
              </a:rPr>
              <a:t> ile motorun soğuması arasında bir bağ var.</a:t>
            </a:r>
          </a:p>
          <a:p>
            <a:endParaRPr lang="tr-TR" dirty="0">
              <a:solidFill>
                <a:srgbClr val="002060"/>
              </a:solidFill>
            </a:endParaRPr>
          </a:p>
          <a:p>
            <a:r>
              <a:rPr lang="tr-TR" dirty="0" smtClean="0">
                <a:solidFill>
                  <a:srgbClr val="002060"/>
                </a:solidFill>
              </a:rPr>
              <a:t>**</a:t>
            </a:r>
            <a:r>
              <a:rPr lang="en-US" dirty="0" smtClean="0">
                <a:solidFill>
                  <a:srgbClr val="002060"/>
                </a:solidFill>
              </a:rPr>
              <a:t>Additionally</a:t>
            </a:r>
            <a:r>
              <a:rPr lang="en-US" dirty="0">
                <a:solidFill>
                  <a:srgbClr val="002060"/>
                </a:solidFill>
              </a:rPr>
              <a:t>, FSCWs are most commonly employed in </a:t>
            </a:r>
            <a:r>
              <a:rPr lang="en-US" b="1" dirty="0">
                <a:solidFill>
                  <a:srgbClr val="002060"/>
                </a:solidFill>
              </a:rPr>
              <a:t>high pole number </a:t>
            </a:r>
            <a:r>
              <a:rPr lang="en-US" dirty="0">
                <a:solidFill>
                  <a:srgbClr val="002060"/>
                </a:solidFill>
              </a:rPr>
              <a:t>machine designs, for which the multi-pole magnetic circuit with </a:t>
            </a:r>
            <a:r>
              <a:rPr lang="en-US" b="1" dirty="0">
                <a:solidFill>
                  <a:srgbClr val="002060"/>
                </a:solidFill>
              </a:rPr>
              <a:t>small stator yokes </a:t>
            </a:r>
            <a:r>
              <a:rPr lang="en-US" dirty="0">
                <a:solidFill>
                  <a:srgbClr val="002060"/>
                </a:solidFill>
              </a:rPr>
              <a:t>can lead to a significant reduction in the machine’s weight and </a:t>
            </a:r>
            <a:r>
              <a:rPr lang="en-US" dirty="0" err="1" smtClean="0">
                <a:solidFill>
                  <a:srgbClr val="002060"/>
                </a:solidFill>
              </a:rPr>
              <a:t>vol</a:t>
            </a:r>
            <a:r>
              <a:rPr lang="tr-TR" dirty="0" smtClean="0">
                <a:solidFill>
                  <a:srgbClr val="002060"/>
                </a:solidFill>
              </a:rPr>
              <a:t>u</a:t>
            </a:r>
            <a:r>
              <a:rPr lang="en-US" dirty="0" smtClean="0">
                <a:solidFill>
                  <a:srgbClr val="002060"/>
                </a:solidFill>
              </a:rPr>
              <a:t>me</a:t>
            </a:r>
            <a:r>
              <a:rPr lang="tr-TR" dirty="0" smtClean="0">
                <a:solidFill>
                  <a:srgbClr val="002060"/>
                </a:solidFill>
              </a:rPr>
              <a:t>. </a:t>
            </a:r>
            <a:r>
              <a:rPr lang="en-US" dirty="0" smtClean="0">
                <a:solidFill>
                  <a:srgbClr val="002060"/>
                </a:solidFill>
              </a:rPr>
              <a:t>The </a:t>
            </a:r>
            <a:r>
              <a:rPr lang="en-US" dirty="0">
                <a:solidFill>
                  <a:srgbClr val="002060"/>
                </a:solidFill>
              </a:rPr>
              <a:t>high slot fill factor and the small stator yoke also provide for a </a:t>
            </a:r>
            <a:r>
              <a:rPr lang="en-US" b="1" dirty="0">
                <a:solidFill>
                  <a:srgbClr val="002060"/>
                </a:solidFill>
              </a:rPr>
              <a:t>good thermal path </a:t>
            </a:r>
            <a:r>
              <a:rPr lang="en-US" dirty="0">
                <a:solidFill>
                  <a:srgbClr val="002060"/>
                </a:solidFill>
              </a:rPr>
              <a:t>between the coils and the machine’s outer </a:t>
            </a:r>
            <a:r>
              <a:rPr lang="en-US" dirty="0" smtClean="0">
                <a:solidFill>
                  <a:srgbClr val="002060"/>
                </a:solidFill>
              </a:rPr>
              <a:t>surface</a:t>
            </a:r>
            <a:r>
              <a:rPr lang="tr-TR" dirty="0">
                <a:solidFill>
                  <a:srgbClr val="002060"/>
                </a:solidFill>
              </a:rPr>
              <a:t>.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4512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8970" y="150669"/>
            <a:ext cx="82078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Self-</a:t>
            </a:r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inductance</a:t>
            </a:r>
            <a:endParaRPr lang="en-US" sz="2800" dirty="0">
              <a:solidFill>
                <a:schemeClr val="accent1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36764" y="886160"/>
            <a:ext cx="88011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In case of a terminal short-circuit fault, the </a:t>
            </a:r>
            <a:r>
              <a:rPr lang="en-US" dirty="0" smtClean="0">
                <a:solidFill>
                  <a:srgbClr val="002060"/>
                </a:solidFill>
              </a:rPr>
              <a:t>short-circuit </a:t>
            </a:r>
            <a:r>
              <a:rPr lang="en-US" dirty="0">
                <a:solidFill>
                  <a:srgbClr val="002060"/>
                </a:solidFill>
              </a:rPr>
              <a:t>current in a PMSM is mainly limited by the </a:t>
            </a:r>
            <a:r>
              <a:rPr lang="en-US" dirty="0">
                <a:solidFill>
                  <a:srgbClr val="FF0000"/>
                </a:solidFill>
              </a:rPr>
              <a:t>d-axis inductance</a:t>
            </a:r>
            <a:r>
              <a:rPr lang="en-US" dirty="0">
                <a:solidFill>
                  <a:srgbClr val="002060"/>
                </a:solidFill>
              </a:rPr>
              <a:t>; specially at high speeds, when the winding reactance largely dominates over the phase resistance</a:t>
            </a:r>
            <a:r>
              <a:rPr lang="en-US" dirty="0" smtClean="0">
                <a:solidFill>
                  <a:srgbClr val="002060"/>
                </a:solidFill>
              </a:rPr>
              <a:t>.</a:t>
            </a:r>
            <a:r>
              <a:rPr lang="tr-TR" dirty="0" smtClean="0">
                <a:solidFill>
                  <a:srgbClr val="002060"/>
                </a:solidFill>
              </a:rPr>
              <a:t> </a:t>
            </a:r>
            <a:r>
              <a:rPr lang="tr-TR" dirty="0" smtClean="0">
                <a:solidFill>
                  <a:srgbClr val="FF0000"/>
                </a:solidFill>
              </a:rPr>
              <a:t>(</a:t>
            </a:r>
            <a:r>
              <a:rPr lang="tr-TR" dirty="0" err="1" smtClean="0">
                <a:solidFill>
                  <a:srgbClr val="FF0000"/>
                </a:solidFill>
              </a:rPr>
              <a:t>low</a:t>
            </a:r>
            <a:r>
              <a:rPr lang="tr-TR" dirty="0" smtClean="0">
                <a:solidFill>
                  <a:srgbClr val="FF0000"/>
                </a:solidFill>
              </a:rPr>
              <a:t> </a:t>
            </a:r>
            <a:r>
              <a:rPr lang="tr-TR" dirty="0" err="1" smtClean="0">
                <a:solidFill>
                  <a:srgbClr val="FF0000"/>
                </a:solidFill>
              </a:rPr>
              <a:t>speed’de</a:t>
            </a:r>
            <a:r>
              <a:rPr lang="tr-TR" dirty="0" smtClean="0">
                <a:solidFill>
                  <a:srgbClr val="FF0000"/>
                </a:solidFill>
              </a:rPr>
              <a:t> bu iyice sıkıntı).</a:t>
            </a:r>
          </a:p>
          <a:p>
            <a:r>
              <a:rPr lang="en-US" dirty="0">
                <a:solidFill>
                  <a:srgbClr val="002060"/>
                </a:solidFill>
              </a:rPr>
              <a:t>This requirement is usually achieved by designing the slot geometry so that </a:t>
            </a:r>
            <a:r>
              <a:rPr lang="en-US" dirty="0">
                <a:solidFill>
                  <a:srgbClr val="FF0000"/>
                </a:solidFill>
              </a:rPr>
              <a:t>a high slot leakage inductance</a:t>
            </a:r>
            <a:r>
              <a:rPr lang="en-US" dirty="0">
                <a:solidFill>
                  <a:srgbClr val="002060"/>
                </a:solidFill>
              </a:rPr>
              <a:t> is </a:t>
            </a:r>
            <a:r>
              <a:rPr lang="en-US" dirty="0" err="1" smtClean="0">
                <a:solidFill>
                  <a:srgbClr val="002060"/>
                </a:solidFill>
              </a:rPr>
              <a:t>obtaine</a:t>
            </a:r>
            <a:r>
              <a:rPr lang="tr-TR" dirty="0" smtClean="0">
                <a:solidFill>
                  <a:srgbClr val="002060"/>
                </a:solidFill>
              </a:rPr>
              <a:t>d.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0264083"/>
              </p:ext>
            </p:extLst>
          </p:nvPr>
        </p:nvGraphicFramePr>
        <p:xfrm>
          <a:off x="236762" y="2574796"/>
          <a:ext cx="5347608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2536">
                  <a:extLst>
                    <a:ext uri="{9D8B030D-6E8A-4147-A177-3AD203B41FA5}">
                      <a16:colId xmlns:a16="http://schemas.microsoft.com/office/drawing/2014/main" val="1097395178"/>
                    </a:ext>
                  </a:extLst>
                </a:gridCol>
                <a:gridCol w="1782536">
                  <a:extLst>
                    <a:ext uri="{9D8B030D-6E8A-4147-A177-3AD203B41FA5}">
                      <a16:colId xmlns:a16="http://schemas.microsoft.com/office/drawing/2014/main" val="2063554028"/>
                    </a:ext>
                  </a:extLst>
                </a:gridCol>
                <a:gridCol w="1782536">
                  <a:extLst>
                    <a:ext uri="{9D8B030D-6E8A-4147-A177-3AD203B41FA5}">
                      <a16:colId xmlns:a16="http://schemas.microsoft.com/office/drawing/2014/main" val="38684984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 err="1" smtClean="0"/>
                        <a:t>Our</a:t>
                      </a:r>
                      <a:r>
                        <a:rPr lang="tr-TR" dirty="0" smtClean="0"/>
                        <a:t> Design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err="1" smtClean="0"/>
                        <a:t>Required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6399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 err="1" smtClean="0"/>
                        <a:t>Ephm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81 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81 V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64513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 err="1" smtClean="0"/>
                        <a:t>Iphm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8.5 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8.5 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49261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 err="1" smtClean="0"/>
                        <a:t>Isc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>
                          <a:solidFill>
                            <a:srgbClr val="FF0000"/>
                          </a:solidFill>
                        </a:rPr>
                        <a:t>35 A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>
                          <a:solidFill>
                            <a:srgbClr val="FF0000"/>
                          </a:solidFill>
                        </a:rPr>
                        <a:t>8.5 A (1.0 </a:t>
                      </a:r>
                      <a:r>
                        <a:rPr lang="tr-TR" dirty="0" err="1" smtClean="0">
                          <a:solidFill>
                            <a:srgbClr val="FF0000"/>
                          </a:solidFill>
                        </a:rPr>
                        <a:t>pu</a:t>
                      </a:r>
                      <a:r>
                        <a:rPr lang="tr-TR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0913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 err="1" smtClean="0"/>
                        <a:t>Llk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2.87</a:t>
                      </a:r>
                      <a:r>
                        <a:rPr lang="tr-TR" baseline="0" dirty="0" smtClean="0"/>
                        <a:t> mH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>
                          <a:solidFill>
                            <a:srgbClr val="002060"/>
                          </a:solidFill>
                        </a:rPr>
                        <a:t>Geometri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3044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La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0.78 mH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>
                          <a:solidFill>
                            <a:srgbClr val="002060"/>
                          </a:solidFill>
                        </a:rPr>
                        <a:t>Arttırılabilir</a:t>
                      </a:r>
                      <a:r>
                        <a:rPr lang="tr-TR" baseline="0" dirty="0" smtClean="0">
                          <a:solidFill>
                            <a:srgbClr val="002060"/>
                          </a:solidFill>
                        </a:rPr>
                        <a:t> mi?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1697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 err="1" smtClean="0"/>
                        <a:t>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>
                          <a:solidFill>
                            <a:srgbClr val="FF0000"/>
                          </a:solidFill>
                        </a:rPr>
                        <a:t>3.66 mH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>
                          <a:solidFill>
                            <a:srgbClr val="FF0000"/>
                          </a:solidFill>
                        </a:rPr>
                        <a:t>15.16 mH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5133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 err="1" smtClean="0"/>
                        <a:t>Power</a:t>
                      </a:r>
                      <a:r>
                        <a:rPr lang="tr-TR" dirty="0" smtClean="0"/>
                        <a:t> </a:t>
                      </a:r>
                      <a:r>
                        <a:rPr lang="tr-TR" dirty="0" err="1" smtClean="0"/>
                        <a:t>factor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>
                          <a:solidFill>
                            <a:schemeClr val="tx1"/>
                          </a:solidFill>
                        </a:rPr>
                        <a:t>0.972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>
                          <a:solidFill>
                            <a:srgbClr val="FF0000"/>
                          </a:solidFill>
                        </a:rPr>
                        <a:t>0.707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3635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 err="1" smtClean="0"/>
                        <a:t>Angle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>
                          <a:solidFill>
                            <a:schemeClr val="tx1"/>
                          </a:solidFill>
                        </a:rPr>
                        <a:t>13.5</a:t>
                      </a:r>
                      <a:r>
                        <a:rPr lang="tr-TR" baseline="30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aseline="30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 smtClean="0">
                          <a:solidFill>
                            <a:schemeClr val="tx1"/>
                          </a:solidFill>
                        </a:rPr>
                        <a:t>45</a:t>
                      </a:r>
                      <a:r>
                        <a:rPr lang="tr-TR" baseline="30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aseline="300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0434408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6112328" y="4830729"/>
            <a:ext cx="303167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600" dirty="0" smtClean="0">
                <a:solidFill>
                  <a:srgbClr val="002060"/>
                </a:solidFill>
              </a:rPr>
              <a:t>Kabuller: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tr-TR" sz="1600" dirty="0" smtClean="0">
                <a:solidFill>
                  <a:srgbClr val="002060"/>
                </a:solidFill>
              </a:rPr>
              <a:t>No </a:t>
            </a:r>
            <a:r>
              <a:rPr lang="tr-TR" sz="1600" dirty="0" err="1" smtClean="0">
                <a:solidFill>
                  <a:srgbClr val="002060"/>
                </a:solidFill>
              </a:rPr>
              <a:t>saliency</a:t>
            </a:r>
            <a:endParaRPr lang="tr-TR" sz="1600" dirty="0">
              <a:solidFill>
                <a:srgbClr val="00206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tr-TR" sz="1600" dirty="0" err="1" smtClean="0">
                <a:solidFill>
                  <a:srgbClr val="002060"/>
                </a:solidFill>
              </a:rPr>
              <a:t>Iphm</a:t>
            </a:r>
            <a:r>
              <a:rPr lang="tr-TR" sz="1600" dirty="0" smtClean="0">
                <a:solidFill>
                  <a:srgbClr val="002060"/>
                </a:solidFill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</a:rPr>
              <a:t>and</a:t>
            </a:r>
            <a:r>
              <a:rPr lang="tr-TR" sz="1600" dirty="0" smtClean="0">
                <a:solidFill>
                  <a:srgbClr val="002060"/>
                </a:solidFill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</a:rPr>
              <a:t>Ephm</a:t>
            </a:r>
            <a:r>
              <a:rPr lang="tr-TR" sz="1600" dirty="0" smtClean="0">
                <a:solidFill>
                  <a:srgbClr val="002060"/>
                </a:solidFill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</a:rPr>
              <a:t>are</a:t>
            </a:r>
            <a:r>
              <a:rPr lang="tr-TR" sz="1600" dirty="0" smtClean="0">
                <a:solidFill>
                  <a:srgbClr val="002060"/>
                </a:solidFill>
              </a:rPr>
              <a:t> in-</a:t>
            </a:r>
            <a:r>
              <a:rPr lang="tr-TR" sz="1600" dirty="0" err="1" smtClean="0">
                <a:solidFill>
                  <a:srgbClr val="002060"/>
                </a:solidFill>
              </a:rPr>
              <a:t>phase</a:t>
            </a:r>
            <a:endParaRPr lang="tr-TR" sz="1600" dirty="0" smtClean="0">
              <a:solidFill>
                <a:srgbClr val="002060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5543079" y="5328499"/>
            <a:ext cx="569249" cy="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3836838" y="5865730"/>
            <a:ext cx="303167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600" dirty="0" smtClean="0">
                <a:solidFill>
                  <a:srgbClr val="FF0000"/>
                </a:solidFill>
              </a:rPr>
              <a:t>Not a </a:t>
            </a:r>
            <a:r>
              <a:rPr lang="tr-TR" sz="1600" dirty="0" err="1" smtClean="0">
                <a:solidFill>
                  <a:srgbClr val="FF0000"/>
                </a:solidFill>
              </a:rPr>
              <a:t>coincidence</a:t>
            </a:r>
            <a:r>
              <a:rPr lang="tr-TR" sz="1600" dirty="0" smtClean="0">
                <a:solidFill>
                  <a:srgbClr val="FF0000"/>
                </a:solidFill>
              </a:rPr>
              <a:t> !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836838" y="6204284"/>
            <a:ext cx="30316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err="1" smtClean="0"/>
              <a:t>kVA</a:t>
            </a:r>
            <a:r>
              <a:rPr lang="tr-TR" dirty="0" smtClean="0"/>
              <a:t> </a:t>
            </a:r>
            <a:r>
              <a:rPr lang="tr-TR" dirty="0" err="1" smtClean="0"/>
              <a:t>rating</a:t>
            </a:r>
            <a:r>
              <a:rPr lang="tr-TR" dirty="0" smtClean="0"/>
              <a:t> %40 arttı.</a:t>
            </a:r>
          </a:p>
        </p:txBody>
      </p:sp>
    </p:spTree>
    <p:extLst>
      <p:ext uri="{BB962C8B-B14F-4D97-AF65-F5344CB8AC3E}">
        <p14:creationId xmlns:p14="http://schemas.microsoft.com/office/powerpoint/2010/main" val="3402074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8970" y="150669"/>
            <a:ext cx="82078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800" b="1" dirty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Self-</a:t>
            </a:r>
            <a:r>
              <a:rPr lang="tr-TR" sz="2800" b="1" dirty="0" err="1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inductance</a:t>
            </a:r>
            <a:endParaRPr lang="en-US" sz="2800" dirty="0">
              <a:solidFill>
                <a:schemeClr val="accent1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36764" y="886160"/>
            <a:ext cx="8801100" cy="56630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2060"/>
                </a:solidFill>
              </a:rPr>
              <a:t>Having a high phase inductance results in an increased stator iron flux, if compared to a machine with negligible inductance. This demands that the stator yoke is increased by a factor </a:t>
            </a:r>
            <a:r>
              <a:rPr lang="en-US" dirty="0" smtClean="0">
                <a:solidFill>
                  <a:srgbClr val="002060"/>
                </a:solidFill>
              </a:rPr>
              <a:t>of</a:t>
            </a:r>
            <a:r>
              <a:rPr lang="tr-TR" dirty="0" smtClean="0">
                <a:solidFill>
                  <a:srgbClr val="002060"/>
                </a:solidFill>
              </a:rPr>
              <a:t> </a:t>
            </a:r>
            <a:r>
              <a:rPr lang="en-US" dirty="0" smtClean="0">
                <a:solidFill>
                  <a:srgbClr val="002060"/>
                </a:solidFill>
              </a:rPr>
              <a:t>√2.</a:t>
            </a:r>
            <a:r>
              <a:rPr lang="tr-TR" dirty="0" smtClean="0">
                <a:solidFill>
                  <a:srgbClr val="FF0000"/>
                </a:solidFill>
              </a:rPr>
              <a:t> </a:t>
            </a:r>
            <a:r>
              <a:rPr lang="tr-TR" b="1" dirty="0" err="1" smtClean="0">
                <a:solidFill>
                  <a:srgbClr val="FF0000"/>
                </a:solidFill>
              </a:rPr>
              <a:t>Why</a:t>
            </a:r>
            <a:r>
              <a:rPr lang="tr-TR" dirty="0" smtClean="0">
                <a:solidFill>
                  <a:srgbClr val="FF0000"/>
                </a:solidFill>
              </a:rPr>
              <a:t>?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tr-TR" dirty="0" smtClean="0">
                <a:solidFill>
                  <a:srgbClr val="002060"/>
                </a:solidFill>
              </a:rPr>
              <a:t>Bir önceki analizde çıkmıştı bu </a:t>
            </a:r>
            <a:r>
              <a:rPr lang="en-US" dirty="0">
                <a:solidFill>
                  <a:srgbClr val="002060"/>
                </a:solidFill>
              </a:rPr>
              <a:t>√</a:t>
            </a:r>
            <a:r>
              <a:rPr lang="en-US" dirty="0" smtClean="0">
                <a:solidFill>
                  <a:srgbClr val="002060"/>
                </a:solidFill>
              </a:rPr>
              <a:t>2</a:t>
            </a:r>
            <a:r>
              <a:rPr lang="tr-TR" dirty="0" smtClean="0">
                <a:solidFill>
                  <a:srgbClr val="002060"/>
                </a:solidFill>
              </a:rPr>
              <a:t>. Aslında 1.0 </a:t>
            </a:r>
            <a:r>
              <a:rPr lang="tr-TR" dirty="0" err="1" smtClean="0">
                <a:solidFill>
                  <a:srgbClr val="002060"/>
                </a:solidFill>
              </a:rPr>
              <a:t>pu</a:t>
            </a:r>
            <a:r>
              <a:rPr lang="tr-TR" dirty="0" smtClean="0">
                <a:solidFill>
                  <a:srgbClr val="002060"/>
                </a:solidFill>
              </a:rPr>
              <a:t> değil de arada bir değer yapılsa? Ne şiş yansın ne kebap…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tr-TR" b="1" dirty="0" smtClean="0">
                <a:solidFill>
                  <a:srgbClr val="FF0000"/>
                </a:solidFill>
              </a:rPr>
              <a:t>Gözlem</a:t>
            </a:r>
            <a:r>
              <a:rPr lang="tr-TR" dirty="0" smtClean="0">
                <a:solidFill>
                  <a:srgbClr val="FF0000"/>
                </a:solidFill>
              </a:rPr>
              <a:t>: </a:t>
            </a:r>
            <a:r>
              <a:rPr lang="tr-TR" dirty="0" err="1" smtClean="0">
                <a:solidFill>
                  <a:srgbClr val="002060"/>
                </a:solidFill>
              </a:rPr>
              <a:t>Power</a:t>
            </a:r>
            <a:r>
              <a:rPr lang="tr-TR" dirty="0" smtClean="0">
                <a:solidFill>
                  <a:srgbClr val="002060"/>
                </a:solidFill>
              </a:rPr>
              <a:t> </a:t>
            </a:r>
            <a:r>
              <a:rPr lang="tr-TR" dirty="0" err="1" smtClean="0">
                <a:solidFill>
                  <a:srgbClr val="002060"/>
                </a:solidFill>
              </a:rPr>
              <a:t>factor</a:t>
            </a:r>
            <a:r>
              <a:rPr lang="tr-TR" dirty="0" smtClean="0">
                <a:solidFill>
                  <a:srgbClr val="002060"/>
                </a:solidFill>
              </a:rPr>
              <a:t> düştükçe akım artmıyor muydu normalde? </a:t>
            </a:r>
            <a:r>
              <a:rPr lang="tr-TR" dirty="0" err="1" smtClean="0">
                <a:solidFill>
                  <a:srgbClr val="002060"/>
                </a:solidFill>
              </a:rPr>
              <a:t>Inverter</a:t>
            </a:r>
            <a:r>
              <a:rPr lang="tr-TR" dirty="0" smtClean="0">
                <a:solidFill>
                  <a:srgbClr val="002060"/>
                </a:solidFill>
              </a:rPr>
              <a:t> size büyüyordu falan. Önceki analizde </a:t>
            </a:r>
            <a:r>
              <a:rPr lang="tr-TR" dirty="0" err="1" smtClean="0">
                <a:solidFill>
                  <a:srgbClr val="002060"/>
                </a:solidFill>
              </a:rPr>
              <a:t>bi</a:t>
            </a:r>
            <a:r>
              <a:rPr lang="tr-TR" dirty="0" smtClean="0">
                <a:solidFill>
                  <a:srgbClr val="002060"/>
                </a:solidFill>
              </a:rPr>
              <a:t> gariplik var sanki. Gerilim (</a:t>
            </a:r>
            <a:r>
              <a:rPr lang="tr-TR" dirty="0" err="1" smtClean="0">
                <a:solidFill>
                  <a:srgbClr val="002060"/>
                </a:solidFill>
              </a:rPr>
              <a:t>Vt</a:t>
            </a:r>
            <a:r>
              <a:rPr lang="tr-TR" dirty="0" smtClean="0">
                <a:solidFill>
                  <a:srgbClr val="002060"/>
                </a:solidFill>
              </a:rPr>
              <a:t>) 83 </a:t>
            </a:r>
            <a:r>
              <a:rPr lang="tr-TR" dirty="0" err="1" smtClean="0">
                <a:solidFill>
                  <a:srgbClr val="002060"/>
                </a:solidFill>
              </a:rPr>
              <a:t>V’tan</a:t>
            </a:r>
            <a:r>
              <a:rPr lang="tr-TR" dirty="0" smtClean="0">
                <a:solidFill>
                  <a:srgbClr val="002060"/>
                </a:solidFill>
              </a:rPr>
              <a:t> 114 </a:t>
            </a:r>
            <a:r>
              <a:rPr lang="tr-TR" dirty="0" err="1" smtClean="0">
                <a:solidFill>
                  <a:srgbClr val="002060"/>
                </a:solidFill>
              </a:rPr>
              <a:t>V’a</a:t>
            </a:r>
            <a:r>
              <a:rPr lang="tr-TR" dirty="0" smtClean="0">
                <a:solidFill>
                  <a:srgbClr val="002060"/>
                </a:solidFill>
              </a:rPr>
              <a:t> çıktı. DC bara gerilimi yetmiyorsa akımı arttırmak gerekecek. Eph düşük, Iph yüksek yeni bir tasarım mı yapılacak?</a:t>
            </a:r>
          </a:p>
          <a:p>
            <a:endParaRPr lang="tr-TR" b="1" dirty="0" smtClean="0">
              <a:solidFill>
                <a:srgbClr val="002060"/>
              </a:solidFill>
            </a:endParaRPr>
          </a:p>
          <a:p>
            <a:r>
              <a:rPr lang="tr-TR" sz="2000" b="1" dirty="0" smtClean="0">
                <a:solidFill>
                  <a:srgbClr val="002060"/>
                </a:solidFill>
              </a:rPr>
              <a:t>H-</a:t>
            </a:r>
            <a:r>
              <a:rPr lang="tr-TR" sz="2000" b="1" dirty="0" err="1" smtClean="0">
                <a:solidFill>
                  <a:srgbClr val="002060"/>
                </a:solidFill>
              </a:rPr>
              <a:t>bridge</a:t>
            </a:r>
            <a:r>
              <a:rPr lang="tr-TR" sz="2000" b="1" dirty="0" smtClean="0">
                <a:solidFill>
                  <a:srgbClr val="002060"/>
                </a:solidFill>
              </a:rPr>
              <a:t> </a:t>
            </a:r>
            <a:r>
              <a:rPr lang="tr-TR" sz="2000" dirty="0" smtClean="0">
                <a:solidFill>
                  <a:srgbClr val="002060"/>
                </a:solidFill>
              </a:rPr>
              <a:t>3-phase </a:t>
            </a:r>
            <a:r>
              <a:rPr lang="tr-TR" sz="2000" dirty="0" err="1" smtClean="0">
                <a:solidFill>
                  <a:srgbClr val="002060"/>
                </a:solidFill>
              </a:rPr>
              <a:t>inverter</a:t>
            </a:r>
            <a:r>
              <a:rPr lang="tr-TR" sz="2000" dirty="0" smtClean="0">
                <a:solidFill>
                  <a:srgbClr val="002060"/>
                </a:solidFill>
              </a:rPr>
              <a:t> ve </a:t>
            </a:r>
            <a:r>
              <a:rPr lang="tr-TR" sz="2000" dirty="0" err="1" smtClean="0">
                <a:solidFill>
                  <a:srgbClr val="002060"/>
                </a:solidFill>
              </a:rPr>
              <a:t>inductance</a:t>
            </a:r>
            <a:r>
              <a:rPr lang="tr-TR" sz="2000" dirty="0" smtClean="0">
                <a:solidFill>
                  <a:srgbClr val="002060"/>
                </a:solidFill>
              </a:rPr>
              <a:t> üzerine bir analiz: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2060"/>
                </a:solidFill>
              </a:rPr>
              <a:t>For a 3-phase system, the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tr-TR" b="1" dirty="0" err="1" smtClean="0">
                <a:solidFill>
                  <a:srgbClr val="002060"/>
                </a:solidFill>
              </a:rPr>
              <a:t>kVA</a:t>
            </a:r>
            <a:r>
              <a:rPr lang="en-US" b="1" dirty="0" smtClean="0">
                <a:solidFill>
                  <a:srgbClr val="002060"/>
                </a:solidFill>
              </a:rPr>
              <a:t> </a:t>
            </a:r>
            <a:r>
              <a:rPr lang="en-US" dirty="0">
                <a:solidFill>
                  <a:srgbClr val="002060"/>
                </a:solidFill>
              </a:rPr>
              <a:t>rating of a full H-bridge inverter is </a:t>
            </a:r>
            <a:r>
              <a:rPr lang="en-US" b="1" dirty="0">
                <a:solidFill>
                  <a:srgbClr val="002060"/>
                </a:solidFill>
              </a:rPr>
              <a:t>2</a:t>
            </a:r>
            <a:r>
              <a:rPr lang="en-US" b="1" dirty="0" smtClean="0">
                <a:solidFill>
                  <a:srgbClr val="002060"/>
                </a:solidFill>
              </a:rPr>
              <a:t>/√3 </a:t>
            </a:r>
            <a:r>
              <a:rPr lang="en-US" b="1" dirty="0">
                <a:solidFill>
                  <a:srgbClr val="002060"/>
                </a:solidFill>
              </a:rPr>
              <a:t>times </a:t>
            </a:r>
            <a:r>
              <a:rPr lang="en-US" dirty="0">
                <a:solidFill>
                  <a:srgbClr val="002060"/>
                </a:solidFill>
              </a:rPr>
              <a:t>that of a half-bridge </a:t>
            </a:r>
            <a:r>
              <a:rPr lang="en-US" dirty="0" smtClean="0">
                <a:solidFill>
                  <a:srgbClr val="002060"/>
                </a:solidFill>
              </a:rPr>
              <a:t>inverter</a:t>
            </a:r>
            <a:r>
              <a:rPr lang="tr-TR" dirty="0" smtClean="0">
                <a:solidFill>
                  <a:srgbClr val="002060"/>
                </a:solidFill>
              </a:rPr>
              <a:t>. (</a:t>
            </a:r>
            <a:r>
              <a:rPr lang="tr-TR" b="1" dirty="0" smtClean="0">
                <a:solidFill>
                  <a:srgbClr val="002060"/>
                </a:solidFill>
              </a:rPr>
              <a:t>15 %</a:t>
            </a:r>
            <a:r>
              <a:rPr lang="tr-TR" dirty="0" smtClean="0">
                <a:solidFill>
                  <a:srgbClr val="002060"/>
                </a:solidFill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tr-TR" b="1" dirty="0" err="1" smtClean="0">
                <a:solidFill>
                  <a:srgbClr val="002060"/>
                </a:solidFill>
              </a:rPr>
              <a:t>Power</a:t>
            </a:r>
            <a:r>
              <a:rPr lang="tr-TR" b="1" dirty="0" smtClean="0">
                <a:solidFill>
                  <a:srgbClr val="002060"/>
                </a:solidFill>
              </a:rPr>
              <a:t> </a:t>
            </a:r>
            <a:r>
              <a:rPr lang="tr-TR" b="1" dirty="0" err="1" smtClean="0">
                <a:solidFill>
                  <a:srgbClr val="002060"/>
                </a:solidFill>
              </a:rPr>
              <a:t>factor</a:t>
            </a:r>
            <a:r>
              <a:rPr lang="tr-TR" b="1" dirty="0" smtClean="0">
                <a:solidFill>
                  <a:srgbClr val="002060"/>
                </a:solidFill>
              </a:rPr>
              <a:t> </a:t>
            </a:r>
            <a:r>
              <a:rPr lang="tr-TR" dirty="0" err="1" smtClean="0">
                <a:solidFill>
                  <a:srgbClr val="002060"/>
                </a:solidFill>
              </a:rPr>
              <a:t>with</a:t>
            </a:r>
            <a:r>
              <a:rPr lang="tr-TR" dirty="0" smtClean="0">
                <a:solidFill>
                  <a:srgbClr val="002060"/>
                </a:solidFill>
              </a:rPr>
              <a:t> 1.0 </a:t>
            </a:r>
            <a:r>
              <a:rPr lang="tr-TR" dirty="0" err="1" smtClean="0">
                <a:solidFill>
                  <a:srgbClr val="002060"/>
                </a:solidFill>
              </a:rPr>
              <a:t>pu</a:t>
            </a:r>
            <a:r>
              <a:rPr lang="tr-TR" dirty="0" smtClean="0">
                <a:solidFill>
                  <a:srgbClr val="002060"/>
                </a:solidFill>
              </a:rPr>
              <a:t> </a:t>
            </a:r>
            <a:r>
              <a:rPr lang="tr-TR" dirty="0" err="1" smtClean="0">
                <a:solidFill>
                  <a:srgbClr val="002060"/>
                </a:solidFill>
              </a:rPr>
              <a:t>inductance</a:t>
            </a:r>
            <a:r>
              <a:rPr lang="tr-TR" dirty="0" smtClean="0">
                <a:solidFill>
                  <a:srgbClr val="002060"/>
                </a:solidFill>
              </a:rPr>
              <a:t> is </a:t>
            </a:r>
            <a:r>
              <a:rPr lang="tr-TR" b="1" dirty="0" smtClean="0">
                <a:solidFill>
                  <a:srgbClr val="002060"/>
                </a:solidFill>
              </a:rPr>
              <a:t>1</a:t>
            </a:r>
            <a:r>
              <a:rPr lang="en-US" b="1" dirty="0" smtClean="0">
                <a:solidFill>
                  <a:srgbClr val="002060"/>
                </a:solidFill>
              </a:rPr>
              <a:t>/√</a:t>
            </a:r>
            <a:r>
              <a:rPr lang="tr-TR" b="1" dirty="0" smtClean="0">
                <a:solidFill>
                  <a:srgbClr val="002060"/>
                </a:solidFill>
              </a:rPr>
              <a:t>2</a:t>
            </a:r>
            <a:r>
              <a:rPr lang="tr-TR" b="1" dirty="0">
                <a:solidFill>
                  <a:srgbClr val="002060"/>
                </a:solidFill>
              </a:rPr>
              <a:t> </a:t>
            </a:r>
            <a:r>
              <a:rPr lang="tr-TR" dirty="0" smtClean="0">
                <a:solidFill>
                  <a:srgbClr val="002060"/>
                </a:solidFill>
              </a:rPr>
              <a:t>(</a:t>
            </a:r>
            <a:r>
              <a:rPr lang="tr-TR" b="1" dirty="0" smtClean="0">
                <a:solidFill>
                  <a:srgbClr val="002060"/>
                </a:solidFill>
              </a:rPr>
              <a:t>41 %</a:t>
            </a:r>
            <a:r>
              <a:rPr lang="tr-TR" dirty="0" smtClean="0">
                <a:solidFill>
                  <a:srgbClr val="002060"/>
                </a:solidFill>
              </a:rPr>
              <a:t>)</a:t>
            </a:r>
            <a:r>
              <a:rPr lang="tr-TR" b="1" dirty="0" smtClean="0">
                <a:solidFill>
                  <a:srgbClr val="002060"/>
                </a:solidFill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tr-TR" dirty="0" smtClean="0">
                <a:solidFill>
                  <a:srgbClr val="FF0000"/>
                </a:solidFill>
              </a:rPr>
              <a:t>Total </a:t>
            </a:r>
            <a:r>
              <a:rPr lang="tr-TR" b="1" dirty="0" err="1" smtClean="0">
                <a:solidFill>
                  <a:srgbClr val="FF0000"/>
                </a:solidFill>
              </a:rPr>
              <a:t>kVA</a:t>
            </a:r>
            <a:r>
              <a:rPr lang="tr-TR" dirty="0" smtClean="0">
                <a:solidFill>
                  <a:srgbClr val="FF0000"/>
                </a:solidFill>
              </a:rPr>
              <a:t> </a:t>
            </a:r>
            <a:r>
              <a:rPr lang="tr-TR" dirty="0" err="1" smtClean="0">
                <a:solidFill>
                  <a:srgbClr val="FF0000"/>
                </a:solidFill>
              </a:rPr>
              <a:t>rating</a:t>
            </a:r>
            <a:r>
              <a:rPr lang="tr-TR" dirty="0" smtClean="0">
                <a:solidFill>
                  <a:srgbClr val="FF0000"/>
                </a:solidFill>
              </a:rPr>
              <a:t> </a:t>
            </a:r>
            <a:r>
              <a:rPr lang="tr-TR" dirty="0" err="1" smtClean="0">
                <a:solidFill>
                  <a:srgbClr val="FF0000"/>
                </a:solidFill>
              </a:rPr>
              <a:t>increases</a:t>
            </a:r>
            <a:r>
              <a:rPr lang="tr-TR" dirty="0" smtClean="0">
                <a:solidFill>
                  <a:srgbClr val="FF0000"/>
                </a:solidFill>
              </a:rPr>
              <a:t> </a:t>
            </a:r>
            <a:r>
              <a:rPr lang="tr-TR" dirty="0" err="1" smtClean="0">
                <a:solidFill>
                  <a:srgbClr val="FF0000"/>
                </a:solidFill>
              </a:rPr>
              <a:t>by</a:t>
            </a:r>
            <a:r>
              <a:rPr lang="tr-TR" dirty="0" smtClean="0">
                <a:solidFill>
                  <a:srgbClr val="FF0000"/>
                </a:solidFill>
              </a:rPr>
              <a:t> </a:t>
            </a:r>
            <a:r>
              <a:rPr lang="en-US" b="1" dirty="0" smtClean="0">
                <a:solidFill>
                  <a:srgbClr val="FF0000"/>
                </a:solidFill>
              </a:rPr>
              <a:t>2√</a:t>
            </a:r>
            <a:r>
              <a:rPr lang="tr-TR" b="1" dirty="0" smtClean="0">
                <a:solidFill>
                  <a:srgbClr val="FF0000"/>
                </a:solidFill>
              </a:rPr>
              <a:t>2</a:t>
            </a:r>
            <a:r>
              <a:rPr lang="en-US" b="1" dirty="0" smtClean="0">
                <a:solidFill>
                  <a:srgbClr val="FF0000"/>
                </a:solidFill>
              </a:rPr>
              <a:t>/</a:t>
            </a:r>
            <a:r>
              <a:rPr lang="en-US" b="1" dirty="0">
                <a:solidFill>
                  <a:srgbClr val="FF0000"/>
                </a:solidFill>
              </a:rPr>
              <a:t>√</a:t>
            </a:r>
            <a:r>
              <a:rPr lang="en-US" b="1" dirty="0" smtClean="0">
                <a:solidFill>
                  <a:srgbClr val="FF0000"/>
                </a:solidFill>
              </a:rPr>
              <a:t>3</a:t>
            </a:r>
            <a:r>
              <a:rPr lang="tr-TR" b="1" dirty="0" smtClean="0">
                <a:solidFill>
                  <a:srgbClr val="FF0000"/>
                </a:solidFill>
              </a:rPr>
              <a:t> (63%)</a:t>
            </a:r>
            <a:r>
              <a:rPr lang="tr-TR" dirty="0" smtClean="0">
                <a:solidFill>
                  <a:srgbClr val="FF0000"/>
                </a:solidFill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tr-TR" dirty="0" smtClean="0">
              <a:solidFill>
                <a:srgbClr val="00206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tr-TR" dirty="0" smtClean="0">
                <a:solidFill>
                  <a:srgbClr val="002060"/>
                </a:solidFill>
              </a:rPr>
              <a:t>T</a:t>
            </a:r>
            <a:r>
              <a:rPr lang="en-US" dirty="0" smtClean="0">
                <a:solidFill>
                  <a:srgbClr val="002060"/>
                </a:solidFill>
              </a:rPr>
              <a:t>he </a:t>
            </a:r>
            <a:r>
              <a:rPr lang="en-US" b="1" dirty="0">
                <a:solidFill>
                  <a:srgbClr val="002060"/>
                </a:solidFill>
              </a:rPr>
              <a:t>current angle </a:t>
            </a:r>
            <a:r>
              <a:rPr lang="en-US" dirty="0">
                <a:solidFill>
                  <a:srgbClr val="002060"/>
                </a:solidFill>
              </a:rPr>
              <a:t>with respect to the </a:t>
            </a:r>
            <a:r>
              <a:rPr lang="en-US" b="1" dirty="0">
                <a:solidFill>
                  <a:srgbClr val="002060"/>
                </a:solidFill>
              </a:rPr>
              <a:t>back-EMF</a:t>
            </a:r>
            <a:r>
              <a:rPr lang="en-US" dirty="0">
                <a:solidFill>
                  <a:srgbClr val="002060"/>
                </a:solidFill>
              </a:rPr>
              <a:t> can be advanced by </a:t>
            </a:r>
            <a:r>
              <a:rPr lang="en-US" b="1" dirty="0">
                <a:solidFill>
                  <a:srgbClr val="002060"/>
                </a:solidFill>
              </a:rPr>
              <a:t>ψ = 30◦</a:t>
            </a:r>
            <a:r>
              <a:rPr lang="en-US" dirty="0" smtClean="0">
                <a:solidFill>
                  <a:srgbClr val="002060"/>
                </a:solidFill>
              </a:rPr>
              <a:t>.</a:t>
            </a:r>
            <a:endParaRPr lang="tr-TR" dirty="0" smtClean="0">
              <a:solidFill>
                <a:srgbClr val="00206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tr-TR" dirty="0" smtClean="0">
                <a:solidFill>
                  <a:srgbClr val="002060"/>
                </a:solidFill>
              </a:rPr>
              <a:t>T</a:t>
            </a:r>
            <a:r>
              <a:rPr lang="en-US" dirty="0" smtClean="0">
                <a:solidFill>
                  <a:srgbClr val="002060"/>
                </a:solidFill>
              </a:rPr>
              <a:t>his </a:t>
            </a:r>
            <a:r>
              <a:rPr lang="en-US" dirty="0">
                <a:solidFill>
                  <a:srgbClr val="002060"/>
                </a:solidFill>
              </a:rPr>
              <a:t>increases the </a:t>
            </a:r>
            <a:r>
              <a:rPr lang="en-US" b="1" dirty="0">
                <a:solidFill>
                  <a:srgbClr val="002060"/>
                </a:solidFill>
              </a:rPr>
              <a:t>current</a:t>
            </a:r>
            <a:r>
              <a:rPr lang="en-US" dirty="0">
                <a:solidFill>
                  <a:srgbClr val="002060"/>
                </a:solidFill>
              </a:rPr>
              <a:t> necessary to deliver the rated</a:t>
            </a:r>
            <a:r>
              <a:rPr lang="en-US" b="1" dirty="0">
                <a:solidFill>
                  <a:srgbClr val="002060"/>
                </a:solidFill>
              </a:rPr>
              <a:t> torque by a 15%, </a:t>
            </a:r>
            <a:r>
              <a:rPr lang="en-US" dirty="0">
                <a:solidFill>
                  <a:srgbClr val="002060"/>
                </a:solidFill>
              </a:rPr>
              <a:t>but </a:t>
            </a:r>
            <a:r>
              <a:rPr lang="en-US" b="1" dirty="0">
                <a:solidFill>
                  <a:srgbClr val="002060"/>
                </a:solidFill>
              </a:rPr>
              <a:t>reduces</a:t>
            </a:r>
            <a:r>
              <a:rPr lang="en-US" dirty="0">
                <a:solidFill>
                  <a:srgbClr val="002060"/>
                </a:solidFill>
              </a:rPr>
              <a:t> the required </a:t>
            </a:r>
            <a:r>
              <a:rPr lang="en-US" b="1" dirty="0">
                <a:solidFill>
                  <a:srgbClr val="002060"/>
                </a:solidFill>
              </a:rPr>
              <a:t>voltage</a:t>
            </a:r>
            <a:r>
              <a:rPr lang="en-US" dirty="0">
                <a:solidFill>
                  <a:srgbClr val="002060"/>
                </a:solidFill>
              </a:rPr>
              <a:t> by a </a:t>
            </a:r>
            <a:r>
              <a:rPr lang="en-US" b="1" dirty="0">
                <a:solidFill>
                  <a:srgbClr val="002060"/>
                </a:solidFill>
              </a:rPr>
              <a:t>29</a:t>
            </a:r>
            <a:r>
              <a:rPr lang="en-US" b="1" dirty="0" smtClean="0">
                <a:solidFill>
                  <a:srgbClr val="002060"/>
                </a:solidFill>
              </a:rPr>
              <a:t>%</a:t>
            </a:r>
            <a:r>
              <a:rPr lang="tr-TR" b="1" dirty="0" smtClean="0">
                <a:solidFill>
                  <a:srgbClr val="002060"/>
                </a:solidFill>
              </a:rPr>
              <a:t>. </a:t>
            </a:r>
            <a:r>
              <a:rPr lang="tr-TR" b="1" dirty="0" err="1" smtClean="0">
                <a:solidFill>
                  <a:srgbClr val="002060"/>
                </a:solidFill>
              </a:rPr>
              <a:t>kVA</a:t>
            </a:r>
            <a:r>
              <a:rPr lang="tr-TR" b="1" dirty="0" smtClean="0">
                <a:solidFill>
                  <a:srgbClr val="002060"/>
                </a:solidFill>
              </a:rPr>
              <a:t> </a:t>
            </a:r>
            <a:r>
              <a:rPr lang="tr-TR" b="1" dirty="0" err="1" smtClean="0">
                <a:solidFill>
                  <a:srgbClr val="002060"/>
                </a:solidFill>
              </a:rPr>
              <a:t>reduction</a:t>
            </a:r>
            <a:r>
              <a:rPr lang="tr-TR" b="1" dirty="0" smtClean="0">
                <a:solidFill>
                  <a:srgbClr val="002060"/>
                </a:solidFill>
              </a:rPr>
              <a:t> =&gt; 18%.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tr-TR" dirty="0" err="1" smtClean="0">
                <a:solidFill>
                  <a:srgbClr val="FF0000"/>
                </a:solidFill>
              </a:rPr>
              <a:t>In</a:t>
            </a:r>
            <a:r>
              <a:rPr lang="tr-TR" dirty="0" smtClean="0">
                <a:solidFill>
                  <a:srgbClr val="FF0000"/>
                </a:solidFill>
              </a:rPr>
              <a:t> total, </a:t>
            </a:r>
            <a:r>
              <a:rPr lang="tr-TR" b="1" dirty="0" err="1" smtClean="0">
                <a:solidFill>
                  <a:srgbClr val="FF0000"/>
                </a:solidFill>
              </a:rPr>
              <a:t>kVA</a:t>
            </a:r>
            <a:r>
              <a:rPr lang="tr-TR" b="1" dirty="0" smtClean="0">
                <a:solidFill>
                  <a:srgbClr val="FF0000"/>
                </a:solidFill>
              </a:rPr>
              <a:t> </a:t>
            </a:r>
            <a:r>
              <a:rPr lang="tr-TR" dirty="0" err="1" smtClean="0">
                <a:solidFill>
                  <a:srgbClr val="FF0000"/>
                </a:solidFill>
              </a:rPr>
              <a:t>rating</a:t>
            </a:r>
            <a:r>
              <a:rPr lang="tr-TR" dirty="0" smtClean="0">
                <a:solidFill>
                  <a:srgbClr val="FF0000"/>
                </a:solidFill>
              </a:rPr>
              <a:t> is </a:t>
            </a:r>
            <a:r>
              <a:rPr lang="tr-TR" b="1" dirty="0" err="1" smtClean="0">
                <a:solidFill>
                  <a:srgbClr val="FF0000"/>
                </a:solidFill>
              </a:rPr>
              <a:t>increased</a:t>
            </a:r>
            <a:r>
              <a:rPr lang="tr-TR" dirty="0" smtClean="0">
                <a:solidFill>
                  <a:srgbClr val="FF0000"/>
                </a:solidFill>
              </a:rPr>
              <a:t> </a:t>
            </a:r>
            <a:r>
              <a:rPr lang="tr-TR" dirty="0" err="1" smtClean="0">
                <a:solidFill>
                  <a:srgbClr val="FF0000"/>
                </a:solidFill>
              </a:rPr>
              <a:t>by</a:t>
            </a:r>
            <a:r>
              <a:rPr lang="tr-TR" b="1" dirty="0" smtClean="0">
                <a:solidFill>
                  <a:srgbClr val="FF0000"/>
                </a:solidFill>
              </a:rPr>
              <a:t> 34%.</a:t>
            </a:r>
          </a:p>
        </p:txBody>
      </p:sp>
    </p:spTree>
    <p:extLst>
      <p:ext uri="{BB962C8B-B14F-4D97-AF65-F5344CB8AC3E}">
        <p14:creationId xmlns:p14="http://schemas.microsoft.com/office/powerpoint/2010/main" val="3017533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8970" y="150669"/>
            <a:ext cx="82078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800" b="1" dirty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Self-</a:t>
            </a:r>
            <a:r>
              <a:rPr lang="tr-TR" sz="2800" b="1" dirty="0" err="1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inductance</a:t>
            </a:r>
            <a:endParaRPr lang="en-US" sz="2800" dirty="0">
              <a:solidFill>
                <a:schemeClr val="accent1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36764" y="886160"/>
            <a:ext cx="88011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b="1" dirty="0" err="1" smtClean="0">
                <a:solidFill>
                  <a:srgbClr val="002060"/>
                </a:solidFill>
              </a:rPr>
              <a:t>Remarks</a:t>
            </a:r>
            <a:r>
              <a:rPr lang="tr-TR" b="1" dirty="0" smtClean="0">
                <a:solidFill>
                  <a:srgbClr val="002060"/>
                </a:solidFill>
              </a:rPr>
              <a:t>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2060"/>
                </a:solidFill>
              </a:rPr>
              <a:t>Fractional-slot concentrated-windings inherently lead to </a:t>
            </a:r>
            <a:r>
              <a:rPr lang="en-US" b="1" dirty="0">
                <a:solidFill>
                  <a:srgbClr val="002060"/>
                </a:solidFill>
              </a:rPr>
              <a:t>high slot leakage inductances </a:t>
            </a:r>
            <a:r>
              <a:rPr lang="en-US" dirty="0">
                <a:solidFill>
                  <a:srgbClr val="002060"/>
                </a:solidFill>
              </a:rPr>
              <a:t>and </a:t>
            </a:r>
            <a:r>
              <a:rPr lang="en-US" b="1" dirty="0">
                <a:solidFill>
                  <a:srgbClr val="002060"/>
                </a:solidFill>
              </a:rPr>
              <a:t>high air-gap harmonic leakage components </a:t>
            </a:r>
            <a:r>
              <a:rPr lang="en-US" dirty="0">
                <a:solidFill>
                  <a:srgbClr val="002060"/>
                </a:solidFill>
              </a:rPr>
              <a:t>due to the rich harmonic content of the armature MMF </a:t>
            </a:r>
            <a:r>
              <a:rPr lang="en-US" dirty="0" smtClean="0">
                <a:solidFill>
                  <a:srgbClr val="002060"/>
                </a:solidFill>
              </a:rPr>
              <a:t>distribution</a:t>
            </a:r>
            <a:r>
              <a:rPr lang="tr-TR" dirty="0" smtClean="0">
                <a:solidFill>
                  <a:srgbClr val="002060"/>
                </a:solidFill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tr-TR" dirty="0" smtClean="0">
              <a:solidFill>
                <a:srgbClr val="00206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002060"/>
                </a:solidFill>
              </a:rPr>
              <a:t>In </a:t>
            </a:r>
            <a:r>
              <a:rPr lang="en-US" dirty="0">
                <a:solidFill>
                  <a:srgbClr val="002060"/>
                </a:solidFill>
              </a:rPr>
              <a:t>case of single-layer FSCWs, the increased MMF harmonic content compared to double-layer windings and the higher number of conductors belonging to the same phase in each slot leads to the </a:t>
            </a:r>
            <a:r>
              <a:rPr lang="en-US" b="1" dirty="0">
                <a:solidFill>
                  <a:srgbClr val="002060"/>
                </a:solidFill>
              </a:rPr>
              <a:t>highest phase self-inductance </a:t>
            </a:r>
            <a:r>
              <a:rPr lang="en-US" dirty="0">
                <a:solidFill>
                  <a:srgbClr val="002060"/>
                </a:solidFill>
              </a:rPr>
              <a:t>values.</a:t>
            </a:r>
            <a:endParaRPr lang="tr-TR" dirty="0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4323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8970" y="150669"/>
            <a:ext cx="82078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On stator </a:t>
            </a:r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configurations</a:t>
            </a:r>
            <a:endParaRPr lang="en-US" sz="2800" dirty="0">
              <a:solidFill>
                <a:schemeClr val="accent1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36764" y="673889"/>
            <a:ext cx="88011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400" dirty="0" smtClean="0">
                <a:solidFill>
                  <a:srgbClr val="002060"/>
                </a:solidFill>
              </a:rPr>
              <a:t>3-phase (</a:t>
            </a:r>
            <a:r>
              <a:rPr lang="tr-TR" sz="2400" dirty="0" err="1" smtClean="0">
                <a:solidFill>
                  <a:srgbClr val="002060"/>
                </a:solidFill>
              </a:rPr>
              <a:t>mostly</a:t>
            </a:r>
            <a:r>
              <a:rPr lang="tr-TR" sz="2400" dirty="0" smtClean="0">
                <a:solidFill>
                  <a:srgbClr val="002060"/>
                </a:solidFill>
              </a:rPr>
              <a:t>), 12 </a:t>
            </a:r>
            <a:r>
              <a:rPr lang="tr-TR" sz="2400" dirty="0" err="1" smtClean="0">
                <a:solidFill>
                  <a:srgbClr val="002060"/>
                </a:solidFill>
              </a:rPr>
              <a:t>slot</a:t>
            </a:r>
            <a:r>
              <a:rPr lang="tr-TR" sz="2400" dirty="0" smtClean="0">
                <a:solidFill>
                  <a:srgbClr val="002060"/>
                </a:solidFill>
              </a:rPr>
              <a:t> m/c</a:t>
            </a:r>
          </a:p>
          <a:p>
            <a:r>
              <a:rPr lang="tr-TR" sz="2000" b="1" dirty="0" smtClean="0">
                <a:solidFill>
                  <a:srgbClr val="002060"/>
                </a:solidFill>
              </a:rPr>
              <a:t>Stator-1: </a:t>
            </a:r>
            <a:r>
              <a:rPr lang="tr-TR" sz="2000" b="1" dirty="0" err="1" smtClean="0">
                <a:solidFill>
                  <a:srgbClr val="002060"/>
                </a:solidFill>
              </a:rPr>
              <a:t>All-teeth</a:t>
            </a:r>
            <a:r>
              <a:rPr lang="tr-TR" sz="2000" b="1" dirty="0" smtClean="0">
                <a:solidFill>
                  <a:srgbClr val="002060"/>
                </a:solidFill>
              </a:rPr>
              <a:t>, </a:t>
            </a:r>
            <a:r>
              <a:rPr lang="tr-TR" sz="2000" b="1" dirty="0" err="1" smtClean="0">
                <a:solidFill>
                  <a:srgbClr val="002060"/>
                </a:solidFill>
              </a:rPr>
              <a:t>physically</a:t>
            </a:r>
            <a:r>
              <a:rPr lang="tr-TR" sz="2000" b="1" dirty="0" smtClean="0">
                <a:solidFill>
                  <a:srgbClr val="002060"/>
                </a:solidFill>
              </a:rPr>
              <a:t> </a:t>
            </a:r>
            <a:r>
              <a:rPr lang="tr-TR" sz="2000" b="1" dirty="0" err="1" smtClean="0">
                <a:solidFill>
                  <a:srgbClr val="002060"/>
                </a:solidFill>
              </a:rPr>
              <a:t>modular</a:t>
            </a:r>
            <a:endParaRPr lang="tr-TR" sz="2000" b="1" dirty="0" smtClean="0">
              <a:solidFill>
                <a:srgbClr val="00206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6745" y="1702737"/>
            <a:ext cx="5021138" cy="5020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078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8970" y="150669"/>
            <a:ext cx="82078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Types of faults</a:t>
            </a:r>
            <a:endParaRPr lang="en-US" sz="2800" dirty="0">
              <a:solidFill>
                <a:schemeClr val="accent1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24970" y="707752"/>
            <a:ext cx="8461829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Winding </a:t>
            </a:r>
            <a:r>
              <a:rPr lang="en-US" sz="2000" dirty="0">
                <a:solidFill>
                  <a:srgbClr val="002060"/>
                </a:solidFill>
                <a:cs typeface="Arial" panose="020B0604020202020204" pitchFamily="34" charset="0"/>
              </a:rPr>
              <a:t>open-circuit </a:t>
            </a:r>
            <a:r>
              <a:rPr lang="en-US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faults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Winding </a:t>
            </a:r>
            <a:r>
              <a:rPr lang="en-US" sz="2000" dirty="0">
                <a:solidFill>
                  <a:srgbClr val="002060"/>
                </a:solidFill>
                <a:cs typeface="Arial" panose="020B0604020202020204" pitchFamily="34" charset="0"/>
              </a:rPr>
              <a:t>short-circuit </a:t>
            </a:r>
            <a:r>
              <a:rPr lang="en-US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faults;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inter-turn </a:t>
            </a:r>
            <a:r>
              <a:rPr lang="en-US" sz="2000" dirty="0">
                <a:solidFill>
                  <a:srgbClr val="002060"/>
                </a:solidFill>
                <a:cs typeface="Arial" panose="020B0604020202020204" pitchFamily="34" charset="0"/>
              </a:rPr>
              <a:t>short-circuit </a:t>
            </a:r>
            <a:r>
              <a:rPr lang="en-US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faults,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coil </a:t>
            </a:r>
            <a:r>
              <a:rPr lang="en-US" sz="2000" dirty="0">
                <a:solidFill>
                  <a:srgbClr val="002060"/>
                </a:solidFill>
                <a:cs typeface="Arial" panose="020B0604020202020204" pitchFamily="34" charset="0"/>
              </a:rPr>
              <a:t>to coil </a:t>
            </a:r>
            <a:r>
              <a:rPr lang="en-US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faults,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line </a:t>
            </a:r>
            <a:r>
              <a:rPr lang="en-US" sz="2000" dirty="0">
                <a:solidFill>
                  <a:srgbClr val="002060"/>
                </a:solidFill>
                <a:cs typeface="Arial" panose="020B0604020202020204" pitchFamily="34" charset="0"/>
              </a:rPr>
              <a:t>to </a:t>
            </a:r>
            <a:r>
              <a:rPr lang="en-US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line faults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line </a:t>
            </a:r>
            <a:r>
              <a:rPr lang="en-US" sz="2000" dirty="0">
                <a:solidFill>
                  <a:srgbClr val="002060"/>
                </a:solidFill>
                <a:cs typeface="Arial" panose="020B0604020202020204" pitchFamily="34" charset="0"/>
              </a:rPr>
              <a:t>to ground </a:t>
            </a:r>
            <a:r>
              <a:rPr lang="en-US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faults</a:t>
            </a:r>
          </a:p>
          <a:p>
            <a:pPr lvl="1"/>
            <a:endParaRPr lang="en-US" sz="2000" dirty="0" smtClean="0">
              <a:solidFill>
                <a:srgbClr val="002060"/>
              </a:solidFill>
              <a:cs typeface="Arial" panose="020B0604020202020204" pitchFamily="34" charset="0"/>
            </a:endParaRPr>
          </a:p>
          <a:p>
            <a:pPr marL="342900" lvl="1" indent="-342900"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rgbClr val="FF0000"/>
                </a:solidFill>
                <a:cs typeface="Arial" panose="020B0604020202020204" pitchFamily="34" charset="0"/>
              </a:rPr>
              <a:t>T</a:t>
            </a:r>
            <a:r>
              <a:rPr lang="en-US" sz="2000" dirty="0" smtClean="0">
                <a:solidFill>
                  <a:srgbClr val="FF0000"/>
                </a:solidFill>
                <a:cs typeface="Arial" panose="020B0604020202020204" pitchFamily="34" charset="0"/>
              </a:rPr>
              <a:t>ransistor short-circuit faults</a:t>
            </a:r>
          </a:p>
          <a:p>
            <a:pPr marL="342900" lvl="1" indent="-342900"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rgbClr val="FF0000"/>
                </a:solidFill>
                <a:cs typeface="Arial" panose="020B0604020202020204" pitchFamily="34" charset="0"/>
              </a:rPr>
              <a:t>T</a:t>
            </a:r>
            <a:r>
              <a:rPr lang="en-US" sz="2000" dirty="0" smtClean="0">
                <a:solidFill>
                  <a:srgbClr val="FF0000"/>
                </a:solidFill>
                <a:cs typeface="Arial" panose="020B0604020202020204" pitchFamily="34" charset="0"/>
              </a:rPr>
              <a:t>ransistor </a:t>
            </a:r>
            <a:r>
              <a:rPr lang="en-US" sz="2000" dirty="0">
                <a:solidFill>
                  <a:srgbClr val="FF0000"/>
                </a:solidFill>
                <a:cs typeface="Arial" panose="020B0604020202020204" pitchFamily="34" charset="0"/>
              </a:rPr>
              <a:t>open circuit </a:t>
            </a:r>
            <a:r>
              <a:rPr lang="en-US" sz="2000" dirty="0" smtClean="0">
                <a:solidFill>
                  <a:srgbClr val="FF0000"/>
                </a:solidFill>
                <a:cs typeface="Arial" panose="020B0604020202020204" pitchFamily="34" charset="0"/>
              </a:rPr>
              <a:t>faults</a:t>
            </a:r>
          </a:p>
          <a:p>
            <a:pPr marL="342900" lvl="1" indent="-342900"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rgbClr val="FF0000"/>
                </a:solidFill>
                <a:cs typeface="Arial" panose="020B0604020202020204" pitchFamily="34" charset="0"/>
              </a:rPr>
              <a:t>DC bus capacitor </a:t>
            </a:r>
            <a:r>
              <a:rPr lang="en-US" sz="2000" dirty="0" smtClean="0">
                <a:solidFill>
                  <a:srgbClr val="FF0000"/>
                </a:solidFill>
                <a:cs typeface="Arial" panose="020B0604020202020204" pitchFamily="34" charset="0"/>
              </a:rPr>
              <a:t>faults.</a:t>
            </a:r>
          </a:p>
          <a:p>
            <a:pPr marL="342900" lvl="1" indent="-342900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rgbClr val="FF0000"/>
                </a:solidFill>
                <a:cs typeface="Arial" panose="020B0604020202020204" pitchFamily="34" charset="0"/>
              </a:rPr>
              <a:t>Power </a:t>
            </a:r>
            <a:r>
              <a:rPr lang="en-US" sz="2000" dirty="0">
                <a:solidFill>
                  <a:srgbClr val="FF0000"/>
                </a:solidFill>
                <a:cs typeface="Arial" panose="020B0604020202020204" pitchFamily="34" charset="0"/>
              </a:rPr>
              <a:t>supply failure or AC line fault in mains supplied </a:t>
            </a:r>
            <a:r>
              <a:rPr lang="en-US" sz="2000" dirty="0" smtClean="0">
                <a:solidFill>
                  <a:srgbClr val="FF0000"/>
                </a:solidFill>
                <a:cs typeface="Arial" panose="020B0604020202020204" pitchFamily="34" charset="0"/>
              </a:rPr>
              <a:t>rectifier</a:t>
            </a:r>
          </a:p>
          <a:p>
            <a:pPr marL="342900" lvl="1" indent="-342900">
              <a:buFont typeface="Courier New" panose="02070309020205020404" pitchFamily="49" charset="0"/>
              <a:buChar char="o"/>
            </a:pPr>
            <a:endParaRPr lang="en-US" sz="2000" dirty="0">
              <a:solidFill>
                <a:srgbClr val="002060"/>
              </a:solidFill>
              <a:cs typeface="Arial" panose="020B0604020202020204" pitchFamily="34" charset="0"/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accent6">
                    <a:lumMod val="50000"/>
                  </a:schemeClr>
                </a:solidFill>
                <a:cs typeface="Arial" panose="020B0604020202020204" pitchFamily="34" charset="0"/>
              </a:rPr>
              <a:t>Sensor </a:t>
            </a:r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  <a:cs typeface="Arial" panose="020B0604020202020204" pitchFamily="34" charset="0"/>
              </a:rPr>
              <a:t>failure.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  <a:cs typeface="Arial" panose="020B0604020202020204" pitchFamily="34" charset="0"/>
              </a:rPr>
              <a:t>Control 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cs typeface="Arial" panose="020B0604020202020204" pitchFamily="34" charset="0"/>
              </a:rPr>
              <a:t>equipment </a:t>
            </a:r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  <a:cs typeface="Arial" panose="020B0604020202020204" pitchFamily="34" charset="0"/>
              </a:rPr>
              <a:t>failure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sz="2000" dirty="0" smtClean="0">
              <a:solidFill>
                <a:srgbClr val="002060"/>
              </a:solidFill>
              <a:cs typeface="Arial" panose="020B0604020202020204" pitchFamily="34" charset="0"/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rgbClr val="7030A0"/>
                </a:solidFill>
                <a:cs typeface="Arial" panose="020B0604020202020204" pitchFamily="34" charset="0"/>
              </a:rPr>
              <a:t>Bearing </a:t>
            </a:r>
            <a:r>
              <a:rPr lang="en-US" sz="2000" dirty="0" smtClean="0">
                <a:solidFill>
                  <a:srgbClr val="7030A0"/>
                </a:solidFill>
                <a:cs typeface="Arial" panose="020B0604020202020204" pitchFamily="34" charset="0"/>
              </a:rPr>
              <a:t>faults.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rgbClr val="7030A0"/>
                </a:solidFill>
                <a:cs typeface="Arial" panose="020B0604020202020204" pitchFamily="34" charset="0"/>
              </a:rPr>
              <a:t>Static </a:t>
            </a:r>
            <a:r>
              <a:rPr lang="en-US" sz="2000" dirty="0">
                <a:solidFill>
                  <a:srgbClr val="7030A0"/>
                </a:solidFill>
                <a:cs typeface="Arial" panose="020B0604020202020204" pitchFamily="34" charset="0"/>
              </a:rPr>
              <a:t>and dynamic eccentricity conditions (due to a bent shaft or a shaft misalignment</a:t>
            </a:r>
            <a:r>
              <a:rPr lang="en-US" sz="2000" dirty="0" smtClean="0">
                <a:solidFill>
                  <a:srgbClr val="7030A0"/>
                </a:solidFill>
                <a:cs typeface="Arial" panose="020B0604020202020204" pitchFamily="34" charset="0"/>
              </a:rPr>
              <a:t>).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rgbClr val="7030A0"/>
                </a:solidFill>
                <a:cs typeface="Arial" panose="020B0604020202020204" pitchFamily="34" charset="0"/>
              </a:rPr>
              <a:t>Gearbox </a:t>
            </a:r>
            <a:r>
              <a:rPr lang="en-US" sz="2000" dirty="0">
                <a:solidFill>
                  <a:srgbClr val="7030A0"/>
                </a:solidFill>
                <a:cs typeface="Arial" panose="020B0604020202020204" pitchFamily="34" charset="0"/>
              </a:rPr>
              <a:t>faults in non direct-driven machines</a:t>
            </a:r>
            <a:r>
              <a:rPr lang="en-US" sz="2000" dirty="0" smtClean="0">
                <a:solidFill>
                  <a:srgbClr val="7030A0"/>
                </a:solidFill>
                <a:cs typeface="Arial" panose="020B0604020202020204" pitchFamily="34" charset="0"/>
              </a:rPr>
              <a:t>.</a:t>
            </a:r>
            <a:endParaRPr lang="en-US" sz="2000" dirty="0">
              <a:solidFill>
                <a:srgbClr val="7030A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5864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8970" y="150669"/>
            <a:ext cx="82078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On stator </a:t>
            </a:r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configurations</a:t>
            </a:r>
            <a:endParaRPr lang="en-US" sz="2800" dirty="0">
              <a:solidFill>
                <a:schemeClr val="accent1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36764" y="673889"/>
            <a:ext cx="88011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400" dirty="0" smtClean="0">
                <a:solidFill>
                  <a:srgbClr val="002060"/>
                </a:solidFill>
              </a:rPr>
              <a:t>3-phase (</a:t>
            </a:r>
            <a:r>
              <a:rPr lang="tr-TR" sz="2400" dirty="0" err="1" smtClean="0">
                <a:solidFill>
                  <a:srgbClr val="002060"/>
                </a:solidFill>
              </a:rPr>
              <a:t>mostly</a:t>
            </a:r>
            <a:r>
              <a:rPr lang="tr-TR" sz="2400" dirty="0" smtClean="0">
                <a:solidFill>
                  <a:srgbClr val="002060"/>
                </a:solidFill>
              </a:rPr>
              <a:t>), 12 </a:t>
            </a:r>
            <a:r>
              <a:rPr lang="tr-TR" sz="2400" dirty="0" err="1" smtClean="0">
                <a:solidFill>
                  <a:srgbClr val="002060"/>
                </a:solidFill>
              </a:rPr>
              <a:t>slot</a:t>
            </a:r>
            <a:r>
              <a:rPr lang="tr-TR" sz="2400" dirty="0" smtClean="0">
                <a:solidFill>
                  <a:srgbClr val="002060"/>
                </a:solidFill>
              </a:rPr>
              <a:t> m/c</a:t>
            </a:r>
          </a:p>
          <a:p>
            <a:r>
              <a:rPr lang="tr-TR" sz="2000" b="1" dirty="0" smtClean="0">
                <a:solidFill>
                  <a:srgbClr val="002060"/>
                </a:solidFill>
              </a:rPr>
              <a:t>Stator-2: </a:t>
            </a:r>
            <a:r>
              <a:rPr lang="tr-TR" sz="2000" b="1" dirty="0" err="1" smtClean="0">
                <a:solidFill>
                  <a:srgbClr val="002060"/>
                </a:solidFill>
              </a:rPr>
              <a:t>All-teeth</a:t>
            </a:r>
            <a:r>
              <a:rPr lang="tr-TR" sz="2000" b="1" dirty="0" smtClean="0">
                <a:solidFill>
                  <a:srgbClr val="002060"/>
                </a:solidFill>
              </a:rPr>
              <a:t>, </a:t>
            </a:r>
            <a:r>
              <a:rPr lang="tr-TR" sz="2000" b="1" dirty="0" err="1" smtClean="0">
                <a:solidFill>
                  <a:srgbClr val="002060"/>
                </a:solidFill>
              </a:rPr>
              <a:t>physically</a:t>
            </a:r>
            <a:r>
              <a:rPr lang="tr-TR" sz="2000" b="1" dirty="0" smtClean="0">
                <a:solidFill>
                  <a:srgbClr val="002060"/>
                </a:solidFill>
              </a:rPr>
              <a:t> </a:t>
            </a:r>
            <a:r>
              <a:rPr lang="tr-TR" sz="2000" b="1" dirty="0" err="1" smtClean="0">
                <a:solidFill>
                  <a:srgbClr val="002060"/>
                </a:solidFill>
              </a:rPr>
              <a:t>modular</a:t>
            </a:r>
            <a:endParaRPr lang="tr-TR" sz="2000" b="1" dirty="0" smtClean="0">
              <a:solidFill>
                <a:srgbClr val="00206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2315" y="1612931"/>
            <a:ext cx="5021138" cy="502006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740977" y="2520374"/>
            <a:ext cx="229688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000" dirty="0" smtClean="0">
                <a:solidFill>
                  <a:srgbClr val="FF0000"/>
                </a:solidFill>
              </a:rPr>
              <a:t>Nasıl bir fark var?</a:t>
            </a:r>
          </a:p>
        </p:txBody>
      </p:sp>
    </p:spTree>
    <p:extLst>
      <p:ext uri="{BB962C8B-B14F-4D97-AF65-F5344CB8AC3E}">
        <p14:creationId xmlns:p14="http://schemas.microsoft.com/office/powerpoint/2010/main" val="2967250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8970" y="150669"/>
            <a:ext cx="82078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On stator </a:t>
            </a:r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configurations</a:t>
            </a:r>
            <a:endParaRPr lang="en-US" sz="2800" dirty="0">
              <a:solidFill>
                <a:schemeClr val="accent1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36764" y="673889"/>
            <a:ext cx="88011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400" dirty="0" smtClean="0">
                <a:solidFill>
                  <a:srgbClr val="002060"/>
                </a:solidFill>
              </a:rPr>
              <a:t>3-phase (</a:t>
            </a:r>
            <a:r>
              <a:rPr lang="tr-TR" sz="2400" dirty="0" err="1" smtClean="0">
                <a:solidFill>
                  <a:srgbClr val="002060"/>
                </a:solidFill>
              </a:rPr>
              <a:t>mostly</a:t>
            </a:r>
            <a:r>
              <a:rPr lang="tr-TR" sz="2400" dirty="0" smtClean="0">
                <a:solidFill>
                  <a:srgbClr val="002060"/>
                </a:solidFill>
              </a:rPr>
              <a:t>), 12 </a:t>
            </a:r>
            <a:r>
              <a:rPr lang="tr-TR" sz="2400" dirty="0" err="1" smtClean="0">
                <a:solidFill>
                  <a:srgbClr val="002060"/>
                </a:solidFill>
              </a:rPr>
              <a:t>slot</a:t>
            </a:r>
            <a:r>
              <a:rPr lang="tr-TR" sz="2400" dirty="0" smtClean="0">
                <a:solidFill>
                  <a:srgbClr val="002060"/>
                </a:solidFill>
              </a:rPr>
              <a:t> m/c</a:t>
            </a:r>
          </a:p>
          <a:p>
            <a:r>
              <a:rPr lang="tr-TR" sz="2000" b="1" dirty="0" smtClean="0">
                <a:solidFill>
                  <a:srgbClr val="002060"/>
                </a:solidFill>
              </a:rPr>
              <a:t>Stator-3: </a:t>
            </a:r>
            <a:r>
              <a:rPr lang="tr-TR" sz="2000" b="1" dirty="0" err="1" smtClean="0">
                <a:solidFill>
                  <a:srgbClr val="002060"/>
                </a:solidFill>
              </a:rPr>
              <a:t>All-teeth</a:t>
            </a:r>
            <a:r>
              <a:rPr lang="tr-TR" sz="2000" b="1" dirty="0" smtClean="0">
                <a:solidFill>
                  <a:srgbClr val="002060"/>
                </a:solidFill>
              </a:rPr>
              <a:t>, </a:t>
            </a:r>
            <a:r>
              <a:rPr lang="tr-TR" sz="2000" b="1" dirty="0" err="1" smtClean="0">
                <a:solidFill>
                  <a:srgbClr val="002060"/>
                </a:solidFill>
              </a:rPr>
              <a:t>shifted</a:t>
            </a:r>
            <a:r>
              <a:rPr lang="tr-TR" sz="2000" b="1" dirty="0" smtClean="0">
                <a:solidFill>
                  <a:srgbClr val="002060"/>
                </a:solidFill>
              </a:rPr>
              <a:t> </a:t>
            </a:r>
            <a:r>
              <a:rPr lang="tr-TR" sz="2000" b="1" dirty="0" err="1" smtClean="0">
                <a:solidFill>
                  <a:srgbClr val="002060"/>
                </a:solidFill>
              </a:rPr>
              <a:t>modular</a:t>
            </a:r>
            <a:endParaRPr lang="tr-TR" sz="2000" b="1" dirty="0" smtClean="0">
              <a:solidFill>
                <a:srgbClr val="00206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6745" y="1657197"/>
            <a:ext cx="5021138" cy="5020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663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8970" y="150669"/>
            <a:ext cx="82078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On stator </a:t>
            </a:r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configurations</a:t>
            </a:r>
            <a:endParaRPr lang="en-US" sz="2800" dirty="0">
              <a:solidFill>
                <a:schemeClr val="accent1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36764" y="673889"/>
            <a:ext cx="88011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400" dirty="0" smtClean="0">
                <a:solidFill>
                  <a:srgbClr val="002060"/>
                </a:solidFill>
              </a:rPr>
              <a:t>3-phase (</a:t>
            </a:r>
            <a:r>
              <a:rPr lang="tr-TR" sz="2400" dirty="0" err="1" smtClean="0">
                <a:solidFill>
                  <a:srgbClr val="002060"/>
                </a:solidFill>
              </a:rPr>
              <a:t>mostly</a:t>
            </a:r>
            <a:r>
              <a:rPr lang="tr-TR" sz="2400" dirty="0" smtClean="0">
                <a:solidFill>
                  <a:srgbClr val="002060"/>
                </a:solidFill>
              </a:rPr>
              <a:t>), 12 </a:t>
            </a:r>
            <a:r>
              <a:rPr lang="tr-TR" sz="2400" dirty="0" err="1" smtClean="0">
                <a:solidFill>
                  <a:srgbClr val="002060"/>
                </a:solidFill>
              </a:rPr>
              <a:t>slot</a:t>
            </a:r>
            <a:r>
              <a:rPr lang="tr-TR" sz="2400" dirty="0" smtClean="0">
                <a:solidFill>
                  <a:srgbClr val="002060"/>
                </a:solidFill>
              </a:rPr>
              <a:t> m/c</a:t>
            </a:r>
          </a:p>
          <a:p>
            <a:r>
              <a:rPr lang="tr-TR" sz="2000" b="1" dirty="0" smtClean="0">
                <a:solidFill>
                  <a:srgbClr val="002060"/>
                </a:solidFill>
              </a:rPr>
              <a:t>Stator-4: </a:t>
            </a:r>
            <a:r>
              <a:rPr lang="tr-TR" sz="2000" b="1" dirty="0" err="1" smtClean="0">
                <a:solidFill>
                  <a:srgbClr val="002060"/>
                </a:solidFill>
              </a:rPr>
              <a:t>All-teeth</a:t>
            </a:r>
            <a:r>
              <a:rPr lang="tr-TR" sz="2000" b="1" dirty="0" smtClean="0">
                <a:solidFill>
                  <a:srgbClr val="002060"/>
                </a:solidFill>
              </a:rPr>
              <a:t>, </a:t>
            </a:r>
            <a:r>
              <a:rPr lang="tr-TR" sz="2000" b="1" dirty="0" err="1" smtClean="0">
                <a:solidFill>
                  <a:srgbClr val="002060"/>
                </a:solidFill>
              </a:rPr>
              <a:t>shifted</a:t>
            </a:r>
            <a:r>
              <a:rPr lang="tr-TR" sz="2000" b="1" dirty="0" smtClean="0">
                <a:solidFill>
                  <a:srgbClr val="002060"/>
                </a:solidFill>
              </a:rPr>
              <a:t> </a:t>
            </a:r>
            <a:r>
              <a:rPr lang="tr-TR" sz="2000" b="1" dirty="0" err="1" smtClean="0">
                <a:solidFill>
                  <a:srgbClr val="002060"/>
                </a:solidFill>
              </a:rPr>
              <a:t>modular</a:t>
            </a:r>
            <a:endParaRPr lang="tr-TR" sz="2000" b="1" dirty="0" smtClean="0">
              <a:solidFill>
                <a:srgbClr val="00206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6745" y="1660314"/>
            <a:ext cx="5021138" cy="503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066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8970" y="150669"/>
            <a:ext cx="82078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On stator </a:t>
            </a:r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configurations</a:t>
            </a:r>
            <a:endParaRPr lang="en-US" sz="2800" dirty="0">
              <a:solidFill>
                <a:schemeClr val="accent1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36764" y="673889"/>
            <a:ext cx="88011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400" dirty="0" smtClean="0">
                <a:solidFill>
                  <a:srgbClr val="002060"/>
                </a:solidFill>
              </a:rPr>
              <a:t>3-phase (</a:t>
            </a:r>
            <a:r>
              <a:rPr lang="tr-TR" sz="2400" dirty="0" err="1" smtClean="0">
                <a:solidFill>
                  <a:srgbClr val="002060"/>
                </a:solidFill>
              </a:rPr>
              <a:t>mostly</a:t>
            </a:r>
            <a:r>
              <a:rPr lang="tr-TR" sz="2400" dirty="0" smtClean="0">
                <a:solidFill>
                  <a:srgbClr val="002060"/>
                </a:solidFill>
              </a:rPr>
              <a:t>), 12 </a:t>
            </a:r>
            <a:r>
              <a:rPr lang="tr-TR" sz="2400" dirty="0" err="1" smtClean="0">
                <a:solidFill>
                  <a:srgbClr val="002060"/>
                </a:solidFill>
              </a:rPr>
              <a:t>slot</a:t>
            </a:r>
            <a:r>
              <a:rPr lang="tr-TR" sz="2400" dirty="0" smtClean="0">
                <a:solidFill>
                  <a:srgbClr val="002060"/>
                </a:solidFill>
              </a:rPr>
              <a:t> m/c</a:t>
            </a:r>
          </a:p>
          <a:p>
            <a:r>
              <a:rPr lang="tr-TR" sz="2000" b="1" dirty="0" smtClean="0">
                <a:solidFill>
                  <a:srgbClr val="002060"/>
                </a:solidFill>
              </a:rPr>
              <a:t>Stator-5: </a:t>
            </a:r>
            <a:r>
              <a:rPr lang="tr-TR" sz="2000" b="1" dirty="0" err="1" smtClean="0">
                <a:solidFill>
                  <a:srgbClr val="002060"/>
                </a:solidFill>
              </a:rPr>
              <a:t>Alternate-teeth</a:t>
            </a:r>
            <a:r>
              <a:rPr lang="tr-TR" sz="2000" b="1" dirty="0" smtClean="0">
                <a:solidFill>
                  <a:srgbClr val="002060"/>
                </a:solidFill>
              </a:rPr>
              <a:t>, </a:t>
            </a:r>
            <a:r>
              <a:rPr lang="tr-TR" sz="2000" b="1" dirty="0" err="1" smtClean="0">
                <a:solidFill>
                  <a:srgbClr val="002060"/>
                </a:solidFill>
              </a:rPr>
              <a:t>physically</a:t>
            </a:r>
            <a:r>
              <a:rPr lang="tr-TR" sz="2000" b="1" dirty="0" smtClean="0">
                <a:solidFill>
                  <a:srgbClr val="002060"/>
                </a:solidFill>
              </a:rPr>
              <a:t> </a:t>
            </a:r>
            <a:r>
              <a:rPr lang="tr-TR" sz="2000" b="1" dirty="0" err="1" smtClean="0">
                <a:solidFill>
                  <a:srgbClr val="002060"/>
                </a:solidFill>
              </a:rPr>
              <a:t>modular</a:t>
            </a:r>
            <a:endParaRPr lang="tr-TR" sz="2000" b="1" dirty="0" smtClean="0">
              <a:solidFill>
                <a:srgbClr val="00206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6745" y="1694573"/>
            <a:ext cx="5021138" cy="5020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256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8970" y="150669"/>
            <a:ext cx="82078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On stator </a:t>
            </a:r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configurations</a:t>
            </a:r>
            <a:endParaRPr lang="en-US" sz="2800" dirty="0">
              <a:solidFill>
                <a:schemeClr val="accent1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36764" y="673889"/>
            <a:ext cx="88011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400" dirty="0" smtClean="0">
                <a:solidFill>
                  <a:srgbClr val="002060"/>
                </a:solidFill>
              </a:rPr>
              <a:t>3-phase (</a:t>
            </a:r>
            <a:r>
              <a:rPr lang="tr-TR" sz="2400" dirty="0" err="1" smtClean="0">
                <a:solidFill>
                  <a:srgbClr val="002060"/>
                </a:solidFill>
              </a:rPr>
              <a:t>mostly</a:t>
            </a:r>
            <a:r>
              <a:rPr lang="tr-TR" sz="2400" dirty="0" smtClean="0">
                <a:solidFill>
                  <a:srgbClr val="002060"/>
                </a:solidFill>
              </a:rPr>
              <a:t>), 12 </a:t>
            </a:r>
            <a:r>
              <a:rPr lang="tr-TR" sz="2400" dirty="0" err="1" smtClean="0">
                <a:solidFill>
                  <a:srgbClr val="002060"/>
                </a:solidFill>
              </a:rPr>
              <a:t>slot</a:t>
            </a:r>
            <a:r>
              <a:rPr lang="tr-TR" sz="2400" dirty="0" smtClean="0">
                <a:solidFill>
                  <a:srgbClr val="002060"/>
                </a:solidFill>
              </a:rPr>
              <a:t> m/c</a:t>
            </a:r>
          </a:p>
          <a:p>
            <a:r>
              <a:rPr lang="tr-TR" sz="2000" b="1" dirty="0" smtClean="0">
                <a:solidFill>
                  <a:srgbClr val="002060"/>
                </a:solidFill>
              </a:rPr>
              <a:t>Stator-6: </a:t>
            </a:r>
            <a:r>
              <a:rPr lang="tr-TR" sz="2000" b="1" dirty="0" err="1" smtClean="0">
                <a:solidFill>
                  <a:srgbClr val="002060"/>
                </a:solidFill>
              </a:rPr>
              <a:t>Alternate-teeth</a:t>
            </a:r>
            <a:r>
              <a:rPr lang="tr-TR" sz="2000" b="1" dirty="0" smtClean="0">
                <a:solidFill>
                  <a:srgbClr val="002060"/>
                </a:solidFill>
              </a:rPr>
              <a:t>, </a:t>
            </a:r>
            <a:r>
              <a:rPr lang="tr-TR" sz="2000" b="1" dirty="0" err="1" smtClean="0">
                <a:solidFill>
                  <a:srgbClr val="002060"/>
                </a:solidFill>
              </a:rPr>
              <a:t>shifted</a:t>
            </a:r>
            <a:r>
              <a:rPr lang="tr-TR" sz="2000" b="1" dirty="0" smtClean="0">
                <a:solidFill>
                  <a:srgbClr val="002060"/>
                </a:solidFill>
              </a:rPr>
              <a:t> </a:t>
            </a:r>
            <a:r>
              <a:rPr lang="tr-TR" sz="2000" b="1" dirty="0" err="1" smtClean="0">
                <a:solidFill>
                  <a:srgbClr val="002060"/>
                </a:solidFill>
              </a:rPr>
              <a:t>modular</a:t>
            </a:r>
            <a:endParaRPr lang="tr-TR" sz="2000" b="1" dirty="0" smtClean="0">
              <a:solidFill>
                <a:srgbClr val="00206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6745" y="1629259"/>
            <a:ext cx="5021138" cy="5020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920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8970" y="150669"/>
            <a:ext cx="82078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On stator </a:t>
            </a:r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configurations</a:t>
            </a:r>
            <a:endParaRPr lang="en-US" sz="2800" dirty="0">
              <a:solidFill>
                <a:schemeClr val="accent1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36764" y="673889"/>
            <a:ext cx="4645479" cy="59708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tr-TR" sz="2000" b="1" dirty="0" smtClean="0">
              <a:solidFill>
                <a:srgbClr val="002060"/>
              </a:solidFill>
            </a:endParaRPr>
          </a:p>
          <a:p>
            <a:pPr algn="ctr"/>
            <a:r>
              <a:rPr lang="tr-TR" sz="2000" b="1" dirty="0" err="1" smtClean="0">
                <a:solidFill>
                  <a:srgbClr val="002060"/>
                </a:solidFill>
              </a:rPr>
              <a:t>Alternate</a:t>
            </a:r>
            <a:r>
              <a:rPr lang="tr-TR" sz="2000" b="1" dirty="0" smtClean="0">
                <a:solidFill>
                  <a:srgbClr val="002060"/>
                </a:solidFill>
              </a:rPr>
              <a:t> </a:t>
            </a:r>
            <a:r>
              <a:rPr lang="tr-TR" sz="2000" b="1" dirty="0" err="1" smtClean="0">
                <a:solidFill>
                  <a:srgbClr val="002060"/>
                </a:solidFill>
              </a:rPr>
              <a:t>teeth</a:t>
            </a:r>
            <a:r>
              <a:rPr lang="tr-TR" sz="2000" b="1" dirty="0" smtClean="0">
                <a:solidFill>
                  <a:srgbClr val="002060"/>
                </a:solidFill>
              </a:rPr>
              <a:t> (</a:t>
            </a:r>
            <a:r>
              <a:rPr lang="tr-TR" sz="2000" b="1" dirty="0" err="1" smtClean="0">
                <a:solidFill>
                  <a:srgbClr val="002060"/>
                </a:solidFill>
              </a:rPr>
              <a:t>Single</a:t>
            </a:r>
            <a:r>
              <a:rPr lang="tr-TR" sz="2000" b="1" dirty="0" smtClean="0">
                <a:solidFill>
                  <a:srgbClr val="002060"/>
                </a:solidFill>
              </a:rPr>
              <a:t> </a:t>
            </a:r>
            <a:r>
              <a:rPr lang="tr-TR" sz="2000" b="1" dirty="0" err="1" smtClean="0">
                <a:solidFill>
                  <a:srgbClr val="002060"/>
                </a:solidFill>
              </a:rPr>
              <a:t>layer</a:t>
            </a:r>
            <a:r>
              <a:rPr lang="tr-TR" sz="2000" b="1" dirty="0" smtClean="0">
                <a:solidFill>
                  <a:srgbClr val="002060"/>
                </a:solidFill>
              </a:rPr>
              <a:t>)</a:t>
            </a:r>
            <a:endParaRPr lang="tr-TR" dirty="0" smtClean="0">
              <a:solidFill>
                <a:srgbClr val="00206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tr-TR" dirty="0" smtClean="0">
                <a:solidFill>
                  <a:srgbClr val="002060"/>
                </a:solidFill>
              </a:rPr>
              <a:t>H</a:t>
            </a:r>
            <a:r>
              <a:rPr lang="en-US" dirty="0" err="1" smtClean="0">
                <a:solidFill>
                  <a:srgbClr val="002060"/>
                </a:solidFill>
              </a:rPr>
              <a:t>igher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>
                <a:solidFill>
                  <a:srgbClr val="002060"/>
                </a:solidFill>
              </a:rPr>
              <a:t>winding </a:t>
            </a:r>
            <a:r>
              <a:rPr lang="en-US" dirty="0" smtClean="0">
                <a:solidFill>
                  <a:srgbClr val="002060"/>
                </a:solidFill>
              </a:rPr>
              <a:t>factors</a:t>
            </a:r>
            <a:endParaRPr lang="tr-TR" dirty="0" smtClean="0">
              <a:solidFill>
                <a:srgbClr val="00206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tr-TR" dirty="0" err="1" smtClean="0">
                <a:solidFill>
                  <a:srgbClr val="002060"/>
                </a:solidFill>
              </a:rPr>
              <a:t>Higher</a:t>
            </a:r>
            <a:r>
              <a:rPr lang="tr-TR" dirty="0" smtClean="0">
                <a:solidFill>
                  <a:srgbClr val="002060"/>
                </a:solidFill>
              </a:rPr>
              <a:t> </a:t>
            </a:r>
            <a:r>
              <a:rPr lang="en-US" dirty="0" smtClean="0">
                <a:solidFill>
                  <a:srgbClr val="002060"/>
                </a:solidFill>
              </a:rPr>
              <a:t>slot </a:t>
            </a:r>
            <a:r>
              <a:rPr lang="en-US" dirty="0">
                <a:solidFill>
                  <a:srgbClr val="002060"/>
                </a:solidFill>
              </a:rPr>
              <a:t>fill factor </a:t>
            </a:r>
            <a:r>
              <a:rPr lang="tr-TR" dirty="0" smtClean="0">
                <a:solidFill>
                  <a:srgbClr val="002060"/>
                </a:solidFill>
              </a:rPr>
              <a:t>(</a:t>
            </a:r>
            <a:r>
              <a:rPr lang="en-US" dirty="0" smtClean="0">
                <a:solidFill>
                  <a:srgbClr val="002060"/>
                </a:solidFill>
              </a:rPr>
              <a:t>additional insulation</a:t>
            </a:r>
            <a:r>
              <a:rPr lang="tr-TR" dirty="0" smtClean="0">
                <a:solidFill>
                  <a:srgbClr val="002060"/>
                </a:solidFill>
              </a:rPr>
              <a:t>)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tr-TR" dirty="0" smtClean="0">
                <a:solidFill>
                  <a:srgbClr val="002060"/>
                </a:solidFill>
              </a:rPr>
              <a:t>H</a:t>
            </a:r>
            <a:r>
              <a:rPr lang="en-US" dirty="0" err="1" smtClean="0">
                <a:solidFill>
                  <a:srgbClr val="002060"/>
                </a:solidFill>
              </a:rPr>
              <a:t>igher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>
                <a:solidFill>
                  <a:srgbClr val="002060"/>
                </a:solidFill>
              </a:rPr>
              <a:t>phase </a:t>
            </a:r>
            <a:r>
              <a:rPr lang="en-US" dirty="0" smtClean="0">
                <a:solidFill>
                  <a:srgbClr val="002060"/>
                </a:solidFill>
              </a:rPr>
              <a:t>self-inductance</a:t>
            </a:r>
            <a:endParaRPr lang="tr-TR" dirty="0" smtClean="0">
              <a:solidFill>
                <a:srgbClr val="00206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tr-TR" dirty="0" smtClean="0">
                <a:solidFill>
                  <a:srgbClr val="002060"/>
                </a:solidFill>
              </a:rPr>
              <a:t>L</a:t>
            </a:r>
            <a:r>
              <a:rPr lang="en-US" dirty="0" err="1" smtClean="0">
                <a:solidFill>
                  <a:srgbClr val="002060"/>
                </a:solidFill>
              </a:rPr>
              <a:t>ower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>
                <a:solidFill>
                  <a:srgbClr val="002060"/>
                </a:solidFill>
              </a:rPr>
              <a:t>mutual </a:t>
            </a:r>
            <a:r>
              <a:rPr lang="en-US" dirty="0" smtClean="0">
                <a:solidFill>
                  <a:srgbClr val="002060"/>
                </a:solidFill>
              </a:rPr>
              <a:t>inductance</a:t>
            </a:r>
            <a:endParaRPr lang="tr-TR" dirty="0">
              <a:solidFill>
                <a:srgbClr val="00206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tr-TR" dirty="0" err="1" smtClean="0">
                <a:solidFill>
                  <a:srgbClr val="002060"/>
                </a:solidFill>
              </a:rPr>
              <a:t>Higher</a:t>
            </a:r>
            <a:r>
              <a:rPr lang="tr-TR" dirty="0" smtClean="0">
                <a:solidFill>
                  <a:srgbClr val="002060"/>
                </a:solidFill>
              </a:rPr>
              <a:t> </a:t>
            </a:r>
            <a:r>
              <a:rPr lang="en-US" dirty="0" smtClean="0">
                <a:solidFill>
                  <a:srgbClr val="002060"/>
                </a:solidFill>
              </a:rPr>
              <a:t>physical </a:t>
            </a:r>
            <a:r>
              <a:rPr lang="en-US" dirty="0">
                <a:solidFill>
                  <a:srgbClr val="002060"/>
                </a:solidFill>
              </a:rPr>
              <a:t>and thermal isolation </a:t>
            </a:r>
            <a:r>
              <a:rPr lang="tr-TR" dirty="0" smtClean="0">
                <a:solidFill>
                  <a:srgbClr val="002060"/>
                </a:solidFill>
              </a:rPr>
              <a:t>(</a:t>
            </a:r>
            <a:r>
              <a:rPr lang="en-US" dirty="0" smtClean="0">
                <a:solidFill>
                  <a:srgbClr val="002060"/>
                </a:solidFill>
              </a:rPr>
              <a:t>improved fault-</a:t>
            </a:r>
            <a:r>
              <a:rPr lang="en-US" dirty="0" err="1" smtClean="0">
                <a:solidFill>
                  <a:srgbClr val="002060"/>
                </a:solidFill>
              </a:rPr>
              <a:t>toleran</a:t>
            </a:r>
            <a:r>
              <a:rPr lang="tr-TR" dirty="0" smtClean="0">
                <a:solidFill>
                  <a:srgbClr val="002060"/>
                </a:solidFill>
              </a:rPr>
              <a:t>t </a:t>
            </a:r>
            <a:r>
              <a:rPr lang="tr-TR" dirty="0" err="1" smtClean="0">
                <a:solidFill>
                  <a:srgbClr val="002060"/>
                </a:solidFill>
              </a:rPr>
              <a:t>capability</a:t>
            </a:r>
            <a:r>
              <a:rPr lang="tr-TR" dirty="0" smtClean="0">
                <a:solidFill>
                  <a:srgbClr val="002060"/>
                </a:solidFill>
              </a:rPr>
              <a:t>)</a:t>
            </a:r>
            <a:endParaRPr lang="tr-TR" dirty="0">
              <a:solidFill>
                <a:srgbClr val="00206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tr-TR" dirty="0" err="1" smtClean="0">
                <a:solidFill>
                  <a:srgbClr val="002060"/>
                </a:solidFill>
              </a:rPr>
              <a:t>Easier</a:t>
            </a:r>
            <a:r>
              <a:rPr lang="tr-TR" dirty="0" smtClean="0">
                <a:solidFill>
                  <a:srgbClr val="002060"/>
                </a:solidFill>
              </a:rPr>
              <a:t> </a:t>
            </a:r>
            <a:r>
              <a:rPr lang="tr-TR" dirty="0" err="1" smtClean="0">
                <a:solidFill>
                  <a:srgbClr val="002060"/>
                </a:solidFill>
              </a:rPr>
              <a:t>manufacturing</a:t>
            </a:r>
            <a:endParaRPr lang="tr-TR" dirty="0" smtClean="0">
              <a:solidFill>
                <a:srgbClr val="002060"/>
              </a:solidFill>
            </a:endParaRPr>
          </a:p>
          <a:p>
            <a:endParaRPr lang="tr-TR" dirty="0">
              <a:solidFill>
                <a:srgbClr val="002060"/>
              </a:solidFill>
            </a:endParaRPr>
          </a:p>
          <a:p>
            <a:pPr algn="ctr"/>
            <a:endParaRPr lang="tr-TR" b="1" dirty="0" smtClean="0">
              <a:solidFill>
                <a:srgbClr val="002060"/>
              </a:solidFill>
            </a:endParaRPr>
          </a:p>
          <a:p>
            <a:pPr algn="ctr"/>
            <a:endParaRPr lang="tr-TR" b="1" dirty="0">
              <a:solidFill>
                <a:srgbClr val="002060"/>
              </a:solidFill>
            </a:endParaRPr>
          </a:p>
          <a:p>
            <a:pPr algn="ctr"/>
            <a:endParaRPr lang="tr-TR" b="1" dirty="0" smtClean="0">
              <a:solidFill>
                <a:srgbClr val="002060"/>
              </a:solidFill>
            </a:endParaRPr>
          </a:p>
          <a:p>
            <a:pPr algn="ctr"/>
            <a:r>
              <a:rPr lang="tr-TR" b="1" dirty="0" err="1" smtClean="0">
                <a:solidFill>
                  <a:srgbClr val="002060"/>
                </a:solidFill>
              </a:rPr>
              <a:t>All-teeth</a:t>
            </a:r>
            <a:r>
              <a:rPr lang="tr-TR" b="1" dirty="0" smtClean="0">
                <a:solidFill>
                  <a:srgbClr val="002060"/>
                </a:solidFill>
              </a:rPr>
              <a:t> (</a:t>
            </a:r>
            <a:r>
              <a:rPr lang="tr-TR" b="1" dirty="0" err="1" smtClean="0">
                <a:solidFill>
                  <a:srgbClr val="002060"/>
                </a:solidFill>
              </a:rPr>
              <a:t>Double</a:t>
            </a:r>
            <a:r>
              <a:rPr lang="tr-TR" b="1" dirty="0" smtClean="0">
                <a:solidFill>
                  <a:srgbClr val="002060"/>
                </a:solidFill>
              </a:rPr>
              <a:t> </a:t>
            </a:r>
            <a:r>
              <a:rPr lang="tr-TR" b="1" dirty="0" err="1">
                <a:solidFill>
                  <a:srgbClr val="002060"/>
                </a:solidFill>
              </a:rPr>
              <a:t>layer</a:t>
            </a:r>
            <a:r>
              <a:rPr lang="tr-TR" b="1" dirty="0" smtClean="0">
                <a:solidFill>
                  <a:srgbClr val="002060"/>
                </a:solidFill>
              </a:rPr>
              <a:t>)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rgbClr val="002060"/>
                </a:solidFill>
              </a:rPr>
              <a:t>The </a:t>
            </a:r>
            <a:r>
              <a:rPr lang="en-US" dirty="0">
                <a:solidFill>
                  <a:srgbClr val="002060"/>
                </a:solidFill>
              </a:rPr>
              <a:t>end-windings are </a:t>
            </a:r>
            <a:r>
              <a:rPr lang="en-US" dirty="0" smtClean="0">
                <a:solidFill>
                  <a:srgbClr val="002060"/>
                </a:solidFill>
              </a:rPr>
              <a:t>shorter</a:t>
            </a:r>
            <a:endParaRPr lang="tr-TR" dirty="0" smtClean="0">
              <a:solidFill>
                <a:srgbClr val="00206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rgbClr val="002060"/>
                </a:solidFill>
              </a:rPr>
              <a:t>The </a:t>
            </a:r>
            <a:r>
              <a:rPr lang="en-US" dirty="0">
                <a:solidFill>
                  <a:srgbClr val="002060"/>
                </a:solidFill>
              </a:rPr>
              <a:t>induced back-EMF waveform </a:t>
            </a:r>
            <a:r>
              <a:rPr lang="tr-TR" dirty="0" err="1" smtClean="0">
                <a:solidFill>
                  <a:srgbClr val="002060"/>
                </a:solidFill>
              </a:rPr>
              <a:t>are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>
                <a:solidFill>
                  <a:srgbClr val="002060"/>
                </a:solidFill>
              </a:rPr>
              <a:t>more </a:t>
            </a:r>
            <a:r>
              <a:rPr lang="en-US" dirty="0" smtClean="0">
                <a:solidFill>
                  <a:srgbClr val="002060"/>
                </a:solidFill>
              </a:rPr>
              <a:t>sinusoidal</a:t>
            </a:r>
            <a:r>
              <a:rPr lang="tr-TR" dirty="0" smtClean="0">
                <a:solidFill>
                  <a:srgbClr val="002060"/>
                </a:solidFill>
              </a:rPr>
              <a:t>.</a:t>
            </a:r>
            <a:endParaRPr lang="en-US" dirty="0">
              <a:solidFill>
                <a:srgbClr val="00206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tr-TR" dirty="0" err="1" smtClean="0">
                <a:solidFill>
                  <a:srgbClr val="002060"/>
                </a:solidFill>
              </a:rPr>
              <a:t>Lower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>
                <a:solidFill>
                  <a:srgbClr val="002060"/>
                </a:solidFill>
              </a:rPr>
              <a:t>air-gap MMF harmonic and subharmonic </a:t>
            </a:r>
            <a:r>
              <a:rPr lang="en-US" dirty="0" smtClean="0">
                <a:solidFill>
                  <a:srgbClr val="002060"/>
                </a:solidFill>
              </a:rPr>
              <a:t>content</a:t>
            </a:r>
            <a:r>
              <a:rPr lang="tr-TR" dirty="0" smtClean="0">
                <a:solidFill>
                  <a:srgbClr val="002060"/>
                </a:solidFill>
              </a:rPr>
              <a:t> (rotor </a:t>
            </a:r>
            <a:r>
              <a:rPr lang="tr-TR" dirty="0" err="1" smtClean="0">
                <a:solidFill>
                  <a:srgbClr val="002060"/>
                </a:solidFill>
              </a:rPr>
              <a:t>losses</a:t>
            </a:r>
            <a:r>
              <a:rPr lang="tr-TR" dirty="0" smtClean="0">
                <a:solidFill>
                  <a:srgbClr val="002060"/>
                </a:solidFill>
              </a:rPr>
              <a:t>, </a:t>
            </a:r>
            <a:r>
              <a:rPr lang="tr-TR" dirty="0" err="1" smtClean="0">
                <a:solidFill>
                  <a:srgbClr val="002060"/>
                </a:solidFill>
              </a:rPr>
              <a:t>unbalanced</a:t>
            </a:r>
            <a:r>
              <a:rPr lang="tr-TR" dirty="0" smtClean="0">
                <a:solidFill>
                  <a:srgbClr val="002060"/>
                </a:solidFill>
              </a:rPr>
              <a:t> </a:t>
            </a:r>
            <a:r>
              <a:rPr lang="tr-TR" dirty="0" err="1" smtClean="0">
                <a:solidFill>
                  <a:srgbClr val="002060"/>
                </a:solidFill>
              </a:rPr>
              <a:t>radial</a:t>
            </a:r>
            <a:r>
              <a:rPr lang="tr-TR" dirty="0" smtClean="0">
                <a:solidFill>
                  <a:srgbClr val="002060"/>
                </a:solidFill>
              </a:rPr>
              <a:t> </a:t>
            </a:r>
            <a:r>
              <a:rPr lang="tr-TR" dirty="0" err="1" smtClean="0">
                <a:solidFill>
                  <a:srgbClr val="002060"/>
                </a:solidFill>
              </a:rPr>
              <a:t>forces</a:t>
            </a:r>
            <a:r>
              <a:rPr lang="tr-TR" dirty="0" smtClean="0">
                <a:solidFill>
                  <a:srgbClr val="002060"/>
                </a:solidFill>
              </a:rPr>
              <a:t>, </a:t>
            </a:r>
            <a:r>
              <a:rPr lang="tr-TR" dirty="0" err="1" smtClean="0">
                <a:solidFill>
                  <a:srgbClr val="002060"/>
                </a:solidFill>
              </a:rPr>
              <a:t>torque</a:t>
            </a:r>
            <a:r>
              <a:rPr lang="tr-TR" dirty="0" smtClean="0">
                <a:solidFill>
                  <a:srgbClr val="002060"/>
                </a:solidFill>
              </a:rPr>
              <a:t> </a:t>
            </a:r>
            <a:r>
              <a:rPr lang="tr-TR" dirty="0" err="1" smtClean="0">
                <a:solidFill>
                  <a:srgbClr val="002060"/>
                </a:solidFill>
              </a:rPr>
              <a:t>ripple</a:t>
            </a:r>
            <a:r>
              <a:rPr lang="tr-TR" dirty="0" smtClean="0">
                <a:solidFill>
                  <a:srgbClr val="002060"/>
                </a:solidFill>
              </a:rPr>
              <a:t>, </a:t>
            </a:r>
            <a:r>
              <a:rPr lang="tr-TR" dirty="0" err="1" smtClean="0">
                <a:solidFill>
                  <a:srgbClr val="002060"/>
                </a:solidFill>
              </a:rPr>
              <a:t>vibration</a:t>
            </a:r>
            <a:r>
              <a:rPr lang="tr-TR" dirty="0" smtClean="0">
                <a:solidFill>
                  <a:srgbClr val="002060"/>
                </a:solidFill>
              </a:rPr>
              <a:t> </a:t>
            </a:r>
            <a:r>
              <a:rPr lang="tr-TR" dirty="0" err="1" smtClean="0">
                <a:solidFill>
                  <a:srgbClr val="002060"/>
                </a:solidFill>
              </a:rPr>
              <a:t>etc</a:t>
            </a:r>
            <a:r>
              <a:rPr lang="tr-TR" dirty="0" smtClean="0">
                <a:solidFill>
                  <a:srgbClr val="002060"/>
                </a:solidFill>
              </a:rPr>
              <a:t>.)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3666" y="673889"/>
            <a:ext cx="2771881" cy="277129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3666" y="3992336"/>
            <a:ext cx="2771881" cy="2771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5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8970" y="150669"/>
            <a:ext cx="82078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On stator </a:t>
            </a:r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configurations</a:t>
            </a:r>
            <a:endParaRPr lang="en-US" sz="2800" dirty="0">
              <a:solidFill>
                <a:schemeClr val="accent1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180240" y="4550822"/>
            <a:ext cx="322489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000" dirty="0" smtClean="0">
                <a:solidFill>
                  <a:srgbClr val="002060"/>
                </a:solidFill>
              </a:rPr>
              <a:t>Mixed </a:t>
            </a:r>
            <a:r>
              <a:rPr lang="tr-TR" sz="2000" dirty="0" err="1" smtClean="0">
                <a:solidFill>
                  <a:srgbClr val="002060"/>
                </a:solidFill>
              </a:rPr>
              <a:t>single</a:t>
            </a:r>
            <a:r>
              <a:rPr lang="tr-TR" sz="2000" dirty="0" smtClean="0">
                <a:solidFill>
                  <a:srgbClr val="002060"/>
                </a:solidFill>
              </a:rPr>
              <a:t>/</a:t>
            </a:r>
            <a:r>
              <a:rPr lang="tr-TR" sz="2000" dirty="0" err="1" smtClean="0">
                <a:solidFill>
                  <a:srgbClr val="002060"/>
                </a:solidFill>
              </a:rPr>
              <a:t>double-layer</a:t>
            </a:r>
            <a:endParaRPr lang="tr-TR" dirty="0" smtClean="0">
              <a:solidFill>
                <a:srgbClr val="00206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4938" t="22789" r="63900" b="7313"/>
          <a:stretch/>
        </p:blipFill>
        <p:spPr>
          <a:xfrm>
            <a:off x="4874079" y="673889"/>
            <a:ext cx="3837214" cy="378200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55331" t="13662" r="8650" b="3855"/>
          <a:stretch/>
        </p:blipFill>
        <p:spPr>
          <a:xfrm>
            <a:off x="65313" y="2791931"/>
            <a:ext cx="3976007" cy="400075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5313" y="2364835"/>
            <a:ext cx="422910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rgbClr val="002060"/>
                </a:solidFill>
              </a:rPr>
              <a:t>Four-layer FSCW machine with </a:t>
            </a:r>
            <a:r>
              <a:rPr lang="en-US" sz="2000" dirty="0" err="1">
                <a:solidFill>
                  <a:srgbClr val="002060"/>
                </a:solidFill>
              </a:rPr>
              <a:t>yq</a:t>
            </a:r>
            <a:r>
              <a:rPr lang="en-US" sz="2000" dirty="0">
                <a:solidFill>
                  <a:srgbClr val="002060"/>
                </a:solidFill>
              </a:rPr>
              <a:t> = </a:t>
            </a:r>
            <a:r>
              <a:rPr lang="en-US" sz="2000" dirty="0" smtClean="0">
                <a:solidFill>
                  <a:srgbClr val="002060"/>
                </a:solidFill>
              </a:rPr>
              <a:t>2</a:t>
            </a:r>
            <a:endParaRPr lang="tr-TR" dirty="0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2168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8970" y="150669"/>
            <a:ext cx="82078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On stator </a:t>
            </a:r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configurations</a:t>
            </a:r>
            <a:endParaRPr lang="en-US" sz="2800" dirty="0">
              <a:solidFill>
                <a:schemeClr val="accent1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36764" y="673889"/>
            <a:ext cx="88011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400" dirty="0" smtClean="0">
                <a:solidFill>
                  <a:srgbClr val="002060"/>
                </a:solidFill>
              </a:rPr>
              <a:t>3-phase (</a:t>
            </a:r>
            <a:r>
              <a:rPr lang="tr-TR" sz="2400" dirty="0" err="1" smtClean="0">
                <a:solidFill>
                  <a:srgbClr val="002060"/>
                </a:solidFill>
              </a:rPr>
              <a:t>mostly</a:t>
            </a:r>
            <a:r>
              <a:rPr lang="tr-TR" sz="2400" dirty="0" smtClean="0">
                <a:solidFill>
                  <a:srgbClr val="002060"/>
                </a:solidFill>
              </a:rPr>
              <a:t>), 12 </a:t>
            </a:r>
            <a:r>
              <a:rPr lang="tr-TR" sz="2400" dirty="0" err="1" smtClean="0">
                <a:solidFill>
                  <a:srgbClr val="002060"/>
                </a:solidFill>
              </a:rPr>
              <a:t>slot</a:t>
            </a:r>
            <a:r>
              <a:rPr lang="tr-TR" sz="2400" dirty="0" smtClean="0">
                <a:solidFill>
                  <a:srgbClr val="002060"/>
                </a:solidFill>
              </a:rPr>
              <a:t> m/c</a:t>
            </a:r>
          </a:p>
          <a:p>
            <a:r>
              <a:rPr lang="tr-TR" sz="2000" b="1" dirty="0" smtClean="0">
                <a:solidFill>
                  <a:srgbClr val="002060"/>
                </a:solidFill>
              </a:rPr>
              <a:t>Stator-7: </a:t>
            </a:r>
            <a:r>
              <a:rPr lang="en-US" sz="2000" b="1" dirty="0" smtClean="0">
                <a:solidFill>
                  <a:srgbClr val="002060"/>
                </a:solidFill>
              </a:rPr>
              <a:t>Alternate teeth</a:t>
            </a:r>
            <a:r>
              <a:rPr lang="tr-TR" sz="2000" b="1" dirty="0" smtClean="0">
                <a:solidFill>
                  <a:srgbClr val="002060"/>
                </a:solidFill>
              </a:rPr>
              <a:t>, </a:t>
            </a:r>
            <a:r>
              <a:rPr lang="en-US" sz="2000" b="1" dirty="0" smtClean="0">
                <a:solidFill>
                  <a:srgbClr val="002060"/>
                </a:solidFill>
              </a:rPr>
              <a:t>Double stator</a:t>
            </a:r>
            <a:endParaRPr lang="tr-TR" sz="2000" b="1" dirty="0" smtClean="0">
              <a:solidFill>
                <a:srgbClr val="00206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6745" y="1670080"/>
            <a:ext cx="5021138" cy="502006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547757" y="5769760"/>
            <a:ext cx="249010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000" dirty="0" smtClean="0">
                <a:solidFill>
                  <a:srgbClr val="FF0000"/>
                </a:solidFill>
              </a:rPr>
              <a:t>Mümkün mü?</a:t>
            </a:r>
          </a:p>
          <a:p>
            <a:r>
              <a:rPr lang="tr-TR" sz="2000" dirty="0" smtClean="0">
                <a:solidFill>
                  <a:srgbClr val="FF0000"/>
                </a:solidFill>
              </a:rPr>
              <a:t>Veya bunun </a:t>
            </a:r>
            <a:r>
              <a:rPr lang="tr-TR" sz="2000" dirty="0" err="1" smtClean="0">
                <a:solidFill>
                  <a:srgbClr val="FF0000"/>
                </a:solidFill>
              </a:rPr>
              <a:t>all-teeth</a:t>
            </a:r>
            <a:r>
              <a:rPr lang="tr-TR" sz="2000" dirty="0" smtClean="0">
                <a:solidFill>
                  <a:srgbClr val="FF0000"/>
                </a:solidFill>
              </a:rPr>
              <a:t> olanı…</a:t>
            </a:r>
          </a:p>
        </p:txBody>
      </p:sp>
    </p:spTree>
    <p:extLst>
      <p:ext uri="{BB962C8B-B14F-4D97-AF65-F5344CB8AC3E}">
        <p14:creationId xmlns:p14="http://schemas.microsoft.com/office/powerpoint/2010/main" val="234522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8970" y="150669"/>
            <a:ext cx="82078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On stator </a:t>
            </a:r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configurations</a:t>
            </a:r>
            <a:endParaRPr lang="en-US" sz="2800" dirty="0">
              <a:solidFill>
                <a:schemeClr val="accent1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36764" y="673889"/>
            <a:ext cx="8801100" cy="1538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000" dirty="0" smtClean="0">
                <a:solidFill>
                  <a:srgbClr val="002060"/>
                </a:solidFill>
              </a:rPr>
              <a:t>Şöyle bir şey var:</a:t>
            </a:r>
          </a:p>
          <a:p>
            <a:endParaRPr lang="tr-TR" sz="2000" dirty="0">
              <a:solidFill>
                <a:srgbClr val="002060"/>
              </a:solidFill>
            </a:endParaRPr>
          </a:p>
          <a:p>
            <a:r>
              <a:rPr lang="en-US" dirty="0"/>
              <a:t>M. </a:t>
            </a:r>
            <a:r>
              <a:rPr lang="en-US" dirty="0" err="1"/>
              <a:t>Cistelecan</a:t>
            </a:r>
            <a:r>
              <a:rPr lang="en-US" dirty="0"/>
              <a:t>, F. Ferreira, and M. </a:t>
            </a:r>
            <a:r>
              <a:rPr lang="en-US" dirty="0" err="1"/>
              <a:t>Popescu</a:t>
            </a:r>
            <a:r>
              <a:rPr lang="en-US" dirty="0"/>
              <a:t>, </a:t>
            </a:r>
            <a:r>
              <a:rPr lang="en-US" b="1" dirty="0" smtClean="0"/>
              <a:t>Three </a:t>
            </a:r>
            <a:r>
              <a:rPr lang="en-US" b="1" dirty="0"/>
              <a:t>phase tooth-concentrated multiple-layer </a:t>
            </a:r>
            <a:r>
              <a:rPr lang="en-US" b="1" dirty="0" smtClean="0"/>
              <a:t>fractional </a:t>
            </a:r>
            <a:r>
              <a:rPr lang="en-US" b="1" dirty="0"/>
              <a:t>windings with low space harmonic content</a:t>
            </a:r>
            <a:r>
              <a:rPr lang="en-US" dirty="0"/>
              <a:t>," in Energy Conversion Congress and Exposition (ECCE), 2010 IEEE , Atlanta, GA, USA, September 2010, pp. </a:t>
            </a:r>
            <a:r>
              <a:rPr lang="en-US" dirty="0" smtClean="0"/>
              <a:t>1399</a:t>
            </a:r>
            <a:r>
              <a:rPr lang="tr-TR" dirty="0" smtClean="0"/>
              <a:t>-</a:t>
            </a:r>
            <a:r>
              <a:rPr lang="en-US" dirty="0" smtClean="0"/>
              <a:t>1405</a:t>
            </a:r>
            <a:r>
              <a:rPr lang="en-US" dirty="0"/>
              <a:t>.</a:t>
            </a:r>
            <a:endParaRPr lang="tr-TR" sz="2000" dirty="0" smtClean="0">
              <a:solidFill>
                <a:srgbClr val="00206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1970" y="2346147"/>
            <a:ext cx="5946323" cy="1886814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36764" y="4394822"/>
            <a:ext cx="835206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Adopting a higher number of layers helps </a:t>
            </a:r>
            <a:r>
              <a:rPr lang="en-US" dirty="0" smtClean="0">
                <a:solidFill>
                  <a:srgbClr val="002060"/>
                </a:solidFill>
              </a:rPr>
              <a:t>reduce</a:t>
            </a:r>
            <a:r>
              <a:rPr lang="tr-TR" dirty="0" smtClean="0">
                <a:solidFill>
                  <a:srgbClr val="002060"/>
                </a:solidFill>
              </a:rPr>
              <a:t>: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rgbClr val="002060"/>
                </a:solidFill>
              </a:rPr>
              <a:t>the </a:t>
            </a:r>
            <a:r>
              <a:rPr lang="en-US" dirty="0">
                <a:solidFill>
                  <a:srgbClr val="002060"/>
                </a:solidFill>
              </a:rPr>
              <a:t>harmonic content of the armature </a:t>
            </a:r>
            <a:r>
              <a:rPr lang="en-US" dirty="0" smtClean="0">
                <a:solidFill>
                  <a:srgbClr val="002060"/>
                </a:solidFill>
              </a:rPr>
              <a:t>MMF</a:t>
            </a:r>
            <a:endParaRPr lang="tr-TR" dirty="0" smtClean="0">
              <a:solidFill>
                <a:srgbClr val="00206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rgbClr val="002060"/>
                </a:solidFill>
              </a:rPr>
              <a:t>the </a:t>
            </a:r>
            <a:r>
              <a:rPr lang="en-US" dirty="0">
                <a:solidFill>
                  <a:srgbClr val="002060"/>
                </a:solidFill>
              </a:rPr>
              <a:t>torque </a:t>
            </a:r>
            <a:r>
              <a:rPr lang="en-US" dirty="0" smtClean="0">
                <a:solidFill>
                  <a:srgbClr val="002060"/>
                </a:solidFill>
              </a:rPr>
              <a:t>ripple</a:t>
            </a:r>
            <a:endParaRPr lang="tr-TR" dirty="0" smtClean="0">
              <a:solidFill>
                <a:srgbClr val="00206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rgbClr val="002060"/>
                </a:solidFill>
              </a:rPr>
              <a:t>the </a:t>
            </a:r>
            <a:r>
              <a:rPr lang="en-US" dirty="0">
                <a:solidFill>
                  <a:srgbClr val="002060"/>
                </a:solidFill>
              </a:rPr>
              <a:t>rotor </a:t>
            </a:r>
            <a:r>
              <a:rPr lang="en-US" dirty="0" smtClean="0">
                <a:solidFill>
                  <a:srgbClr val="002060"/>
                </a:solidFill>
              </a:rPr>
              <a:t>losses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8089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8970" y="150669"/>
            <a:ext cx="82078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On stator </a:t>
            </a:r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configurations</a:t>
            </a:r>
            <a:endParaRPr lang="en-US" sz="2800" dirty="0">
              <a:solidFill>
                <a:schemeClr val="accent1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36764" y="673889"/>
            <a:ext cx="88011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400" dirty="0" smtClean="0">
                <a:solidFill>
                  <a:srgbClr val="002060"/>
                </a:solidFill>
              </a:rPr>
              <a:t>3-phase (</a:t>
            </a:r>
            <a:r>
              <a:rPr lang="tr-TR" sz="2400" dirty="0" err="1" smtClean="0">
                <a:solidFill>
                  <a:srgbClr val="002060"/>
                </a:solidFill>
              </a:rPr>
              <a:t>mostly</a:t>
            </a:r>
            <a:r>
              <a:rPr lang="tr-TR" sz="2400" dirty="0" smtClean="0">
                <a:solidFill>
                  <a:srgbClr val="002060"/>
                </a:solidFill>
              </a:rPr>
              <a:t>), 12 </a:t>
            </a:r>
            <a:r>
              <a:rPr lang="tr-TR" sz="2400" dirty="0" err="1" smtClean="0">
                <a:solidFill>
                  <a:srgbClr val="002060"/>
                </a:solidFill>
              </a:rPr>
              <a:t>slot</a:t>
            </a:r>
            <a:r>
              <a:rPr lang="tr-TR" sz="2400" dirty="0" smtClean="0">
                <a:solidFill>
                  <a:srgbClr val="002060"/>
                </a:solidFill>
              </a:rPr>
              <a:t> m/c</a:t>
            </a:r>
          </a:p>
          <a:p>
            <a:r>
              <a:rPr lang="tr-TR" sz="2000" b="1" dirty="0" smtClean="0">
                <a:solidFill>
                  <a:srgbClr val="002060"/>
                </a:solidFill>
              </a:rPr>
              <a:t>Stator-8 (</a:t>
            </a:r>
            <a:r>
              <a:rPr lang="tr-TR" sz="2000" b="1" dirty="0" err="1" smtClean="0">
                <a:solidFill>
                  <a:srgbClr val="002060"/>
                </a:solidFill>
              </a:rPr>
              <a:t>proposed</a:t>
            </a:r>
            <a:r>
              <a:rPr lang="tr-TR" sz="2000" b="1" dirty="0" smtClean="0">
                <a:solidFill>
                  <a:srgbClr val="002060"/>
                </a:solidFill>
              </a:rPr>
              <a:t>): </a:t>
            </a:r>
            <a:r>
              <a:rPr lang="en-US" sz="2000" b="1" dirty="0" smtClean="0">
                <a:solidFill>
                  <a:srgbClr val="002060"/>
                </a:solidFill>
              </a:rPr>
              <a:t>Al</a:t>
            </a:r>
            <a:r>
              <a:rPr lang="tr-TR" sz="2000" b="1" dirty="0" smtClean="0">
                <a:solidFill>
                  <a:srgbClr val="002060"/>
                </a:solidFill>
              </a:rPr>
              <a:t>l</a:t>
            </a:r>
            <a:r>
              <a:rPr lang="en-US" sz="2000" b="1" dirty="0" smtClean="0">
                <a:solidFill>
                  <a:srgbClr val="002060"/>
                </a:solidFill>
              </a:rPr>
              <a:t> teeth</a:t>
            </a:r>
            <a:r>
              <a:rPr lang="tr-TR" sz="2000" b="1" dirty="0" smtClean="0">
                <a:solidFill>
                  <a:srgbClr val="002060"/>
                </a:solidFill>
              </a:rPr>
              <a:t>, 4-phase, 3-module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6745" y="1588438"/>
            <a:ext cx="5021138" cy="502006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203731" y="5927894"/>
            <a:ext cx="300333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b="1" dirty="0" smtClean="0">
                <a:solidFill>
                  <a:srgbClr val="FF0000"/>
                </a:solidFill>
              </a:rPr>
              <a:t>Çifte modülerlik:</a:t>
            </a:r>
          </a:p>
          <a:p>
            <a:r>
              <a:rPr lang="tr-TR" dirty="0" smtClean="0">
                <a:solidFill>
                  <a:srgbClr val="FF0000"/>
                </a:solidFill>
              </a:rPr>
              <a:t>1-faz gittiğinde bütün modülü kapatman gerekmeyebilir.</a:t>
            </a:r>
          </a:p>
        </p:txBody>
      </p:sp>
    </p:spTree>
    <p:extLst>
      <p:ext uri="{BB962C8B-B14F-4D97-AF65-F5344CB8AC3E}">
        <p14:creationId xmlns:p14="http://schemas.microsoft.com/office/powerpoint/2010/main" val="4046691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8970" y="150669"/>
            <a:ext cx="82078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Failure</a:t>
            </a:r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Rates</a:t>
            </a:r>
            <a:endParaRPr lang="en-US" sz="2800" dirty="0">
              <a:solidFill>
                <a:schemeClr val="accent1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587" y="992296"/>
            <a:ext cx="8749519" cy="4799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189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8970" y="150669"/>
            <a:ext cx="82078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On stator </a:t>
            </a:r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configurations</a:t>
            </a:r>
            <a:endParaRPr lang="en-US" sz="2800" dirty="0">
              <a:solidFill>
                <a:schemeClr val="accent1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335486" y="875498"/>
            <a:ext cx="270237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000" b="1" dirty="0" smtClean="0">
                <a:solidFill>
                  <a:srgbClr val="002060"/>
                </a:solidFill>
              </a:rPr>
              <a:t>Stator-8 (</a:t>
            </a:r>
            <a:r>
              <a:rPr lang="tr-TR" sz="2000" b="1" dirty="0" err="1" smtClean="0">
                <a:solidFill>
                  <a:srgbClr val="002060"/>
                </a:solidFill>
              </a:rPr>
              <a:t>proposed</a:t>
            </a:r>
            <a:r>
              <a:rPr lang="tr-TR" sz="2000" b="1" dirty="0" smtClean="0">
                <a:solidFill>
                  <a:srgbClr val="002060"/>
                </a:solidFill>
              </a:rPr>
              <a:t>)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/>
          <a:srcRect l="3386" t="7819" r="71384" b="52482"/>
          <a:stretch/>
        </p:blipFill>
        <p:spPr>
          <a:xfrm>
            <a:off x="359229" y="1197109"/>
            <a:ext cx="1706336" cy="195009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/>
          <a:srcRect l="49540" t="59298" r="1857"/>
          <a:stretch/>
        </p:blipFill>
        <p:spPr>
          <a:xfrm>
            <a:off x="2916556" y="1196470"/>
            <a:ext cx="3206659" cy="195041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/>
          <a:srcRect l="50023" t="7669" r="18194" b="53383"/>
          <a:stretch/>
        </p:blipFill>
        <p:spPr>
          <a:xfrm>
            <a:off x="6221187" y="1196470"/>
            <a:ext cx="2191038" cy="1950099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236765" y="3279919"/>
            <a:ext cx="25146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tr-TR" sz="1600" dirty="0" smtClean="0">
                <a:solidFill>
                  <a:srgbClr val="002060"/>
                </a:solidFill>
              </a:rPr>
              <a:t>3-phase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tr-TR" sz="1600" dirty="0" smtClean="0">
                <a:solidFill>
                  <a:srgbClr val="002060"/>
                </a:solidFill>
              </a:rPr>
              <a:t>4-module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tr-TR" sz="1600" dirty="0" smtClean="0">
                <a:solidFill>
                  <a:srgbClr val="002060"/>
                </a:solidFill>
              </a:rPr>
              <a:t>4x6 </a:t>
            </a:r>
            <a:r>
              <a:rPr lang="tr-TR" sz="1600" dirty="0">
                <a:solidFill>
                  <a:srgbClr val="002060"/>
                </a:solidFill>
              </a:rPr>
              <a:t>= </a:t>
            </a:r>
            <a:r>
              <a:rPr lang="tr-TR" sz="1600" dirty="0" smtClean="0">
                <a:solidFill>
                  <a:srgbClr val="002060"/>
                </a:solidFill>
              </a:rPr>
              <a:t>24 </a:t>
            </a:r>
            <a:r>
              <a:rPr lang="tr-TR" sz="1600" dirty="0" err="1" smtClean="0">
                <a:solidFill>
                  <a:srgbClr val="002060"/>
                </a:solidFill>
              </a:rPr>
              <a:t>transistors</a:t>
            </a:r>
            <a:endParaRPr lang="tr-TR" sz="1600" dirty="0" smtClean="0">
              <a:solidFill>
                <a:srgbClr val="00206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tr-TR" sz="1600" dirty="0" smtClean="0">
                <a:solidFill>
                  <a:srgbClr val="002060"/>
                </a:solidFill>
              </a:rPr>
              <a:t>1TF: 75% redundancy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tr-TR" sz="1600" dirty="0" smtClean="0">
                <a:solidFill>
                  <a:srgbClr val="002060"/>
                </a:solidFill>
              </a:rPr>
              <a:t>2TF: 50% redundancy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185025" y="3279919"/>
            <a:ext cx="25146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tr-TR" sz="1600" dirty="0">
                <a:solidFill>
                  <a:srgbClr val="002060"/>
                </a:solidFill>
              </a:rPr>
              <a:t>3-phase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tr-TR" sz="1600" dirty="0" smtClean="0">
                <a:solidFill>
                  <a:srgbClr val="002060"/>
                </a:solidFill>
              </a:rPr>
              <a:t>4-module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tr-TR" sz="1600" dirty="0">
                <a:solidFill>
                  <a:srgbClr val="002060"/>
                </a:solidFill>
              </a:rPr>
              <a:t>4x12 = 48 </a:t>
            </a:r>
            <a:r>
              <a:rPr lang="tr-TR" sz="1600" dirty="0" err="1" smtClean="0">
                <a:solidFill>
                  <a:srgbClr val="002060"/>
                </a:solidFill>
              </a:rPr>
              <a:t>transistors</a:t>
            </a:r>
            <a:endParaRPr lang="tr-TR" sz="1600" dirty="0" smtClean="0">
              <a:solidFill>
                <a:srgbClr val="00206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tr-TR" sz="1600" dirty="0" smtClean="0">
                <a:solidFill>
                  <a:srgbClr val="002060"/>
                </a:solidFill>
              </a:rPr>
              <a:t>1TF</a:t>
            </a:r>
            <a:r>
              <a:rPr lang="tr-TR" sz="1600" dirty="0">
                <a:solidFill>
                  <a:srgbClr val="002060"/>
                </a:solidFill>
              </a:rPr>
              <a:t>: </a:t>
            </a:r>
            <a:r>
              <a:rPr lang="tr-TR" sz="1600" dirty="0" smtClean="0">
                <a:solidFill>
                  <a:srgbClr val="002060"/>
                </a:solidFill>
              </a:rPr>
              <a:t>92% </a:t>
            </a:r>
            <a:r>
              <a:rPr lang="tr-TR" sz="1600" dirty="0">
                <a:solidFill>
                  <a:srgbClr val="002060"/>
                </a:solidFill>
              </a:rPr>
              <a:t>redundancy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tr-TR" sz="1600" dirty="0">
                <a:solidFill>
                  <a:srgbClr val="002060"/>
                </a:solidFill>
              </a:rPr>
              <a:t>2TF: </a:t>
            </a:r>
            <a:r>
              <a:rPr lang="tr-TR" sz="1600" dirty="0" smtClean="0">
                <a:solidFill>
                  <a:srgbClr val="002060"/>
                </a:solidFill>
              </a:rPr>
              <a:t>83% redundancy</a:t>
            </a:r>
            <a:endParaRPr lang="tr-TR" sz="1600" dirty="0">
              <a:solidFill>
                <a:srgbClr val="00206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123215" y="3267486"/>
            <a:ext cx="25146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tr-TR" sz="1600" dirty="0" smtClean="0">
                <a:solidFill>
                  <a:srgbClr val="002060"/>
                </a:solidFill>
              </a:rPr>
              <a:t>4-phase</a:t>
            </a:r>
            <a:endParaRPr lang="tr-TR" sz="1600" dirty="0">
              <a:solidFill>
                <a:srgbClr val="00206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tr-TR" sz="1600" dirty="0" smtClean="0">
                <a:solidFill>
                  <a:srgbClr val="002060"/>
                </a:solidFill>
              </a:rPr>
              <a:t>3-module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tr-TR" sz="1600" dirty="0">
                <a:solidFill>
                  <a:srgbClr val="002060"/>
                </a:solidFill>
              </a:rPr>
              <a:t>4x6 = 24 </a:t>
            </a:r>
            <a:r>
              <a:rPr lang="tr-TR" sz="1600" dirty="0" err="1" smtClean="0">
                <a:solidFill>
                  <a:srgbClr val="002060"/>
                </a:solidFill>
              </a:rPr>
              <a:t>transistors</a:t>
            </a:r>
            <a:endParaRPr lang="tr-TR" sz="1600" dirty="0" smtClean="0">
              <a:solidFill>
                <a:srgbClr val="00206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tr-TR" sz="1600" dirty="0" smtClean="0">
                <a:solidFill>
                  <a:srgbClr val="002060"/>
                </a:solidFill>
              </a:rPr>
              <a:t>1TF</a:t>
            </a:r>
            <a:r>
              <a:rPr lang="tr-TR" sz="1600" dirty="0">
                <a:solidFill>
                  <a:srgbClr val="002060"/>
                </a:solidFill>
              </a:rPr>
              <a:t>: 92% redundancy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tr-TR" sz="1600" dirty="0" smtClean="0">
                <a:solidFill>
                  <a:srgbClr val="002060"/>
                </a:solidFill>
              </a:rPr>
              <a:t>2TF*: </a:t>
            </a:r>
            <a:r>
              <a:rPr lang="tr-TR" sz="1600" dirty="0">
                <a:solidFill>
                  <a:srgbClr val="002060"/>
                </a:solidFill>
              </a:rPr>
              <a:t>83% </a:t>
            </a:r>
            <a:r>
              <a:rPr lang="tr-TR" sz="1600" dirty="0" smtClean="0">
                <a:solidFill>
                  <a:srgbClr val="002060"/>
                </a:solidFill>
              </a:rPr>
              <a:t>redundancy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tr-TR" sz="1600" dirty="0">
                <a:solidFill>
                  <a:srgbClr val="002060"/>
                </a:solidFill>
              </a:rPr>
              <a:t>2TF</a:t>
            </a:r>
            <a:r>
              <a:rPr lang="tr-TR" sz="1600" dirty="0" smtClean="0">
                <a:solidFill>
                  <a:srgbClr val="002060"/>
                </a:solidFill>
              </a:rPr>
              <a:t>**: 75% redundancy</a:t>
            </a:r>
            <a:endParaRPr lang="tr-TR" sz="1600" dirty="0">
              <a:solidFill>
                <a:srgbClr val="00206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36765" y="5877063"/>
            <a:ext cx="564377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600" dirty="0" err="1" smtClean="0">
                <a:solidFill>
                  <a:srgbClr val="FF0000"/>
                </a:solidFill>
              </a:rPr>
              <a:t>kVA</a:t>
            </a:r>
            <a:r>
              <a:rPr lang="tr-TR" sz="1600" dirty="0" smtClean="0">
                <a:solidFill>
                  <a:srgbClr val="FF0000"/>
                </a:solidFill>
              </a:rPr>
              <a:t> hesaplama işi anlaşılmadı !</a:t>
            </a:r>
          </a:p>
          <a:p>
            <a:r>
              <a:rPr lang="tr-TR" sz="1600" dirty="0" smtClean="0">
                <a:solidFill>
                  <a:srgbClr val="FF0000"/>
                </a:solidFill>
              </a:rPr>
              <a:t>Redundancy hesabında dengesizlik nasıl gözetilecek?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36765" y="4971048"/>
            <a:ext cx="827858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600" i="1" dirty="0" smtClean="0">
                <a:solidFill>
                  <a:srgbClr val="002060"/>
                </a:solidFill>
              </a:rPr>
              <a:t>* </a:t>
            </a:r>
            <a:r>
              <a:rPr lang="tr-TR" sz="1600" i="1" dirty="0" err="1" smtClean="0">
                <a:solidFill>
                  <a:srgbClr val="002060"/>
                </a:solidFill>
              </a:rPr>
              <a:t>If</a:t>
            </a:r>
            <a:r>
              <a:rPr lang="tr-TR" sz="1600" i="1" dirty="0" smtClean="0">
                <a:solidFill>
                  <a:srgbClr val="002060"/>
                </a:solidFill>
              </a:rPr>
              <a:t> </a:t>
            </a:r>
            <a:r>
              <a:rPr lang="tr-TR" sz="1600" i="1" dirty="0" err="1" smtClean="0">
                <a:solidFill>
                  <a:srgbClr val="002060"/>
                </a:solidFill>
              </a:rPr>
              <a:t>the</a:t>
            </a:r>
            <a:r>
              <a:rPr lang="tr-TR" sz="1600" i="1" dirty="0" smtClean="0">
                <a:solidFill>
                  <a:srgbClr val="002060"/>
                </a:solidFill>
              </a:rPr>
              <a:t> </a:t>
            </a:r>
            <a:r>
              <a:rPr lang="tr-TR" sz="1600" i="1" dirty="0" err="1" smtClean="0">
                <a:solidFill>
                  <a:srgbClr val="002060"/>
                </a:solidFill>
              </a:rPr>
              <a:t>second</a:t>
            </a:r>
            <a:r>
              <a:rPr lang="tr-TR" sz="1600" i="1" dirty="0" smtClean="0">
                <a:solidFill>
                  <a:srgbClr val="002060"/>
                </a:solidFill>
              </a:rPr>
              <a:t> </a:t>
            </a:r>
            <a:r>
              <a:rPr lang="tr-TR" sz="1600" i="1" dirty="0" err="1" smtClean="0">
                <a:solidFill>
                  <a:srgbClr val="002060"/>
                </a:solidFill>
              </a:rPr>
              <a:t>phase</a:t>
            </a:r>
            <a:r>
              <a:rPr lang="tr-TR" sz="1600" i="1" dirty="0" smtClean="0">
                <a:solidFill>
                  <a:srgbClr val="002060"/>
                </a:solidFill>
              </a:rPr>
              <a:t> is </a:t>
            </a:r>
            <a:r>
              <a:rPr lang="tr-TR" sz="1600" i="1" dirty="0" err="1" smtClean="0">
                <a:solidFill>
                  <a:srgbClr val="002060"/>
                </a:solidFill>
              </a:rPr>
              <a:t>from</a:t>
            </a:r>
            <a:r>
              <a:rPr lang="tr-TR" sz="1600" i="1" dirty="0" smtClean="0">
                <a:solidFill>
                  <a:srgbClr val="002060"/>
                </a:solidFill>
              </a:rPr>
              <a:t> </a:t>
            </a:r>
            <a:r>
              <a:rPr lang="tr-TR" sz="1600" i="1" dirty="0" err="1" smtClean="0">
                <a:solidFill>
                  <a:srgbClr val="002060"/>
                </a:solidFill>
              </a:rPr>
              <a:t>another</a:t>
            </a:r>
            <a:r>
              <a:rPr lang="tr-TR" sz="1600" i="1" dirty="0" smtClean="0">
                <a:solidFill>
                  <a:srgbClr val="002060"/>
                </a:solidFill>
              </a:rPr>
              <a:t> </a:t>
            </a:r>
            <a:r>
              <a:rPr lang="tr-TR" sz="1600" i="1" dirty="0" err="1" smtClean="0">
                <a:solidFill>
                  <a:srgbClr val="002060"/>
                </a:solidFill>
              </a:rPr>
              <a:t>module</a:t>
            </a:r>
            <a:endParaRPr lang="tr-TR" sz="1600" i="1" dirty="0" smtClean="0">
              <a:solidFill>
                <a:srgbClr val="002060"/>
              </a:solidFill>
            </a:endParaRPr>
          </a:p>
          <a:p>
            <a:r>
              <a:rPr lang="tr-TR" sz="1600" i="1" dirty="0" smtClean="0">
                <a:solidFill>
                  <a:srgbClr val="002060"/>
                </a:solidFill>
              </a:rPr>
              <a:t>** </a:t>
            </a:r>
            <a:r>
              <a:rPr lang="tr-TR" sz="1600" i="1" dirty="0" err="1" smtClean="0">
                <a:solidFill>
                  <a:srgbClr val="002060"/>
                </a:solidFill>
              </a:rPr>
              <a:t>If</a:t>
            </a:r>
            <a:r>
              <a:rPr lang="tr-TR" sz="1600" i="1" dirty="0" smtClean="0">
                <a:solidFill>
                  <a:srgbClr val="002060"/>
                </a:solidFill>
              </a:rPr>
              <a:t> </a:t>
            </a:r>
            <a:r>
              <a:rPr lang="tr-TR" sz="1600" i="1" dirty="0" err="1" smtClean="0">
                <a:solidFill>
                  <a:srgbClr val="002060"/>
                </a:solidFill>
              </a:rPr>
              <a:t>the</a:t>
            </a:r>
            <a:r>
              <a:rPr lang="tr-TR" sz="1600" i="1" dirty="0" smtClean="0">
                <a:solidFill>
                  <a:srgbClr val="002060"/>
                </a:solidFill>
              </a:rPr>
              <a:t> </a:t>
            </a:r>
            <a:r>
              <a:rPr lang="tr-TR" sz="1600" i="1" dirty="0" err="1">
                <a:solidFill>
                  <a:srgbClr val="002060"/>
                </a:solidFill>
              </a:rPr>
              <a:t>second</a:t>
            </a:r>
            <a:r>
              <a:rPr lang="tr-TR" sz="1600" i="1" dirty="0">
                <a:solidFill>
                  <a:srgbClr val="002060"/>
                </a:solidFill>
              </a:rPr>
              <a:t> </a:t>
            </a:r>
            <a:r>
              <a:rPr lang="tr-TR" sz="1600" i="1" dirty="0" err="1">
                <a:solidFill>
                  <a:srgbClr val="002060"/>
                </a:solidFill>
              </a:rPr>
              <a:t>phase</a:t>
            </a:r>
            <a:r>
              <a:rPr lang="tr-TR" sz="1600" i="1" dirty="0">
                <a:solidFill>
                  <a:srgbClr val="002060"/>
                </a:solidFill>
              </a:rPr>
              <a:t> is </a:t>
            </a:r>
            <a:r>
              <a:rPr lang="tr-TR" sz="1600" i="1" dirty="0" err="1">
                <a:solidFill>
                  <a:srgbClr val="002060"/>
                </a:solidFill>
              </a:rPr>
              <a:t>from</a:t>
            </a:r>
            <a:r>
              <a:rPr lang="tr-TR" sz="1600" i="1" dirty="0">
                <a:solidFill>
                  <a:srgbClr val="002060"/>
                </a:solidFill>
              </a:rPr>
              <a:t> </a:t>
            </a:r>
            <a:r>
              <a:rPr lang="tr-TR" sz="1600" i="1" dirty="0" err="1" smtClean="0">
                <a:solidFill>
                  <a:srgbClr val="002060"/>
                </a:solidFill>
              </a:rPr>
              <a:t>the</a:t>
            </a:r>
            <a:r>
              <a:rPr lang="tr-TR" sz="1600" i="1" dirty="0" smtClean="0">
                <a:solidFill>
                  <a:srgbClr val="002060"/>
                </a:solidFill>
              </a:rPr>
              <a:t> </a:t>
            </a:r>
            <a:r>
              <a:rPr lang="tr-TR" sz="1600" i="1" dirty="0" err="1" smtClean="0">
                <a:solidFill>
                  <a:srgbClr val="002060"/>
                </a:solidFill>
              </a:rPr>
              <a:t>same</a:t>
            </a:r>
            <a:r>
              <a:rPr lang="tr-TR" sz="1600" i="1" dirty="0" smtClean="0">
                <a:solidFill>
                  <a:srgbClr val="002060"/>
                </a:solidFill>
              </a:rPr>
              <a:t> </a:t>
            </a:r>
            <a:r>
              <a:rPr lang="tr-TR" sz="1600" i="1" dirty="0" err="1" smtClean="0">
                <a:solidFill>
                  <a:srgbClr val="002060"/>
                </a:solidFill>
              </a:rPr>
              <a:t>module</a:t>
            </a:r>
            <a:endParaRPr lang="tr-TR" sz="1600" i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4237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8970" y="150669"/>
            <a:ext cx="82078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On stator </a:t>
            </a:r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configurations</a:t>
            </a:r>
            <a:endParaRPr lang="en-US" sz="2800" dirty="0">
              <a:solidFill>
                <a:schemeClr val="accent1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59229" y="875498"/>
            <a:ext cx="867863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000" b="1" dirty="0" smtClean="0">
                <a:solidFill>
                  <a:srgbClr val="002060"/>
                </a:solidFill>
              </a:rPr>
              <a:t>6-fazlı olsa mesela?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59229" y="1477217"/>
            <a:ext cx="25146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tr-TR" sz="1600" dirty="0">
                <a:solidFill>
                  <a:srgbClr val="002060"/>
                </a:solidFill>
              </a:rPr>
              <a:t>6</a:t>
            </a:r>
            <a:r>
              <a:rPr lang="tr-TR" sz="1600" dirty="0" smtClean="0">
                <a:solidFill>
                  <a:srgbClr val="002060"/>
                </a:solidFill>
              </a:rPr>
              <a:t>-phase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tr-TR" sz="1600" dirty="0">
                <a:solidFill>
                  <a:srgbClr val="002060"/>
                </a:solidFill>
              </a:rPr>
              <a:t>2</a:t>
            </a:r>
            <a:r>
              <a:rPr lang="tr-TR" sz="1600" dirty="0" smtClean="0">
                <a:solidFill>
                  <a:srgbClr val="002060"/>
                </a:solidFill>
              </a:rPr>
              <a:t>-module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tr-TR" sz="1600" dirty="0" smtClean="0">
                <a:solidFill>
                  <a:srgbClr val="002060"/>
                </a:solidFill>
              </a:rPr>
              <a:t>2x12 </a:t>
            </a:r>
            <a:r>
              <a:rPr lang="tr-TR" sz="1600" dirty="0">
                <a:solidFill>
                  <a:srgbClr val="002060"/>
                </a:solidFill>
              </a:rPr>
              <a:t>= </a:t>
            </a:r>
            <a:r>
              <a:rPr lang="tr-TR" sz="1600" dirty="0" smtClean="0">
                <a:solidFill>
                  <a:srgbClr val="002060"/>
                </a:solidFill>
              </a:rPr>
              <a:t>24 </a:t>
            </a:r>
            <a:r>
              <a:rPr lang="tr-TR" sz="1600" dirty="0" err="1" smtClean="0">
                <a:solidFill>
                  <a:srgbClr val="002060"/>
                </a:solidFill>
              </a:rPr>
              <a:t>transistors</a:t>
            </a:r>
            <a:endParaRPr lang="tr-TR" sz="1600" dirty="0" smtClean="0">
              <a:solidFill>
                <a:srgbClr val="00206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tr-TR" sz="1600" dirty="0">
                <a:solidFill>
                  <a:srgbClr val="002060"/>
                </a:solidFill>
              </a:rPr>
              <a:t>1TF: 92% redundancy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tr-TR" sz="1600" dirty="0" smtClean="0">
                <a:solidFill>
                  <a:srgbClr val="002060"/>
                </a:solidFill>
              </a:rPr>
              <a:t>2TF: </a:t>
            </a:r>
            <a:r>
              <a:rPr lang="tr-TR" sz="1600" dirty="0">
                <a:solidFill>
                  <a:srgbClr val="002060"/>
                </a:solidFill>
              </a:rPr>
              <a:t>83% </a:t>
            </a:r>
            <a:r>
              <a:rPr lang="tr-TR" sz="1600" dirty="0" smtClean="0">
                <a:solidFill>
                  <a:srgbClr val="002060"/>
                </a:solidFill>
              </a:rPr>
              <a:t>redundancy</a:t>
            </a:r>
            <a:endParaRPr lang="tr-TR" sz="1600" dirty="0">
              <a:solidFill>
                <a:srgbClr val="00206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57867" y="3174685"/>
            <a:ext cx="845003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600" dirty="0" err="1" smtClean="0">
                <a:solidFill>
                  <a:srgbClr val="FF0000"/>
                </a:solidFill>
              </a:rPr>
              <a:t>Question</a:t>
            </a:r>
            <a:r>
              <a:rPr lang="tr-TR" sz="1600" dirty="0" smtClean="0">
                <a:solidFill>
                  <a:srgbClr val="FF0000"/>
                </a:solidFill>
              </a:rPr>
              <a:t>:</a:t>
            </a:r>
          </a:p>
          <a:p>
            <a:r>
              <a:rPr lang="tr-TR" sz="1600" dirty="0" err="1" smtClean="0">
                <a:solidFill>
                  <a:srgbClr val="FF0000"/>
                </a:solidFill>
              </a:rPr>
              <a:t>What</a:t>
            </a:r>
            <a:r>
              <a:rPr lang="tr-TR" sz="1600" dirty="0" smtClean="0">
                <a:solidFill>
                  <a:srgbClr val="FF0000"/>
                </a:solidFill>
              </a:rPr>
              <a:t> is </a:t>
            </a:r>
            <a:r>
              <a:rPr lang="tr-TR" sz="1600" dirty="0" err="1" smtClean="0">
                <a:solidFill>
                  <a:srgbClr val="FF0000"/>
                </a:solidFill>
              </a:rPr>
              <a:t>the</a:t>
            </a:r>
            <a:r>
              <a:rPr lang="tr-TR" sz="1600" dirty="0" smtClean="0">
                <a:solidFill>
                  <a:srgbClr val="FF0000"/>
                </a:solidFill>
              </a:rPr>
              <a:t> </a:t>
            </a:r>
            <a:r>
              <a:rPr lang="tr-TR" sz="1600" dirty="0" err="1" smtClean="0">
                <a:solidFill>
                  <a:srgbClr val="FF0000"/>
                </a:solidFill>
              </a:rPr>
              <a:t>likelihood</a:t>
            </a:r>
            <a:r>
              <a:rPr lang="tr-TR" sz="1600" dirty="0" smtClean="0">
                <a:solidFill>
                  <a:srgbClr val="FF0000"/>
                </a:solidFill>
              </a:rPr>
              <a:t> of a </a:t>
            </a:r>
            <a:r>
              <a:rPr lang="tr-TR" sz="1600" dirty="0" err="1" smtClean="0">
                <a:solidFill>
                  <a:srgbClr val="FF0000"/>
                </a:solidFill>
              </a:rPr>
              <a:t>complete</a:t>
            </a:r>
            <a:r>
              <a:rPr lang="tr-TR" sz="1600" dirty="0" smtClean="0">
                <a:solidFill>
                  <a:srgbClr val="FF0000"/>
                </a:solidFill>
              </a:rPr>
              <a:t> </a:t>
            </a:r>
            <a:r>
              <a:rPr lang="tr-TR" sz="1600" dirty="0" err="1" smtClean="0">
                <a:solidFill>
                  <a:srgbClr val="FF0000"/>
                </a:solidFill>
              </a:rPr>
              <a:t>module</a:t>
            </a:r>
            <a:r>
              <a:rPr lang="tr-TR" sz="1600" dirty="0" smtClean="0">
                <a:solidFill>
                  <a:srgbClr val="FF0000"/>
                </a:solidFill>
              </a:rPr>
              <a:t> </a:t>
            </a:r>
            <a:r>
              <a:rPr lang="tr-TR" sz="1600" dirty="0" err="1" smtClean="0">
                <a:solidFill>
                  <a:srgbClr val="FF0000"/>
                </a:solidFill>
              </a:rPr>
              <a:t>fault</a:t>
            </a:r>
            <a:r>
              <a:rPr lang="tr-TR" sz="1600" dirty="0" smtClean="0">
                <a:solidFill>
                  <a:srgbClr val="FF0000"/>
                </a:solidFill>
              </a:rPr>
              <a:t>? Control </a:t>
            </a:r>
            <a:r>
              <a:rPr lang="tr-TR" sz="1600" dirty="0" err="1" smtClean="0">
                <a:solidFill>
                  <a:srgbClr val="FF0000"/>
                </a:solidFill>
              </a:rPr>
              <a:t>circuit</a:t>
            </a:r>
            <a:r>
              <a:rPr lang="tr-TR" sz="1600" dirty="0" smtClean="0">
                <a:solidFill>
                  <a:srgbClr val="FF0000"/>
                </a:solidFill>
              </a:rPr>
              <a:t> mesela.</a:t>
            </a:r>
          </a:p>
          <a:p>
            <a:r>
              <a:rPr lang="tr-TR" sz="1600" dirty="0" smtClean="0">
                <a:solidFill>
                  <a:srgbClr val="FF0000"/>
                </a:solidFill>
              </a:rPr>
              <a:t>Bu soru aslında ‘Faz sayısını neden maksimum </a:t>
            </a:r>
            <a:r>
              <a:rPr lang="tr-TR" sz="1600" dirty="0" err="1" smtClean="0">
                <a:solidFill>
                  <a:srgbClr val="FF0000"/>
                </a:solidFill>
              </a:rPr>
              <a:t>yapmıyoruz?’un</a:t>
            </a:r>
            <a:r>
              <a:rPr lang="tr-TR" sz="1600" dirty="0" smtClean="0">
                <a:solidFill>
                  <a:srgbClr val="FF0000"/>
                </a:solidFill>
              </a:rPr>
              <a:t> cevabını verecek.</a:t>
            </a:r>
          </a:p>
        </p:txBody>
      </p:sp>
    </p:spTree>
    <p:extLst>
      <p:ext uri="{BB962C8B-B14F-4D97-AF65-F5344CB8AC3E}">
        <p14:creationId xmlns:p14="http://schemas.microsoft.com/office/powerpoint/2010/main" val="472426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8970" y="150669"/>
            <a:ext cx="82078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On stator </a:t>
            </a:r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configurations</a:t>
            </a:r>
            <a:endParaRPr lang="en-US" sz="2800" dirty="0">
              <a:solidFill>
                <a:schemeClr val="accent1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36764" y="673889"/>
            <a:ext cx="88011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000" dirty="0" smtClean="0">
                <a:solidFill>
                  <a:srgbClr val="002060"/>
                </a:solidFill>
              </a:rPr>
              <a:t>Şöyle bir şey varmış: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9423" y="990891"/>
            <a:ext cx="2973658" cy="280987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3081" y="1252329"/>
            <a:ext cx="3550920" cy="25291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94702" y="3854631"/>
            <a:ext cx="2973658" cy="295686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68360" y="3854631"/>
            <a:ext cx="3575642" cy="2688761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83423" y="1934161"/>
            <a:ext cx="243599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24-slot alternate-teeth </a:t>
            </a:r>
            <a:r>
              <a:rPr lang="en-US" dirty="0"/>
              <a:t>asymmetric six-phase </a:t>
            </a:r>
            <a:r>
              <a:rPr lang="en-US" dirty="0" smtClean="0"/>
              <a:t>PMSM</a:t>
            </a:r>
            <a:endParaRPr lang="tr-TR" dirty="0" smtClean="0"/>
          </a:p>
        </p:txBody>
      </p:sp>
      <p:sp>
        <p:nvSpPr>
          <p:cNvPr id="11" name="Rectangle 10"/>
          <p:cNvSpPr/>
          <p:nvPr/>
        </p:nvSpPr>
        <p:spPr>
          <a:xfrm>
            <a:off x="236764" y="4570996"/>
            <a:ext cx="2582636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24-slot all-teeth</a:t>
            </a:r>
            <a:r>
              <a:rPr lang="tr-TR" dirty="0" smtClean="0"/>
              <a:t> </a:t>
            </a:r>
            <a:r>
              <a:rPr lang="en-US" dirty="0" smtClean="0"/>
              <a:t>asymmetric </a:t>
            </a:r>
            <a:r>
              <a:rPr lang="en-US" dirty="0"/>
              <a:t>six-phase PMSM</a:t>
            </a:r>
            <a:r>
              <a:rPr lang="en-US" sz="2000" dirty="0"/>
              <a:t> </a:t>
            </a:r>
            <a:br>
              <a:rPr lang="en-US" sz="2000" dirty="0"/>
            </a:br>
            <a:endParaRPr lang="tr-TR" sz="2000" b="1" dirty="0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2606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8970" y="150669"/>
            <a:ext cx="82078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On stator </a:t>
            </a:r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configurations</a:t>
            </a:r>
            <a:endParaRPr lang="en-US" sz="2800" dirty="0">
              <a:solidFill>
                <a:schemeClr val="accent1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/>
          <a:srcRect l="51666" t="3826" r="7603" b="52604"/>
          <a:stretch/>
        </p:blipFill>
        <p:spPr>
          <a:xfrm>
            <a:off x="5519055" y="1430893"/>
            <a:ext cx="3584121" cy="368337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/>
          <a:srcRect l="9472" t="3348" r="48919" b="52821"/>
          <a:stretch/>
        </p:blipFill>
        <p:spPr>
          <a:xfrm>
            <a:off x="0" y="633925"/>
            <a:ext cx="3371850" cy="34124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30193" t="49310" r="27948" b="6729"/>
          <a:stretch/>
        </p:blipFill>
        <p:spPr>
          <a:xfrm>
            <a:off x="2542508" y="3742637"/>
            <a:ext cx="3107176" cy="3135086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3045274" y="1415276"/>
            <a:ext cx="247922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two coils of same phase shifting by 150 degree; </a:t>
            </a:r>
            <a:br>
              <a:rPr lang="en-US" dirty="0">
                <a:solidFill>
                  <a:srgbClr val="0070C0"/>
                </a:solidFill>
              </a:rPr>
            </a:b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564084" y="878333"/>
            <a:ext cx="247922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two adjacent coils per phase </a:t>
            </a:r>
            <a:br>
              <a:rPr lang="en-US" dirty="0" smtClean="0">
                <a:solidFill>
                  <a:srgbClr val="0070C0"/>
                </a:solidFill>
              </a:rPr>
            </a:b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519055" y="5528615"/>
            <a:ext cx="247922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two adjacent coils per phase with unequal teeth widths </a:t>
            </a:r>
            <a:br>
              <a:rPr lang="en-US" dirty="0">
                <a:solidFill>
                  <a:srgbClr val="0070C0"/>
                </a:solidFill>
              </a:rPr>
            </a:b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6703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8970" y="150669"/>
            <a:ext cx="82078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Fault</a:t>
            </a:r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Detection</a:t>
            </a:r>
            <a:endParaRPr lang="en-US" sz="2800" dirty="0">
              <a:solidFill>
                <a:schemeClr val="accent1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36764" y="886160"/>
            <a:ext cx="2514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smtClean="0">
                <a:solidFill>
                  <a:srgbClr val="002060"/>
                </a:solidFill>
              </a:rPr>
              <a:t>Transistor </a:t>
            </a:r>
            <a:r>
              <a:rPr lang="tr-TR" dirty="0" err="1" smtClean="0">
                <a:solidFill>
                  <a:srgbClr val="002060"/>
                </a:solidFill>
              </a:rPr>
              <a:t>open-circuit</a:t>
            </a:r>
            <a:r>
              <a:rPr lang="tr-TR" dirty="0" smtClean="0">
                <a:solidFill>
                  <a:srgbClr val="002060"/>
                </a:solidFill>
              </a:rPr>
              <a:t>: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2512" t="7819" r="59588" b="54587"/>
          <a:stretch/>
        </p:blipFill>
        <p:spPr>
          <a:xfrm>
            <a:off x="302078" y="1255492"/>
            <a:ext cx="3526772" cy="2540901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997778" y="1255492"/>
            <a:ext cx="514622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smtClean="0">
                <a:solidFill>
                  <a:srgbClr val="002060"/>
                </a:solidFill>
              </a:rPr>
              <a:t>S1’de motor akımı varken (iletimde), S1’i kapatmaya çalıştığımızda kapanmayacaktır 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smtClean="0">
                <a:solidFill>
                  <a:srgbClr val="002060"/>
                </a:solidFill>
              </a:rPr>
              <a:t>S1’e yük binecektir (</a:t>
            </a:r>
            <a:r>
              <a:rPr lang="tr-TR" dirty="0" err="1" smtClean="0">
                <a:solidFill>
                  <a:srgbClr val="002060"/>
                </a:solidFill>
              </a:rPr>
              <a:t>conduction</a:t>
            </a:r>
            <a:r>
              <a:rPr lang="tr-TR" dirty="0" smtClean="0">
                <a:solidFill>
                  <a:srgbClr val="002060"/>
                </a:solidFill>
              </a:rPr>
              <a:t> </a:t>
            </a:r>
            <a:r>
              <a:rPr lang="tr-TR" dirty="0" err="1" smtClean="0">
                <a:solidFill>
                  <a:srgbClr val="002060"/>
                </a:solidFill>
              </a:rPr>
              <a:t>loss</a:t>
            </a:r>
            <a:r>
              <a:rPr lang="tr-TR" dirty="0" smtClean="0">
                <a:solidFill>
                  <a:srgbClr val="002060"/>
                </a:solidFill>
              </a:rPr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smtClean="0">
                <a:solidFill>
                  <a:srgbClr val="002060"/>
                </a:solidFill>
              </a:rPr>
              <a:t>Motor faz akımındaki </a:t>
            </a:r>
            <a:r>
              <a:rPr lang="tr-TR" dirty="0" err="1" smtClean="0">
                <a:solidFill>
                  <a:srgbClr val="002060"/>
                </a:solidFill>
              </a:rPr>
              <a:t>DC’den</a:t>
            </a:r>
            <a:r>
              <a:rPr lang="tr-TR" dirty="0" smtClean="0">
                <a:solidFill>
                  <a:srgbClr val="002060"/>
                </a:solidFill>
              </a:rPr>
              <a:t> tespit edilebilir mi?</a:t>
            </a:r>
          </a:p>
        </p:txBody>
      </p:sp>
      <p:sp>
        <p:nvSpPr>
          <p:cNvPr id="3" name="Oval 2"/>
          <p:cNvSpPr/>
          <p:nvPr/>
        </p:nvSpPr>
        <p:spPr>
          <a:xfrm>
            <a:off x="857249" y="2955472"/>
            <a:ext cx="547007" cy="53067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>
            <a:stCxn id="3" idx="7"/>
            <a:endCxn id="3" idx="3"/>
          </p:cNvCxnSpPr>
          <p:nvPr/>
        </p:nvCxnSpPr>
        <p:spPr>
          <a:xfrm flipH="1">
            <a:off x="937356" y="3033188"/>
            <a:ext cx="386793" cy="37524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endCxn id="3" idx="1"/>
          </p:cNvCxnSpPr>
          <p:nvPr/>
        </p:nvCxnSpPr>
        <p:spPr>
          <a:xfrm flipH="1" flipV="1">
            <a:off x="937356" y="3033188"/>
            <a:ext cx="386793" cy="36933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617763" y="1652429"/>
            <a:ext cx="4789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smtClean="0">
                <a:solidFill>
                  <a:srgbClr val="FF0000"/>
                </a:solidFill>
              </a:rPr>
              <a:t>S1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7847" y="3486151"/>
            <a:ext cx="6416153" cy="3445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73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8970" y="150669"/>
            <a:ext cx="82078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Fault</a:t>
            </a:r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Detection</a:t>
            </a:r>
            <a:endParaRPr lang="en-US" sz="2800" dirty="0">
              <a:solidFill>
                <a:schemeClr val="accent1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36764" y="886160"/>
            <a:ext cx="2514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smtClean="0">
                <a:solidFill>
                  <a:srgbClr val="002060"/>
                </a:solidFill>
              </a:rPr>
              <a:t>Transistor </a:t>
            </a:r>
            <a:r>
              <a:rPr lang="tr-TR" dirty="0" err="1" smtClean="0">
                <a:solidFill>
                  <a:srgbClr val="002060"/>
                </a:solidFill>
              </a:rPr>
              <a:t>open-circuit</a:t>
            </a:r>
            <a:r>
              <a:rPr lang="tr-TR" dirty="0" smtClean="0">
                <a:solidFill>
                  <a:srgbClr val="002060"/>
                </a:solidFill>
              </a:rPr>
              <a:t>: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2512" t="7819" r="59588" b="54587"/>
          <a:stretch/>
        </p:blipFill>
        <p:spPr>
          <a:xfrm>
            <a:off x="302078" y="1255492"/>
            <a:ext cx="3526772" cy="2540901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857249" y="2955472"/>
            <a:ext cx="547007" cy="53067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>
            <a:stCxn id="3" idx="7"/>
            <a:endCxn id="3" idx="3"/>
          </p:cNvCxnSpPr>
          <p:nvPr/>
        </p:nvCxnSpPr>
        <p:spPr>
          <a:xfrm flipH="1">
            <a:off x="937356" y="3033188"/>
            <a:ext cx="386793" cy="37524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endCxn id="3" idx="1"/>
          </p:cNvCxnSpPr>
          <p:nvPr/>
        </p:nvCxnSpPr>
        <p:spPr>
          <a:xfrm flipH="1" flipV="1">
            <a:off x="937356" y="3033188"/>
            <a:ext cx="386793" cy="36933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617763" y="1652429"/>
            <a:ext cx="4789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smtClean="0">
                <a:solidFill>
                  <a:srgbClr val="FF0000"/>
                </a:solidFill>
              </a:rPr>
              <a:t>S1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4164" y="578799"/>
            <a:ext cx="4023016" cy="216893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28850" y="2650672"/>
            <a:ext cx="4160624" cy="197554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28850" y="4612554"/>
            <a:ext cx="4192006" cy="1990449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395052" y="4044786"/>
            <a:ext cx="185819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err="1" smtClean="0">
                <a:solidFill>
                  <a:schemeClr val="accent2">
                    <a:lumMod val="75000"/>
                  </a:schemeClr>
                </a:solidFill>
              </a:rPr>
              <a:t>Iphase</a:t>
            </a:r>
            <a:endParaRPr lang="tr-TR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tr-TR" dirty="0" smtClean="0">
                <a:solidFill>
                  <a:srgbClr val="FFC000"/>
                </a:solidFill>
              </a:rPr>
              <a:t>IS1</a:t>
            </a:r>
          </a:p>
          <a:p>
            <a:r>
              <a:rPr lang="tr-TR" dirty="0" smtClean="0">
                <a:solidFill>
                  <a:srgbClr val="00B0F0"/>
                </a:solidFill>
              </a:rPr>
              <a:t>IS2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74069" y="3042061"/>
            <a:ext cx="5399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smtClean="0">
                <a:solidFill>
                  <a:srgbClr val="FF0000"/>
                </a:solidFill>
              </a:rPr>
              <a:t>S2</a:t>
            </a:r>
          </a:p>
        </p:txBody>
      </p:sp>
    </p:spTree>
    <p:extLst>
      <p:ext uri="{BB962C8B-B14F-4D97-AF65-F5344CB8AC3E}">
        <p14:creationId xmlns:p14="http://schemas.microsoft.com/office/powerpoint/2010/main" val="1117387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8970" y="150669"/>
            <a:ext cx="82078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Application</a:t>
            </a:r>
            <a:endParaRPr lang="en-US" sz="2800" dirty="0">
              <a:solidFill>
                <a:schemeClr val="accent1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24970" y="673889"/>
            <a:ext cx="8461829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  <a:cs typeface="Arial" panose="020B0604020202020204" pitchFamily="34" charset="0"/>
              </a:rPr>
              <a:t>This becomes of the utmost importance </a:t>
            </a:r>
            <a:r>
              <a:rPr lang="en-US" b="1" dirty="0">
                <a:solidFill>
                  <a:srgbClr val="002060"/>
                </a:solidFill>
                <a:cs typeface="Arial" panose="020B0604020202020204" pitchFamily="34" charset="0"/>
              </a:rPr>
              <a:t>in safety critical applications</a:t>
            </a:r>
            <a:r>
              <a:rPr lang="en-US" dirty="0">
                <a:solidFill>
                  <a:srgbClr val="002060"/>
                </a:solidFill>
                <a:cs typeface="Arial" panose="020B0604020202020204" pitchFamily="34" charset="0"/>
              </a:rPr>
              <a:t>, in which the failure of the system </a:t>
            </a:r>
            <a:r>
              <a:rPr lang="en-US" b="1" dirty="0">
                <a:solidFill>
                  <a:srgbClr val="002060"/>
                </a:solidFill>
                <a:cs typeface="Arial" panose="020B0604020202020204" pitchFamily="34" charset="0"/>
              </a:rPr>
              <a:t>cannot be </a:t>
            </a:r>
            <a:r>
              <a:rPr lang="en-US" b="1" dirty="0" smtClean="0">
                <a:solidFill>
                  <a:srgbClr val="002060"/>
                </a:solidFill>
                <a:cs typeface="Arial" panose="020B0604020202020204" pitchFamily="34" charset="0"/>
              </a:rPr>
              <a:t>tolerated</a:t>
            </a:r>
            <a:r>
              <a:rPr lang="en-US" dirty="0" smtClean="0">
                <a:solidFill>
                  <a:srgbClr val="002060"/>
                </a:solidFill>
                <a:cs typeface="Arial" panose="020B0604020202020204" pitchFamily="34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  <a:cs typeface="Arial" panose="020B0604020202020204" pitchFamily="34" charset="0"/>
              </a:rPr>
              <a:t>For </a:t>
            </a:r>
            <a:r>
              <a:rPr lang="en-US" b="1" dirty="0">
                <a:solidFill>
                  <a:srgbClr val="002060"/>
                </a:solidFill>
                <a:cs typeface="Arial" panose="020B0604020202020204" pitchFamily="34" charset="0"/>
              </a:rPr>
              <a:t>non safety critical systems</a:t>
            </a:r>
            <a:r>
              <a:rPr lang="en-US" dirty="0">
                <a:solidFill>
                  <a:srgbClr val="002060"/>
                </a:solidFill>
                <a:cs typeface="Arial" panose="020B0604020202020204" pitchFamily="34" charset="0"/>
              </a:rPr>
              <a:t>, such as those found in production industry, fault-tolerance can also bring benefits regarding </a:t>
            </a:r>
            <a:r>
              <a:rPr lang="en-US" b="1" dirty="0">
                <a:solidFill>
                  <a:srgbClr val="002060"/>
                </a:solidFill>
                <a:cs typeface="Arial" panose="020B0604020202020204" pitchFamily="34" charset="0"/>
              </a:rPr>
              <a:t>increased running times and longer maintenance cycles</a:t>
            </a:r>
            <a:r>
              <a:rPr lang="en-US" dirty="0" smtClean="0">
                <a:solidFill>
                  <a:srgbClr val="002060"/>
                </a:solidFill>
                <a:cs typeface="Arial" panose="020B0604020202020204" pitchFamily="34" charset="0"/>
              </a:rPr>
              <a:t>.</a:t>
            </a:r>
            <a:endParaRPr lang="tr-TR" dirty="0" smtClean="0">
              <a:solidFill>
                <a:srgbClr val="002060"/>
              </a:solidFill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>
              <a:solidFill>
                <a:srgbClr val="002060"/>
              </a:solidFill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002060"/>
                </a:solidFill>
                <a:cs typeface="Arial" panose="020B0604020202020204" pitchFamily="34" charset="0"/>
              </a:rPr>
              <a:t>Aerospace</a:t>
            </a:r>
            <a:r>
              <a:rPr lang="en-US" b="1" dirty="0">
                <a:solidFill>
                  <a:srgbClr val="002060"/>
                </a:solidFill>
                <a:cs typeface="Arial" panose="020B0604020202020204" pitchFamily="34" charset="0"/>
              </a:rPr>
              <a:t>: </a:t>
            </a:r>
            <a:r>
              <a:rPr lang="en-US" dirty="0">
                <a:solidFill>
                  <a:srgbClr val="002060"/>
                </a:solidFill>
                <a:cs typeface="Arial" panose="020B0604020202020204" pitchFamily="34" charset="0"/>
              </a:rPr>
              <a:t>fuel pump [62,66–</a:t>
            </a:r>
            <a:r>
              <a:rPr lang="en-US" dirty="0">
                <a:solidFill>
                  <a:srgbClr val="FF0000"/>
                </a:solidFill>
                <a:cs typeface="Arial" panose="020B0604020202020204" pitchFamily="34" charset="0"/>
              </a:rPr>
              <a:t>69</a:t>
            </a:r>
            <a:r>
              <a:rPr lang="en-US" dirty="0">
                <a:solidFill>
                  <a:srgbClr val="002060"/>
                </a:solidFill>
                <a:cs typeface="Arial" panose="020B0604020202020204" pitchFamily="34" charset="0"/>
              </a:rPr>
              <a:t>], flap and slat actuators [70–73], cabin pressure control servo-drive actuator [12], drives more-electric-aircraft in general [74–81</a:t>
            </a:r>
            <a:r>
              <a:rPr lang="en-US" dirty="0" smtClean="0">
                <a:solidFill>
                  <a:srgbClr val="002060"/>
                </a:solidFill>
                <a:cs typeface="Arial" panose="020B0604020202020204" pitchFamily="34" charset="0"/>
              </a:rPr>
              <a:t>].</a:t>
            </a:r>
            <a:endParaRPr lang="tr-TR" dirty="0" smtClean="0">
              <a:solidFill>
                <a:srgbClr val="002060"/>
              </a:solidFill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002060"/>
                </a:solidFill>
                <a:cs typeface="Arial" panose="020B0604020202020204" pitchFamily="34" charset="0"/>
              </a:rPr>
              <a:t>Automotive</a:t>
            </a:r>
            <a:r>
              <a:rPr lang="en-US" b="1" dirty="0">
                <a:solidFill>
                  <a:srgbClr val="002060"/>
                </a:solidFill>
                <a:cs typeface="Arial" panose="020B0604020202020204" pitchFamily="34" charset="0"/>
              </a:rPr>
              <a:t>: </a:t>
            </a:r>
            <a:r>
              <a:rPr lang="en-US" dirty="0">
                <a:solidFill>
                  <a:srgbClr val="002060"/>
                </a:solidFill>
                <a:cs typeface="Arial" panose="020B0604020202020204" pitchFamily="34" charset="0"/>
              </a:rPr>
              <a:t>traction [82–87], X-by-wire systems (braking, steering, etc.) [65, 88, 89</a:t>
            </a:r>
            <a:r>
              <a:rPr lang="en-US" dirty="0" smtClean="0">
                <a:solidFill>
                  <a:srgbClr val="002060"/>
                </a:solidFill>
                <a:cs typeface="Arial" panose="020B0604020202020204" pitchFamily="34" charset="0"/>
              </a:rPr>
              <a:t>].</a:t>
            </a:r>
            <a:endParaRPr lang="tr-TR" dirty="0" smtClean="0">
              <a:solidFill>
                <a:srgbClr val="002060"/>
              </a:solidFill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002060"/>
                </a:solidFill>
                <a:cs typeface="Arial" panose="020B0604020202020204" pitchFamily="34" charset="0"/>
              </a:rPr>
              <a:t>Generation</a:t>
            </a:r>
            <a:r>
              <a:rPr lang="en-US" b="1" dirty="0">
                <a:solidFill>
                  <a:srgbClr val="002060"/>
                </a:solidFill>
                <a:cs typeface="Arial" panose="020B0604020202020204" pitchFamily="34" charset="0"/>
              </a:rPr>
              <a:t>: </a:t>
            </a:r>
            <a:r>
              <a:rPr lang="en-US" dirty="0">
                <a:solidFill>
                  <a:srgbClr val="002060"/>
                </a:solidFill>
                <a:cs typeface="Arial" panose="020B0604020202020204" pitchFamily="34" charset="0"/>
              </a:rPr>
              <a:t>Wind turbine [90–93</a:t>
            </a:r>
            <a:r>
              <a:rPr lang="en-US" dirty="0" smtClean="0">
                <a:solidFill>
                  <a:srgbClr val="002060"/>
                </a:solidFill>
                <a:cs typeface="Arial" panose="020B0604020202020204" pitchFamily="34" charset="0"/>
              </a:rPr>
              <a:t>].</a:t>
            </a:r>
            <a:endParaRPr lang="tr-TR" dirty="0" smtClean="0">
              <a:solidFill>
                <a:srgbClr val="002060"/>
              </a:solidFill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002060"/>
                </a:solidFill>
                <a:cs typeface="Arial" panose="020B0604020202020204" pitchFamily="34" charset="0"/>
              </a:rPr>
              <a:t>Marine</a:t>
            </a:r>
            <a:r>
              <a:rPr lang="en-US" b="1" dirty="0">
                <a:solidFill>
                  <a:srgbClr val="002060"/>
                </a:solidFill>
                <a:cs typeface="Arial" panose="020B0604020202020204" pitchFamily="34" charset="0"/>
              </a:rPr>
              <a:t>: </a:t>
            </a:r>
            <a:r>
              <a:rPr lang="en-US" dirty="0">
                <a:solidFill>
                  <a:srgbClr val="002060"/>
                </a:solidFill>
                <a:cs typeface="Arial" panose="020B0604020202020204" pitchFamily="34" charset="0"/>
              </a:rPr>
              <a:t>Propulsion [27, 61, 94, 95</a:t>
            </a:r>
            <a:r>
              <a:rPr lang="en-US" dirty="0" smtClean="0">
                <a:solidFill>
                  <a:srgbClr val="002060"/>
                </a:solidFill>
                <a:cs typeface="Arial" panose="020B0604020202020204" pitchFamily="34" charset="0"/>
              </a:rPr>
              <a:t>].</a:t>
            </a:r>
            <a:endParaRPr lang="tr-TR" dirty="0" smtClean="0">
              <a:solidFill>
                <a:srgbClr val="002060"/>
              </a:solidFill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T</a:t>
            </a:r>
            <a:r>
              <a:rPr lang="en-US" dirty="0" smtClean="0">
                <a:solidFill>
                  <a:srgbClr val="002060"/>
                </a:solidFill>
                <a:cs typeface="Arial" panose="020B0604020202020204" pitchFamily="34" charset="0"/>
              </a:rPr>
              <a:t>he </a:t>
            </a:r>
            <a:r>
              <a:rPr lang="en-US" dirty="0">
                <a:solidFill>
                  <a:srgbClr val="002060"/>
                </a:solidFill>
                <a:cs typeface="Arial" panose="020B0604020202020204" pitchFamily="34" charset="0"/>
              </a:rPr>
              <a:t>use of </a:t>
            </a:r>
            <a:r>
              <a:rPr lang="en-US" b="1" dirty="0">
                <a:solidFill>
                  <a:srgbClr val="002060"/>
                </a:solidFill>
                <a:cs typeface="Arial" panose="020B0604020202020204" pitchFamily="34" charset="0"/>
              </a:rPr>
              <a:t>dual-stator </a:t>
            </a:r>
            <a:r>
              <a:rPr lang="en-US" dirty="0">
                <a:solidFill>
                  <a:srgbClr val="002060"/>
                </a:solidFill>
                <a:cs typeface="Arial" panose="020B0604020202020204" pitchFamily="34" charset="0"/>
              </a:rPr>
              <a:t>machine designs and redundant drive structures is common in </a:t>
            </a:r>
            <a:r>
              <a:rPr lang="en-US" b="1" dirty="0">
                <a:solidFill>
                  <a:srgbClr val="002060"/>
                </a:solidFill>
                <a:cs typeface="Arial" panose="020B0604020202020204" pitchFamily="34" charset="0"/>
              </a:rPr>
              <a:t>ship propulsion </a:t>
            </a:r>
            <a:r>
              <a:rPr lang="en-US" dirty="0" smtClean="0">
                <a:solidFill>
                  <a:srgbClr val="002060"/>
                </a:solidFill>
                <a:cs typeface="Arial" panose="020B0604020202020204" pitchFamily="34" charset="0"/>
              </a:rPr>
              <a:t>applications</a:t>
            </a:r>
            <a:endParaRPr lang="en-US" dirty="0">
              <a:solidFill>
                <a:srgbClr val="002060"/>
              </a:solidFill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" y="4474029"/>
            <a:ext cx="9143165" cy="2155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396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8970" y="150669"/>
            <a:ext cx="82078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Traction</a:t>
            </a:r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 ?</a:t>
            </a:r>
            <a:endParaRPr lang="en-US" sz="2800" dirty="0">
              <a:solidFill>
                <a:schemeClr val="accent1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655" y="1004366"/>
            <a:ext cx="3673929" cy="2216811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4249366" y="897464"/>
            <a:ext cx="489463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b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Pirius</a:t>
            </a:r>
            <a:endParaRPr lang="tr-TR" b="1" dirty="0" smtClean="0">
              <a:solidFill>
                <a:srgbClr val="002060"/>
              </a:solidFill>
              <a:cs typeface="Arial" panose="020B0604020202020204" pitchFamily="34" charset="0"/>
            </a:endParaRPr>
          </a:p>
          <a:p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Machine Volume: 4.774 l</a:t>
            </a:r>
          </a:p>
          <a:p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Power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density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: 10.47 kW/l (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peak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power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)</a:t>
            </a:r>
          </a:p>
          <a:p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Speed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: 6000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rpm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249366" y="2083939"/>
            <a:ext cx="460888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b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Our</a:t>
            </a:r>
            <a:r>
              <a:rPr lang="tr-TR" b="1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b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design</a:t>
            </a:r>
            <a:endParaRPr lang="tr-TR" b="1" dirty="0" smtClean="0">
              <a:solidFill>
                <a:srgbClr val="002060"/>
              </a:solidFill>
              <a:cs typeface="Arial" panose="020B0604020202020204" pitchFamily="34" charset="0"/>
            </a:endParaRPr>
          </a:p>
          <a:p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Machine Volume: 7.729 l</a:t>
            </a:r>
          </a:p>
          <a:p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Power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density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: 1.04 kW/l (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peak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power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)</a:t>
            </a:r>
          </a:p>
          <a:p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Speed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: 600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rpm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522809" y="3284268"/>
            <a:ext cx="16658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b="1" dirty="0" err="1" smtClean="0">
                <a:solidFill>
                  <a:srgbClr val="FF0000"/>
                </a:solidFill>
                <a:cs typeface="Arial" panose="020B0604020202020204" pitchFamily="34" charset="0"/>
              </a:rPr>
              <a:t>Coincidence</a:t>
            </a:r>
            <a:r>
              <a:rPr lang="tr-TR" b="1" dirty="0" smtClean="0">
                <a:solidFill>
                  <a:srgbClr val="FF0000"/>
                </a:solidFill>
                <a:cs typeface="Arial" panose="020B0604020202020204" pitchFamily="34" charset="0"/>
              </a:rPr>
              <a:t> ?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65817" y="3956771"/>
            <a:ext cx="724735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b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What</a:t>
            </a:r>
            <a:r>
              <a:rPr lang="tr-TR" b="1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b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are</a:t>
            </a:r>
            <a:r>
              <a:rPr lang="tr-TR" b="1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b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the</a:t>
            </a:r>
            <a:r>
              <a:rPr lang="tr-TR" b="1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b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limations</a:t>
            </a:r>
            <a:r>
              <a:rPr lang="tr-TR" b="1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b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for</a:t>
            </a:r>
            <a:r>
              <a:rPr lang="tr-TR" b="1" dirty="0" smtClean="0">
                <a:solidFill>
                  <a:srgbClr val="002060"/>
                </a:solidFill>
                <a:cs typeface="Arial" panose="020B0604020202020204" pitchFamily="34" charset="0"/>
              </a:rPr>
              <a:t> us </a:t>
            </a:r>
            <a:r>
              <a:rPr lang="tr-TR" b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for</a:t>
            </a:r>
            <a:r>
              <a:rPr lang="tr-TR" b="1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b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designing</a:t>
            </a:r>
            <a:r>
              <a:rPr lang="tr-TR" b="1" dirty="0" smtClean="0">
                <a:solidFill>
                  <a:srgbClr val="002060"/>
                </a:solidFill>
                <a:cs typeface="Arial" panose="020B0604020202020204" pitchFamily="34" charset="0"/>
              </a:rPr>
              <a:t> a </a:t>
            </a:r>
            <a:r>
              <a:rPr lang="tr-TR" b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high</a:t>
            </a:r>
            <a:r>
              <a:rPr lang="tr-TR" b="1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b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speed</a:t>
            </a:r>
            <a:r>
              <a:rPr lang="tr-TR" b="1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b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machine</a:t>
            </a:r>
            <a:r>
              <a:rPr lang="tr-TR" b="1" dirty="0" smtClean="0">
                <a:solidFill>
                  <a:srgbClr val="002060"/>
                </a:solidFill>
                <a:cs typeface="Arial" panose="020B0604020202020204" pitchFamily="34" charset="0"/>
              </a:rPr>
              <a:t> 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Water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cooling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(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high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power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Test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setup</a:t>
            </a:r>
            <a:endParaRPr lang="tr-TR" dirty="0" smtClean="0">
              <a:solidFill>
                <a:srgbClr val="002060"/>
              </a:solidFill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Mechanical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parts</a:t>
            </a:r>
            <a:endParaRPr lang="tr-TR" dirty="0" smtClean="0">
              <a:solidFill>
                <a:srgbClr val="002060"/>
              </a:solidFill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Tip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speed</a:t>
            </a:r>
            <a:endParaRPr lang="tr-TR" dirty="0" smtClean="0">
              <a:solidFill>
                <a:srgbClr val="002060"/>
              </a:solidFill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Core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loss</a:t>
            </a:r>
            <a:endParaRPr lang="tr-TR" dirty="0" smtClean="0">
              <a:solidFill>
                <a:srgbClr val="002060"/>
              </a:solidFill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Winding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extra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losses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,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litz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wire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76949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8970" y="150669"/>
            <a:ext cx="82078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High </a:t>
            </a:r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speed</a:t>
            </a:r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design</a:t>
            </a:r>
            <a:endParaRPr lang="en-US" sz="2800" dirty="0">
              <a:solidFill>
                <a:schemeClr val="accent1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83324" y="5052771"/>
            <a:ext cx="249836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600" dirty="0" err="1" smtClean="0">
                <a:solidFill>
                  <a:srgbClr val="FF0000"/>
                </a:solidFill>
                <a:cs typeface="Arial" panose="020B0604020202020204" pitchFamily="34" charset="0"/>
              </a:rPr>
              <a:t>We</a:t>
            </a:r>
            <a:r>
              <a:rPr lang="tr-TR" sz="1600" dirty="0" smtClean="0">
                <a:solidFill>
                  <a:srgbClr val="FF0000"/>
                </a:solidFill>
                <a:cs typeface="Arial" panose="020B0604020202020204" pitchFamily="34" charset="0"/>
              </a:rPr>
              <a:t> </a:t>
            </a:r>
            <a:r>
              <a:rPr lang="tr-TR" sz="1600" dirty="0" err="1" smtClean="0">
                <a:solidFill>
                  <a:srgbClr val="FF0000"/>
                </a:solidFill>
                <a:cs typeface="Arial" panose="020B0604020202020204" pitchFamily="34" charset="0"/>
              </a:rPr>
              <a:t>are</a:t>
            </a:r>
            <a:r>
              <a:rPr lang="tr-TR" sz="1600" dirty="0" smtClean="0">
                <a:solidFill>
                  <a:srgbClr val="FF0000"/>
                </a:solidFill>
                <a:cs typeface="Arial" panose="020B0604020202020204" pitchFamily="34" charset="0"/>
              </a:rPr>
              <a:t> here !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13" y="640665"/>
            <a:ext cx="5959232" cy="4468471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 flipH="1">
            <a:off x="1190298" y="4209393"/>
            <a:ext cx="181302" cy="87182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0959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8970" y="150669"/>
            <a:ext cx="82078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High </a:t>
            </a:r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speed</a:t>
            </a:r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design</a:t>
            </a:r>
            <a:endParaRPr lang="en-US" sz="2800" dirty="0">
              <a:solidFill>
                <a:schemeClr val="accent1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30" y="673889"/>
            <a:ext cx="5293203" cy="3969056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454868" y="1463997"/>
            <a:ext cx="381159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As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the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speed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increases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(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same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power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Torque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↓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Dimensions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↓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Pole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area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 ↓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Flux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↓ (13 kat)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Frequency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>
                <a:solidFill>
                  <a:srgbClr val="002060"/>
                </a:solidFill>
                <a:cs typeface="Arial" panose="020B0604020202020204" pitchFamily="34" charset="0"/>
              </a:rPr>
              <a:t>↑ 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(50 kat)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Coil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voltage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↓ (3.5 kat)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Number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of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turns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↓ (</a:t>
            </a:r>
            <a:r>
              <a:rPr lang="tr-TR" dirty="0">
                <a:solidFill>
                  <a:srgbClr val="002060"/>
                </a:solidFill>
                <a:cs typeface="Arial" panose="020B0604020202020204" pitchFamily="34" charset="0"/>
              </a:rPr>
              <a:t>3.5 kat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) </a:t>
            </a:r>
          </a:p>
          <a:p>
            <a:endParaRPr lang="tr-TR" dirty="0" smtClean="0">
              <a:solidFill>
                <a:srgbClr val="002060"/>
              </a:solidFill>
              <a:cs typeface="Arial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97444" y="4832888"/>
            <a:ext cx="789373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Bu tasarımda aynı DC Link voltajı ve aynı modül sayısı var. Bu durumda faz gerilimi sabit.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Tork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çok düşmesine rağmen </a:t>
            </a:r>
            <a:r>
              <a:rPr lang="tr-TR" b="1" dirty="0" smtClean="0">
                <a:solidFill>
                  <a:srgbClr val="FF0000"/>
                </a:solidFill>
                <a:cs typeface="Arial" panose="020B0604020202020204" pitchFamily="34" charset="0"/>
              </a:rPr>
              <a:t>aynı akım 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var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drive’da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. Haliyle verimi hep aynı gidiyor.</a:t>
            </a:r>
          </a:p>
          <a:p>
            <a:r>
              <a:rPr lang="tr-TR" dirty="0" err="1" smtClean="0">
                <a:solidFill>
                  <a:srgbClr val="FF0000"/>
                </a:solidFill>
                <a:cs typeface="Arial" panose="020B0604020202020204" pitchFamily="34" charset="0"/>
              </a:rPr>
              <a:t>Question</a:t>
            </a:r>
            <a:r>
              <a:rPr lang="tr-TR" dirty="0" smtClean="0">
                <a:solidFill>
                  <a:srgbClr val="FF0000"/>
                </a:solidFill>
                <a:cs typeface="Arial" panose="020B0604020202020204" pitchFamily="34" charset="0"/>
              </a:rPr>
              <a:t>: Böyle mi olmalı ?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97444" y="6279914"/>
            <a:ext cx="78362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b="1" dirty="0" smtClean="0">
                <a:solidFill>
                  <a:srgbClr val="002060"/>
                </a:solidFill>
                <a:cs typeface="Arial" panose="020B0604020202020204" pitchFamily="34" charset="0"/>
              </a:rPr>
              <a:t>Bu analizlerde </a:t>
            </a:r>
            <a:r>
              <a:rPr lang="tr-TR" b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core</a:t>
            </a:r>
            <a:r>
              <a:rPr lang="tr-TR" b="1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b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loss</a:t>
            </a:r>
            <a:r>
              <a:rPr lang="tr-TR" b="1" dirty="0" smtClean="0">
                <a:solidFill>
                  <a:srgbClr val="002060"/>
                </a:solidFill>
                <a:cs typeface="Arial" panose="020B0604020202020204" pitchFamily="34" charset="0"/>
              </a:rPr>
              <a:t> yok, yani aslında var da frekanstan etkilenmiyor. </a:t>
            </a:r>
            <a:endParaRPr lang="tr-TR" b="1" dirty="0" smtClean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4262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8970" y="150669"/>
            <a:ext cx="82078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Open </a:t>
            </a:r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circuit</a:t>
            </a:r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faults</a:t>
            </a:r>
            <a:endParaRPr lang="en-US" sz="2800" dirty="0">
              <a:solidFill>
                <a:schemeClr val="accent1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24970" y="707752"/>
            <a:ext cx="8461829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2060"/>
                </a:solidFill>
                <a:cs typeface="Arial" panose="020B0604020202020204" pitchFamily="34" charset="0"/>
              </a:rPr>
              <a:t>Winding open-circuit </a:t>
            </a:r>
            <a:r>
              <a:rPr lang="en-US" sz="2000" b="1" dirty="0" smtClean="0">
                <a:solidFill>
                  <a:srgbClr val="002060"/>
                </a:solidFill>
                <a:cs typeface="Arial" panose="020B0604020202020204" pitchFamily="34" charset="0"/>
              </a:rPr>
              <a:t>faults: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among </a:t>
            </a:r>
            <a:r>
              <a:rPr lang="en-US" sz="2000" dirty="0">
                <a:solidFill>
                  <a:srgbClr val="002060"/>
                </a:solidFill>
                <a:cs typeface="Arial" panose="020B0604020202020204" pitchFamily="34" charset="0"/>
              </a:rPr>
              <a:t>the </a:t>
            </a:r>
            <a:r>
              <a:rPr lang="en-US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most common faults</a:t>
            </a: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.</a:t>
            </a:r>
            <a:endParaRPr lang="en-US" sz="2000" dirty="0" smtClean="0">
              <a:solidFill>
                <a:srgbClr val="002060"/>
              </a:solidFill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caused </a:t>
            </a:r>
            <a:r>
              <a:rPr lang="en-US" sz="2000" dirty="0">
                <a:solidFill>
                  <a:srgbClr val="002060"/>
                </a:solidFill>
                <a:cs typeface="Arial" panose="020B0604020202020204" pitchFamily="34" charset="0"/>
              </a:rPr>
              <a:t>as a </a:t>
            </a:r>
            <a:r>
              <a:rPr lang="en-US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consequence of</a:t>
            </a: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: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the </a:t>
            </a:r>
            <a:r>
              <a:rPr lang="en-US" sz="2000" dirty="0">
                <a:solidFill>
                  <a:srgbClr val="002060"/>
                </a:solidFill>
                <a:cs typeface="Arial" panose="020B0604020202020204" pitchFamily="34" charset="0"/>
              </a:rPr>
              <a:t>internal interruption of the motor </a:t>
            </a:r>
            <a:r>
              <a:rPr lang="en-US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windings</a:t>
            </a:r>
            <a:endParaRPr lang="tr-TR" sz="2000" dirty="0" smtClean="0">
              <a:solidFill>
                <a:srgbClr val="002060"/>
              </a:solidFill>
              <a:cs typeface="Arial" panose="020B060402020202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mechanical </a:t>
            </a:r>
            <a:r>
              <a:rPr lang="en-US" sz="2000" dirty="0">
                <a:solidFill>
                  <a:srgbClr val="002060"/>
                </a:solidFill>
                <a:cs typeface="Arial" panose="020B0604020202020204" pitchFamily="34" charset="0"/>
              </a:rPr>
              <a:t>faults at the machine </a:t>
            </a:r>
            <a:r>
              <a:rPr lang="en-US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terminals</a:t>
            </a:r>
            <a:endParaRPr lang="tr-TR" sz="2000" dirty="0" smtClean="0">
              <a:solidFill>
                <a:srgbClr val="002060"/>
              </a:solidFill>
              <a:cs typeface="Arial" panose="020B060402020202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mechanical </a:t>
            </a:r>
            <a:r>
              <a:rPr lang="en-US" sz="2000" dirty="0">
                <a:solidFill>
                  <a:srgbClr val="002060"/>
                </a:solidFill>
                <a:cs typeface="Arial" panose="020B0604020202020204" pitchFamily="34" charset="0"/>
              </a:rPr>
              <a:t>stresses on the connectors that link the motor and the </a:t>
            </a:r>
            <a:r>
              <a:rPr lang="en-US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inverter</a:t>
            </a:r>
            <a:endParaRPr lang="tr-TR" sz="2000" dirty="0" smtClean="0">
              <a:solidFill>
                <a:srgbClr val="002060"/>
              </a:solidFill>
              <a:cs typeface="Arial" panose="020B060402020202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sz="2000" dirty="0" smtClean="0">
                <a:solidFill>
                  <a:srgbClr val="FF0000"/>
                </a:solidFill>
                <a:cs typeface="Arial" panose="020B0604020202020204" pitchFamily="34" charset="0"/>
              </a:rPr>
              <a:t>by </a:t>
            </a:r>
            <a:r>
              <a:rPr lang="en-US" sz="2000" dirty="0">
                <a:solidFill>
                  <a:srgbClr val="FF0000"/>
                </a:solidFill>
                <a:cs typeface="Arial" panose="020B0604020202020204" pitchFamily="34" charset="0"/>
              </a:rPr>
              <a:t>an electrical failure on an inverter phase </a:t>
            </a:r>
            <a:r>
              <a:rPr lang="en-US" sz="2000" dirty="0" smtClean="0">
                <a:solidFill>
                  <a:srgbClr val="FF0000"/>
                </a:solidFill>
                <a:cs typeface="Arial" panose="020B0604020202020204" pitchFamily="34" charset="0"/>
              </a:rPr>
              <a:t>leg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leads </a:t>
            </a:r>
            <a:r>
              <a:rPr lang="en-US" sz="2000" dirty="0">
                <a:solidFill>
                  <a:srgbClr val="002060"/>
                </a:solidFill>
                <a:cs typeface="Arial" panose="020B0604020202020204" pitchFamily="34" charset="0"/>
              </a:rPr>
              <a:t>to the inability to produce a standard 3-phase </a:t>
            </a:r>
            <a:r>
              <a:rPr lang="en-US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constant </a:t>
            </a:r>
            <a:r>
              <a:rPr lang="en-US" sz="2000" dirty="0">
                <a:solidFill>
                  <a:srgbClr val="002060"/>
                </a:solidFill>
                <a:cs typeface="Arial" panose="020B0604020202020204" pitchFamily="34" charset="0"/>
              </a:rPr>
              <a:t>magnitude rotating magnetic </a:t>
            </a:r>
            <a:r>
              <a:rPr lang="en-US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field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causes </a:t>
            </a:r>
            <a:r>
              <a:rPr lang="en-US" sz="2000" dirty="0">
                <a:solidFill>
                  <a:srgbClr val="FF0000"/>
                </a:solidFill>
                <a:cs typeface="Arial" panose="020B0604020202020204" pitchFamily="34" charset="0"/>
              </a:rPr>
              <a:t>large torque pulsations</a:t>
            </a:r>
            <a:r>
              <a:rPr lang="en-US" sz="2000" dirty="0">
                <a:solidFill>
                  <a:srgbClr val="002060"/>
                </a:solidFill>
                <a:cs typeface="Arial" panose="020B0604020202020204" pitchFamily="34" charset="0"/>
              </a:rPr>
              <a:t>, mainly at twice the frequency of the supply </a:t>
            </a:r>
            <a:r>
              <a:rPr lang="en-US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signal</a:t>
            </a:r>
          </a:p>
        </p:txBody>
      </p:sp>
    </p:spTree>
    <p:extLst>
      <p:ext uri="{BB962C8B-B14F-4D97-AF65-F5344CB8AC3E}">
        <p14:creationId xmlns:p14="http://schemas.microsoft.com/office/powerpoint/2010/main" val="2305943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8970" y="150669"/>
            <a:ext cx="82078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High </a:t>
            </a:r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speed</a:t>
            </a:r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design</a:t>
            </a:r>
            <a:endParaRPr lang="en-US" sz="2800" dirty="0">
              <a:solidFill>
                <a:schemeClr val="accent1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33703" y="673889"/>
            <a:ext cx="44590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Derken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GaN’ları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içeren şöyle bir analiz yaptım:</a:t>
            </a:r>
            <a:endParaRPr lang="tr-TR" dirty="0" smtClean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44770" y="4904249"/>
            <a:ext cx="176311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600" dirty="0" smtClean="0">
                <a:solidFill>
                  <a:srgbClr val="FF0000"/>
                </a:solidFill>
                <a:cs typeface="Arial" panose="020B0604020202020204" pitchFamily="34" charset="0"/>
              </a:rPr>
              <a:t>60A GaN bölgesi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676197" y="4898765"/>
            <a:ext cx="176311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600" dirty="0" smtClean="0">
                <a:solidFill>
                  <a:srgbClr val="FF0000"/>
                </a:solidFill>
                <a:cs typeface="Arial" panose="020B0604020202020204" pitchFamily="34" charset="0"/>
              </a:rPr>
              <a:t>30A GaN bölgesi</a:t>
            </a: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646" y="1281630"/>
            <a:ext cx="4449238" cy="3336217"/>
          </a:xfrm>
          <a:prstGeom prst="rect">
            <a:avLst/>
          </a:prstGeom>
        </p:spPr>
      </p:pic>
      <p:cxnSp>
        <p:nvCxnSpPr>
          <p:cNvPr id="13" name="Straight Arrow Connector 12"/>
          <p:cNvCxnSpPr/>
          <p:nvPr/>
        </p:nvCxnSpPr>
        <p:spPr>
          <a:xfrm>
            <a:off x="1726326" y="3012387"/>
            <a:ext cx="0" cy="189186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489437" y="2846849"/>
            <a:ext cx="0" cy="198645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258817" y="5517607"/>
            <a:ext cx="709720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smtClean="0">
                <a:cs typeface="Arial" panose="020B0604020202020204" pitchFamily="34" charset="0"/>
              </a:rPr>
              <a:t>En düşük 24A, en yüksek 10A faz akımı var.</a:t>
            </a:r>
          </a:p>
          <a:p>
            <a:r>
              <a:rPr lang="tr-TR" dirty="0" smtClean="0">
                <a:cs typeface="Arial" panose="020B0604020202020204" pitchFamily="34" charset="0"/>
              </a:rPr>
              <a:t>Hesap</a:t>
            </a:r>
            <a:r>
              <a:rPr lang="tr-TR" dirty="0" smtClean="0">
                <a:solidFill>
                  <a:srgbClr val="FF0000"/>
                </a:solidFill>
                <a:cs typeface="Arial" panose="020B0604020202020204" pitchFamily="34" charset="0"/>
              </a:rPr>
              <a:t>: Tepe akımı x 1.5 kat </a:t>
            </a:r>
            <a:r>
              <a:rPr lang="tr-TR" dirty="0" err="1" smtClean="0">
                <a:solidFill>
                  <a:srgbClr val="FF0000"/>
                </a:solidFill>
                <a:cs typeface="Arial" panose="020B0604020202020204" pitchFamily="34" charset="0"/>
              </a:rPr>
              <a:t>marjin</a:t>
            </a:r>
            <a:endParaRPr lang="tr-TR" dirty="0" smtClean="0">
              <a:solidFill>
                <a:srgbClr val="FF0000"/>
              </a:solidFill>
              <a:cs typeface="Arial" panose="020B0604020202020204" pitchFamily="34" charset="0"/>
            </a:endParaRPr>
          </a:p>
          <a:p>
            <a:endParaRPr lang="tr-TR" dirty="0" smtClean="0">
              <a:solidFill>
                <a:srgbClr val="FF0000"/>
              </a:solidFill>
              <a:cs typeface="Arial" panose="020B0604020202020204" pitchFamily="34" charset="0"/>
            </a:endParaRPr>
          </a:p>
          <a:p>
            <a:r>
              <a:rPr lang="tr-TR" dirty="0" err="1" smtClean="0">
                <a:solidFill>
                  <a:srgbClr val="FF0000"/>
                </a:solidFill>
                <a:cs typeface="Arial" panose="020B0604020202020204" pitchFamily="34" charset="0"/>
              </a:rPr>
              <a:t>Question</a:t>
            </a:r>
            <a:r>
              <a:rPr lang="tr-TR" dirty="0" smtClean="0">
                <a:solidFill>
                  <a:srgbClr val="FF0000"/>
                </a:solidFill>
                <a:cs typeface="Arial" panose="020B0604020202020204" pitchFamily="34" charset="0"/>
              </a:rPr>
              <a:t>: </a:t>
            </a:r>
            <a:r>
              <a:rPr lang="tr-TR" dirty="0" smtClean="0">
                <a:cs typeface="Arial" panose="020B0604020202020204" pitchFamily="34" charset="0"/>
              </a:rPr>
              <a:t>60 Amperlik GaN kullansam hep, ne olur? Apart </a:t>
            </a:r>
            <a:r>
              <a:rPr lang="tr-TR" dirty="0" err="1" smtClean="0">
                <a:cs typeface="Arial" panose="020B0604020202020204" pitchFamily="34" charset="0"/>
              </a:rPr>
              <a:t>from</a:t>
            </a:r>
            <a:r>
              <a:rPr lang="tr-TR" dirty="0" smtClean="0">
                <a:cs typeface="Arial" panose="020B0604020202020204" pitchFamily="34" charset="0"/>
              </a:rPr>
              <a:t> </a:t>
            </a:r>
            <a:r>
              <a:rPr lang="tr-TR" dirty="0" err="1" smtClean="0">
                <a:cs typeface="Arial" panose="020B0604020202020204" pitchFamily="34" charset="0"/>
              </a:rPr>
              <a:t>cost</a:t>
            </a:r>
            <a:r>
              <a:rPr lang="tr-TR" dirty="0" smtClean="0">
                <a:cs typeface="Arial" panose="020B0604020202020204" pitchFamily="34" charset="0"/>
              </a:rPr>
              <a:t>…</a:t>
            </a: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2884" y="1281630"/>
            <a:ext cx="4464883" cy="3347948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5245977" y="4914355"/>
            <a:ext cx="176311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600" dirty="0" smtClean="0">
                <a:solidFill>
                  <a:srgbClr val="FF0000"/>
                </a:solidFill>
                <a:cs typeface="Arial" panose="020B0604020202020204" pitchFamily="34" charset="0"/>
              </a:rPr>
              <a:t>60A GaN bölgesi</a:t>
            </a:r>
          </a:p>
        </p:txBody>
      </p:sp>
      <p:sp>
        <p:nvSpPr>
          <p:cNvPr id="28" name="Rectangle 27"/>
          <p:cNvSpPr/>
          <p:nvPr/>
        </p:nvSpPr>
        <p:spPr>
          <a:xfrm>
            <a:off x="7077404" y="4908871"/>
            <a:ext cx="176311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600" dirty="0" smtClean="0">
                <a:solidFill>
                  <a:srgbClr val="FF0000"/>
                </a:solidFill>
                <a:cs typeface="Arial" panose="020B0604020202020204" pitchFamily="34" charset="0"/>
              </a:rPr>
              <a:t>30A GaN bölgesi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6127533" y="3022493"/>
            <a:ext cx="0" cy="189186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7890644" y="2856955"/>
            <a:ext cx="0" cy="198645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951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8970" y="150669"/>
            <a:ext cx="82078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High </a:t>
            </a:r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speed</a:t>
            </a:r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design</a:t>
            </a:r>
            <a:endParaRPr lang="en-US" sz="2800" dirty="0">
              <a:solidFill>
                <a:schemeClr val="accent1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33703" y="673889"/>
            <a:ext cx="44590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Farklı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transistör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seçimleri:</a:t>
            </a:r>
            <a:endParaRPr lang="tr-TR" dirty="0" smtClean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67" y="1012443"/>
            <a:ext cx="4526017" cy="3393789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983170" y="4575509"/>
            <a:ext cx="116008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600" b="1" dirty="0" err="1" smtClean="0">
                <a:cs typeface="Arial" panose="020B0604020202020204" pitchFamily="34" charset="0"/>
              </a:rPr>
              <a:t>Margin</a:t>
            </a:r>
            <a:r>
              <a:rPr lang="tr-TR" sz="1600" b="1" dirty="0" smtClean="0">
                <a:cs typeface="Arial" panose="020B0604020202020204" pitchFamily="34" charset="0"/>
              </a:rPr>
              <a:t>: 2 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161236" y="4575509"/>
            <a:ext cx="116008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600" b="1" dirty="0" err="1" smtClean="0">
                <a:cs typeface="Arial" panose="020B0604020202020204" pitchFamily="34" charset="0"/>
              </a:rPr>
              <a:t>Margin</a:t>
            </a:r>
            <a:r>
              <a:rPr lang="tr-TR" sz="1600" b="1" dirty="0" smtClean="0">
                <a:cs typeface="Arial" panose="020B0604020202020204" pitchFamily="34" charset="0"/>
              </a:rPr>
              <a:t>: 1.2</a:t>
            </a:r>
          </a:p>
        </p:txBody>
      </p:sp>
      <p:sp>
        <p:nvSpPr>
          <p:cNvPr id="19" name="Rectangle 18"/>
          <p:cNvSpPr/>
          <p:nvPr/>
        </p:nvSpPr>
        <p:spPr>
          <a:xfrm>
            <a:off x="844770" y="5088824"/>
            <a:ext cx="176311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600" dirty="0" smtClean="0">
                <a:solidFill>
                  <a:srgbClr val="FF0000"/>
                </a:solidFill>
                <a:cs typeface="Arial" panose="020B0604020202020204" pitchFamily="34" charset="0"/>
              </a:rPr>
              <a:t>60A GaN bölgesi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676197" y="5083340"/>
            <a:ext cx="176311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600" dirty="0" smtClean="0">
                <a:solidFill>
                  <a:srgbClr val="FF0000"/>
                </a:solidFill>
                <a:cs typeface="Arial" panose="020B0604020202020204" pitchFamily="34" charset="0"/>
              </a:rPr>
              <a:t>30A GaN bölgesi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1726326" y="2743200"/>
            <a:ext cx="0" cy="234562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20" idx="0"/>
          </p:cNvCxnSpPr>
          <p:nvPr/>
        </p:nvCxnSpPr>
        <p:spPr>
          <a:xfrm flipH="1">
            <a:off x="3557753" y="2277357"/>
            <a:ext cx="507125" cy="280598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4792717" y="5082504"/>
            <a:ext cx="176311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600" dirty="0" smtClean="0">
                <a:solidFill>
                  <a:srgbClr val="FF0000"/>
                </a:solidFill>
                <a:cs typeface="Arial" panose="020B0604020202020204" pitchFamily="34" charset="0"/>
              </a:rPr>
              <a:t>60A GaN bölgesi</a:t>
            </a:r>
          </a:p>
        </p:txBody>
      </p:sp>
      <p:sp>
        <p:nvSpPr>
          <p:cNvPr id="25" name="Rectangle 24"/>
          <p:cNvSpPr/>
          <p:nvPr/>
        </p:nvSpPr>
        <p:spPr>
          <a:xfrm>
            <a:off x="6624144" y="5077020"/>
            <a:ext cx="176311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600" dirty="0" smtClean="0">
                <a:solidFill>
                  <a:srgbClr val="FF0000"/>
                </a:solidFill>
                <a:cs typeface="Arial" panose="020B0604020202020204" pitchFamily="34" charset="0"/>
              </a:rPr>
              <a:t>30A GaN bölgesi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2297" y="1056240"/>
            <a:ext cx="4467608" cy="3349992"/>
          </a:xfrm>
          <a:prstGeom prst="rect">
            <a:avLst/>
          </a:prstGeom>
        </p:spPr>
      </p:pic>
      <p:cxnSp>
        <p:nvCxnSpPr>
          <p:cNvPr id="27" name="Straight Arrow Connector 26"/>
          <p:cNvCxnSpPr/>
          <p:nvPr/>
        </p:nvCxnSpPr>
        <p:spPr>
          <a:xfrm>
            <a:off x="7437384" y="2806262"/>
            <a:ext cx="0" cy="220529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5674273" y="3271345"/>
            <a:ext cx="0" cy="181115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5834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8970" y="150669"/>
            <a:ext cx="82078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High </a:t>
            </a:r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speed</a:t>
            </a:r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design</a:t>
            </a:r>
            <a:endParaRPr lang="en-US" sz="2800" dirty="0">
              <a:solidFill>
                <a:schemeClr val="accent1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33703" y="673889"/>
            <a:ext cx="44590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Loss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dağılımları:</a:t>
            </a:r>
            <a:endParaRPr lang="tr-TR" dirty="0" smtClean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77" y="1012443"/>
            <a:ext cx="5470500" cy="4102000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478970" y="5489020"/>
            <a:ext cx="44590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err="1" smtClean="0">
                <a:solidFill>
                  <a:srgbClr val="FF0000"/>
                </a:solidFill>
                <a:cs typeface="Arial" panose="020B0604020202020204" pitchFamily="34" charset="0"/>
              </a:rPr>
              <a:t>Core</a:t>
            </a:r>
            <a:r>
              <a:rPr lang="tr-TR" dirty="0" smtClean="0">
                <a:solidFill>
                  <a:srgbClr val="FF000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FF0000"/>
                </a:solidFill>
                <a:cs typeface="Arial" panose="020B0604020202020204" pitchFamily="34" charset="0"/>
              </a:rPr>
              <a:t>loss’u</a:t>
            </a:r>
            <a:r>
              <a:rPr lang="tr-TR" dirty="0" smtClean="0">
                <a:solidFill>
                  <a:srgbClr val="FF0000"/>
                </a:solidFill>
                <a:cs typeface="Arial" panose="020B0604020202020204" pitchFamily="34" charset="0"/>
              </a:rPr>
              <a:t> hesaplayabilmeliyiz !</a:t>
            </a:r>
          </a:p>
        </p:txBody>
      </p:sp>
    </p:spTree>
    <p:extLst>
      <p:ext uri="{BB962C8B-B14F-4D97-AF65-F5344CB8AC3E}">
        <p14:creationId xmlns:p14="http://schemas.microsoft.com/office/powerpoint/2010/main" val="2729313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8970" y="150669"/>
            <a:ext cx="82078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High </a:t>
            </a:r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speed</a:t>
            </a:r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design</a:t>
            </a:r>
            <a:endParaRPr lang="en-US" sz="2800" dirty="0">
              <a:solidFill>
                <a:schemeClr val="accent1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33703" y="673889"/>
            <a:ext cx="44590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Volume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and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Power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Density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:</a:t>
            </a:r>
            <a:endParaRPr lang="tr-TR" dirty="0" smtClean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093372" y="1162800"/>
            <a:ext cx="28220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err="1" smtClean="0">
                <a:solidFill>
                  <a:srgbClr val="FF0000"/>
                </a:solidFill>
                <a:cs typeface="Arial" panose="020B0604020202020204" pitchFamily="34" charset="0"/>
              </a:rPr>
              <a:t>PCB’ye</a:t>
            </a:r>
            <a:r>
              <a:rPr lang="tr-TR" dirty="0" smtClean="0">
                <a:solidFill>
                  <a:srgbClr val="FF0000"/>
                </a:solidFill>
                <a:cs typeface="Arial" panose="020B0604020202020204" pitchFamily="34" charset="0"/>
              </a:rPr>
              <a:t> tüm </a:t>
            </a:r>
            <a:r>
              <a:rPr lang="tr-TR" dirty="0" err="1" smtClean="0">
                <a:solidFill>
                  <a:srgbClr val="FF0000"/>
                </a:solidFill>
                <a:cs typeface="Arial" panose="020B0604020202020204" pitchFamily="34" charset="0"/>
              </a:rPr>
              <a:t>komponentlerin</a:t>
            </a:r>
            <a:r>
              <a:rPr lang="tr-TR" dirty="0" smtClean="0">
                <a:solidFill>
                  <a:srgbClr val="FF0000"/>
                </a:solidFill>
                <a:cs typeface="Arial" panose="020B0604020202020204" pitchFamily="34" charset="0"/>
              </a:rPr>
              <a:t> sığdığı varsayılıyor !</a:t>
            </a:r>
          </a:p>
        </p:txBody>
      </p:sp>
      <p:sp>
        <p:nvSpPr>
          <p:cNvPr id="9" name="Rectangle 8"/>
          <p:cNvSpPr/>
          <p:nvPr/>
        </p:nvSpPr>
        <p:spPr>
          <a:xfrm>
            <a:off x="123870" y="4690958"/>
            <a:ext cx="864316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Reduction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in </a:t>
            </a:r>
            <a:r>
              <a:rPr lang="tr-TR" b="1" dirty="0" smtClean="0">
                <a:solidFill>
                  <a:srgbClr val="002060"/>
                </a:solidFill>
                <a:cs typeface="Arial" panose="020B0604020202020204" pitchFamily="34" charset="0"/>
              </a:rPr>
              <a:t>motor </a:t>
            </a:r>
            <a:r>
              <a:rPr lang="tr-TR" b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volume</a:t>
            </a:r>
            <a:r>
              <a:rPr lang="tr-TR" b="1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is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obvious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There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is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no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change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in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the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b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capacitor</a:t>
            </a:r>
            <a:r>
              <a:rPr lang="tr-TR" b="1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b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volume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b="1" dirty="0" smtClean="0">
                <a:solidFill>
                  <a:srgbClr val="002060"/>
                </a:solidFill>
                <a:cs typeface="Arial" panose="020B0604020202020204" pitchFamily="34" charset="0"/>
              </a:rPr>
              <a:t>Drive </a:t>
            </a:r>
            <a:r>
              <a:rPr lang="tr-TR" b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volume</a:t>
            </a:r>
            <a:r>
              <a:rPr lang="tr-TR" b="1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reduces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since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the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outer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stator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diameter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reduces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Heat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sink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required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thermal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impedance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does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not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change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b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Heat</a:t>
            </a:r>
            <a:r>
              <a:rPr lang="tr-TR" b="1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b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sink</a:t>
            </a:r>
            <a:r>
              <a:rPr lang="tr-TR" b="1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b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length</a:t>
            </a:r>
            <a:r>
              <a:rPr lang="tr-TR" b="1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increases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since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area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is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reduced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In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total,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heat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sink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volume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is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decreased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. </a:t>
            </a:r>
            <a:r>
              <a:rPr lang="tr-TR" dirty="0" smtClean="0">
                <a:solidFill>
                  <a:srgbClr val="FF0000"/>
                </a:solidFill>
                <a:cs typeface="Arial" panose="020B0604020202020204" pitchFamily="34" charset="0"/>
              </a:rPr>
              <a:t>Bu yanlış olabilir ! Bunu incelemek lazım.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9468" t="5202" r="3314"/>
          <a:stretch/>
        </p:blipFill>
        <p:spPr>
          <a:xfrm>
            <a:off x="0" y="977636"/>
            <a:ext cx="6093372" cy="3528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606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8970" y="150669"/>
            <a:ext cx="82078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High </a:t>
            </a:r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speed</a:t>
            </a:r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design</a:t>
            </a:r>
            <a:endParaRPr lang="en-US" sz="2800" dirty="0">
              <a:solidFill>
                <a:schemeClr val="accent1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33703" y="673889"/>
            <a:ext cx="44590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Volume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and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Power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Density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:</a:t>
            </a:r>
            <a:endParaRPr lang="tr-TR" dirty="0" smtClean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33703" y="5316588"/>
            <a:ext cx="689985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Bu da böyle bir anımdır.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>
              <a:solidFill>
                <a:srgbClr val="002060"/>
              </a:solidFill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Tabi burada da yine aynı </a:t>
            </a:r>
            <a:r>
              <a:rPr lang="tr-TR" b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assumption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var (PCB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komponentleri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sığıyor).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51" y="1043221"/>
            <a:ext cx="5342213" cy="4005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87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8970" y="150669"/>
            <a:ext cx="82078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Fractional</a:t>
            </a:r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Slot</a:t>
            </a:r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Concentrated</a:t>
            </a:r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Winding</a:t>
            </a:r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Machines</a:t>
            </a:r>
            <a:endParaRPr lang="en-US" sz="2800" dirty="0">
              <a:solidFill>
                <a:schemeClr val="accent1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33702" y="673889"/>
            <a:ext cx="8744983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2060"/>
                </a:solidFill>
                <a:cs typeface="Arial" panose="020B0604020202020204" pitchFamily="34" charset="0"/>
              </a:rPr>
              <a:t>The usual criteria </a:t>
            </a:r>
            <a:r>
              <a:rPr lang="tr-TR" sz="20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for</a:t>
            </a: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 t</a:t>
            </a:r>
            <a:r>
              <a:rPr lang="en-US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he </a:t>
            </a:r>
            <a:r>
              <a:rPr lang="en-US" sz="2000" dirty="0">
                <a:solidFill>
                  <a:srgbClr val="002060"/>
                </a:solidFill>
                <a:cs typeface="Arial" panose="020B0604020202020204" pitchFamily="34" charset="0"/>
              </a:rPr>
              <a:t>choice of the number of phases, poles and </a:t>
            </a:r>
            <a:r>
              <a:rPr lang="en-US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slots</a:t>
            </a: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:</a:t>
            </a:r>
          </a:p>
          <a:p>
            <a:endParaRPr lang="tr-TR" sz="2000" dirty="0" smtClean="0">
              <a:solidFill>
                <a:srgbClr val="002060"/>
              </a:solidFill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Winding feasibility.</a:t>
            </a:r>
            <a:endParaRPr lang="tr-TR" sz="2000" dirty="0" smtClean="0">
              <a:solidFill>
                <a:srgbClr val="002060"/>
              </a:solidFill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Non-overlapped </a:t>
            </a:r>
            <a:r>
              <a:rPr lang="en-US" sz="2000" dirty="0">
                <a:solidFill>
                  <a:srgbClr val="002060"/>
                </a:solidFill>
                <a:cs typeface="Arial" panose="020B0604020202020204" pitchFamily="34" charset="0"/>
              </a:rPr>
              <a:t>coil </a:t>
            </a:r>
            <a:r>
              <a:rPr lang="en-US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windings</a:t>
            </a:r>
            <a:endParaRPr lang="tr-TR" sz="2000" dirty="0" smtClean="0">
              <a:solidFill>
                <a:srgbClr val="002060"/>
              </a:solidFill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Modularity.</a:t>
            </a:r>
            <a:endParaRPr lang="tr-TR" sz="2000" dirty="0" smtClean="0">
              <a:solidFill>
                <a:srgbClr val="002060"/>
              </a:solidFill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Winding factor.</a:t>
            </a:r>
            <a:endParaRPr lang="tr-TR" sz="2000" dirty="0" smtClean="0">
              <a:solidFill>
                <a:srgbClr val="002060"/>
              </a:solidFill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 smtClean="0">
                <a:solidFill>
                  <a:srgbClr val="C00000"/>
                </a:solidFill>
                <a:cs typeface="Arial" panose="020B0604020202020204" pitchFamily="34" charset="0"/>
              </a:rPr>
              <a:t>Radial forces.</a:t>
            </a:r>
            <a:endParaRPr lang="tr-TR" sz="2000" dirty="0" smtClean="0">
              <a:solidFill>
                <a:srgbClr val="C00000"/>
              </a:solidFill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Cogging </a:t>
            </a:r>
            <a:r>
              <a:rPr lang="en-US" sz="2000" dirty="0">
                <a:solidFill>
                  <a:srgbClr val="002060"/>
                </a:solidFill>
                <a:cs typeface="Arial" panose="020B0604020202020204" pitchFamily="34" charset="0"/>
              </a:rPr>
              <a:t>torque and torque </a:t>
            </a:r>
            <a:r>
              <a:rPr lang="en-US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ripple.</a:t>
            </a:r>
            <a:endParaRPr lang="tr-TR" sz="2000" dirty="0" smtClean="0">
              <a:solidFill>
                <a:srgbClr val="002060"/>
              </a:solidFill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 smtClean="0">
                <a:solidFill>
                  <a:srgbClr val="C00000"/>
                </a:solidFill>
                <a:cs typeface="Arial" panose="020B0604020202020204" pitchFamily="34" charset="0"/>
              </a:rPr>
              <a:t>Rotor losses.</a:t>
            </a:r>
            <a:endParaRPr lang="tr-TR" sz="2000" dirty="0" smtClean="0">
              <a:solidFill>
                <a:srgbClr val="C00000"/>
              </a:solidFill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 smtClean="0">
                <a:solidFill>
                  <a:srgbClr val="C00000"/>
                </a:solidFill>
                <a:cs typeface="Arial" panose="020B0604020202020204" pitchFamily="34" charset="0"/>
              </a:rPr>
              <a:t>MMF subharmonics.</a:t>
            </a:r>
            <a:endParaRPr lang="tr-TR" sz="2000" dirty="0" smtClean="0">
              <a:solidFill>
                <a:srgbClr val="C00000"/>
              </a:solidFill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 smtClean="0">
                <a:solidFill>
                  <a:srgbClr val="C00000"/>
                </a:solidFill>
                <a:cs typeface="Arial" panose="020B0604020202020204" pitchFamily="34" charset="0"/>
              </a:rPr>
              <a:t>Peak </a:t>
            </a:r>
            <a:r>
              <a:rPr lang="en-US" sz="2000" dirty="0">
                <a:solidFill>
                  <a:srgbClr val="C00000"/>
                </a:solidFill>
                <a:cs typeface="Arial" panose="020B0604020202020204" pitchFamily="34" charset="0"/>
              </a:rPr>
              <a:t>armature </a:t>
            </a:r>
            <a:r>
              <a:rPr lang="en-US" sz="2000" dirty="0" smtClean="0">
                <a:solidFill>
                  <a:srgbClr val="C00000"/>
                </a:solidFill>
                <a:cs typeface="Arial" panose="020B0604020202020204" pitchFamily="34" charset="0"/>
              </a:rPr>
              <a:t>reaction</a:t>
            </a:r>
            <a:r>
              <a:rPr lang="tr-TR" sz="2000" dirty="0" smtClean="0">
                <a:solidFill>
                  <a:srgbClr val="C00000"/>
                </a:solidFill>
                <a:cs typeface="Arial" panose="020B0604020202020204" pitchFamily="34" charset="0"/>
              </a:rPr>
              <a:t> (MMF </a:t>
            </a:r>
            <a:r>
              <a:rPr lang="tr-TR" sz="2000" dirty="0" err="1" smtClean="0">
                <a:solidFill>
                  <a:srgbClr val="C00000"/>
                </a:solidFill>
                <a:cs typeface="Arial" panose="020B0604020202020204" pitchFamily="34" charset="0"/>
              </a:rPr>
              <a:t>sub-harmonic</a:t>
            </a:r>
            <a:r>
              <a:rPr lang="tr-TR" sz="2000" dirty="0" smtClean="0">
                <a:solidFill>
                  <a:srgbClr val="C00000"/>
                </a:solidFill>
                <a:cs typeface="Arial" panose="020B0604020202020204" pitchFamily="34" charset="0"/>
              </a:rPr>
              <a:t> ile alakalı bu da)</a:t>
            </a:r>
            <a:endParaRPr lang="en-US" sz="2000" dirty="0">
              <a:solidFill>
                <a:srgbClr val="C00000"/>
              </a:solidFill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Self-inductance.</a:t>
            </a:r>
            <a:endParaRPr lang="tr-TR" sz="2000" dirty="0" smtClean="0">
              <a:solidFill>
                <a:srgbClr val="002060"/>
              </a:solidFill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 smtClean="0">
                <a:solidFill>
                  <a:srgbClr val="C00000"/>
                </a:solidFill>
                <a:cs typeface="Arial" panose="020B0604020202020204" pitchFamily="34" charset="0"/>
              </a:rPr>
              <a:t>Mutual </a:t>
            </a:r>
            <a:r>
              <a:rPr lang="en-US" sz="2000" dirty="0">
                <a:solidFill>
                  <a:srgbClr val="C00000"/>
                </a:solidFill>
                <a:cs typeface="Arial" panose="020B0604020202020204" pitchFamily="34" charset="0"/>
              </a:rPr>
              <a:t>inductance between </a:t>
            </a:r>
            <a:r>
              <a:rPr lang="en-US" sz="2000" dirty="0" smtClean="0">
                <a:solidFill>
                  <a:srgbClr val="C00000"/>
                </a:solidFill>
                <a:cs typeface="Arial" panose="020B0604020202020204" pitchFamily="34" charset="0"/>
              </a:rPr>
              <a:t>phases.</a:t>
            </a:r>
            <a:endParaRPr lang="tr-TR" sz="2000" dirty="0" smtClean="0">
              <a:solidFill>
                <a:srgbClr val="C00000"/>
              </a:solidFill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Number </a:t>
            </a:r>
            <a:r>
              <a:rPr lang="en-US" sz="2000" dirty="0">
                <a:solidFill>
                  <a:srgbClr val="002060"/>
                </a:solidFill>
                <a:cs typeface="Arial" panose="020B0604020202020204" pitchFamily="34" charset="0"/>
              </a:rPr>
              <a:t>of phases</a:t>
            </a:r>
            <a:r>
              <a:rPr lang="en-US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.</a:t>
            </a:r>
            <a:endParaRPr lang="tr-TR" sz="2000" dirty="0" smtClean="0">
              <a:solidFill>
                <a:srgbClr val="002060"/>
              </a:solidFill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tr-TR" sz="2000" dirty="0" smtClean="0">
              <a:solidFill>
                <a:srgbClr val="00206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5648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8970" y="150669"/>
            <a:ext cx="82078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Fractional</a:t>
            </a:r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Slot</a:t>
            </a:r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Concentrated</a:t>
            </a:r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Winding</a:t>
            </a:r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Machines</a:t>
            </a:r>
            <a:endParaRPr lang="en-US" sz="2800" dirty="0">
              <a:solidFill>
                <a:schemeClr val="accent1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33702" y="673889"/>
            <a:ext cx="874498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000" b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Winding</a:t>
            </a:r>
            <a:r>
              <a:rPr lang="tr-TR" sz="2000" b="1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sz="2000" b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factor</a:t>
            </a:r>
            <a:endParaRPr lang="tr-TR" sz="2000" b="1" dirty="0" smtClean="0">
              <a:solidFill>
                <a:srgbClr val="002060"/>
              </a:solidFill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97109"/>
            <a:ext cx="9078685" cy="352748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10392" y="4745691"/>
            <a:ext cx="874498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Anladığım kadarıyla, kutup sayısı stator oluk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saysına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ne kadar yakın olursa o kadar yüksek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kw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elde ediyoruz, zaten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flux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linkage’ı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düşününce çok mantıklı. Ama eşit yapamıyoruz çünkü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cogging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torque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var. Bu yüzden ‘’as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close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as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possible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’’.</a:t>
            </a:r>
          </a:p>
          <a:p>
            <a:endParaRPr lang="tr-TR" dirty="0" smtClean="0">
              <a:solidFill>
                <a:srgbClr val="002060"/>
              </a:solidFill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Biz 24/22 yapabilirmişiz aslında.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Alternate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teeth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yapmak da arttırıyor. Tabi modül sayısı 2 olacaktı.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30/26 motorda (1-layer), 3 fazda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kw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= 0.936, 5 fazda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kw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= 0.964.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 flipH="1" flipV="1">
            <a:off x="5625193" y="1420474"/>
            <a:ext cx="236764" cy="95522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4582884" y="1081920"/>
            <a:ext cx="196487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1600" dirty="0" smtClean="0">
                <a:solidFill>
                  <a:srgbClr val="C00000"/>
                </a:solidFill>
                <a:cs typeface="Arial" panose="020B0604020202020204" pitchFamily="34" charset="0"/>
              </a:rPr>
              <a:t>Biz </a:t>
            </a:r>
            <a:r>
              <a:rPr lang="tr-TR" sz="1600" dirty="0" err="1" smtClean="0">
                <a:solidFill>
                  <a:srgbClr val="C00000"/>
                </a:solidFill>
                <a:cs typeface="Arial" panose="020B0604020202020204" pitchFamily="34" charset="0"/>
              </a:rPr>
              <a:t>burdayız</a:t>
            </a:r>
            <a:endParaRPr lang="tr-TR" sz="1600" dirty="0" smtClean="0">
              <a:solidFill>
                <a:srgbClr val="C0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8339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8970" y="150669"/>
            <a:ext cx="82078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Fractional</a:t>
            </a:r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Slot</a:t>
            </a:r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Concentrated</a:t>
            </a:r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Winding</a:t>
            </a:r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Machines</a:t>
            </a:r>
            <a:endParaRPr lang="en-US" sz="2800" dirty="0">
              <a:solidFill>
                <a:schemeClr val="accent1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33702" y="673889"/>
            <a:ext cx="874498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000" b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Radial</a:t>
            </a:r>
            <a:r>
              <a:rPr lang="tr-TR" sz="2000" b="1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sz="2000" b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forces</a:t>
            </a:r>
            <a:endParaRPr lang="tr-TR" sz="2000" b="1" dirty="0" smtClean="0">
              <a:solidFill>
                <a:srgbClr val="002060"/>
              </a:solidFill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10392" y="2250329"/>
            <a:ext cx="87449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1-layer, 3-phase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machines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161" y="2807718"/>
            <a:ext cx="6306234" cy="3118968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047357" y="2562599"/>
            <a:ext cx="5733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9/8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375663" y="2564852"/>
            <a:ext cx="8700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12/10</a:t>
            </a:r>
          </a:p>
        </p:txBody>
      </p:sp>
      <p:sp>
        <p:nvSpPr>
          <p:cNvPr id="7" name="Rectangle 6"/>
          <p:cNvSpPr/>
          <p:nvPr/>
        </p:nvSpPr>
        <p:spPr>
          <a:xfrm>
            <a:off x="210392" y="5963922"/>
            <a:ext cx="874498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smtClean="0"/>
              <a:t>A</a:t>
            </a:r>
            <a:r>
              <a:rPr lang="en-US" dirty="0" smtClean="0"/>
              <a:t>n </a:t>
            </a:r>
            <a:r>
              <a:rPr lang="en-US" dirty="0"/>
              <a:t>adequate rule to design FSCW machines with respect to the magnetic forces is that the </a:t>
            </a:r>
            <a:r>
              <a:rPr lang="en-US" dirty="0">
                <a:solidFill>
                  <a:srgbClr val="C00000"/>
                </a:solidFill>
              </a:rPr>
              <a:t>number of winding periodicities is an even number </a:t>
            </a:r>
            <a:r>
              <a:rPr lang="en-US" dirty="0"/>
              <a:t>and sufficiently high.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10392" y="1262056"/>
            <a:ext cx="25529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002060"/>
                </a:solidFill>
              </a:rPr>
              <a:t>gcd</a:t>
            </a:r>
            <a:r>
              <a:rPr lang="en-US" dirty="0">
                <a:solidFill>
                  <a:srgbClr val="002060"/>
                </a:solidFill>
              </a:rPr>
              <a:t>(2p,Q) &gt; </a:t>
            </a:r>
            <a:r>
              <a:rPr lang="en-US" dirty="0" smtClean="0">
                <a:solidFill>
                  <a:srgbClr val="002060"/>
                </a:solidFill>
              </a:rPr>
              <a:t>1</a:t>
            </a:r>
            <a:r>
              <a:rPr lang="tr-TR" dirty="0" smtClean="0">
                <a:solidFill>
                  <a:srgbClr val="002060"/>
                </a:solidFill>
              </a:rPr>
              <a:t>: </a:t>
            </a:r>
            <a:r>
              <a:rPr lang="tr-TR" dirty="0" err="1" smtClean="0">
                <a:solidFill>
                  <a:srgbClr val="002060"/>
                </a:solidFill>
              </a:rPr>
              <a:t>Periodicity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10391" y="1724862"/>
            <a:ext cx="18113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err="1" smtClean="0">
                <a:solidFill>
                  <a:srgbClr val="002060"/>
                </a:solidFill>
              </a:rPr>
              <a:t>It</a:t>
            </a:r>
            <a:r>
              <a:rPr lang="tr-TR" dirty="0" smtClean="0">
                <a:solidFill>
                  <a:srgbClr val="002060"/>
                </a:solidFill>
              </a:rPr>
              <a:t> is 4 in </a:t>
            </a:r>
            <a:r>
              <a:rPr lang="tr-TR" dirty="0" err="1" smtClean="0">
                <a:solidFill>
                  <a:srgbClr val="002060"/>
                </a:solidFill>
              </a:rPr>
              <a:t>our</a:t>
            </a:r>
            <a:r>
              <a:rPr lang="tr-TR" dirty="0" smtClean="0">
                <a:solidFill>
                  <a:srgbClr val="002060"/>
                </a:solidFill>
              </a:rPr>
              <a:t> </a:t>
            </a:r>
            <a:r>
              <a:rPr lang="tr-TR" dirty="0" err="1" smtClean="0">
                <a:solidFill>
                  <a:srgbClr val="002060"/>
                </a:solidFill>
              </a:rPr>
              <a:t>case</a:t>
            </a:r>
            <a:r>
              <a:rPr lang="tr-TR" dirty="0" smtClean="0">
                <a:solidFill>
                  <a:srgbClr val="002060"/>
                </a:solidFill>
              </a:rPr>
              <a:t>.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7415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8970" y="150669"/>
            <a:ext cx="82078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Fractional</a:t>
            </a:r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Slot</a:t>
            </a:r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Concentrated</a:t>
            </a:r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Winding</a:t>
            </a:r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Machines</a:t>
            </a:r>
            <a:endParaRPr lang="en-US" sz="2800" dirty="0">
              <a:solidFill>
                <a:schemeClr val="accent1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33702" y="673889"/>
            <a:ext cx="874498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000" b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Cogging</a:t>
            </a:r>
            <a:r>
              <a:rPr lang="tr-TR" sz="2000" b="1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sz="2000" b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torque</a:t>
            </a:r>
            <a:endParaRPr lang="tr-TR" sz="2000" b="1" dirty="0" smtClean="0">
              <a:solidFill>
                <a:srgbClr val="002060"/>
              </a:solidFill>
              <a:cs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33702" y="1422537"/>
            <a:ext cx="881029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Np = </a:t>
            </a:r>
            <a:r>
              <a:rPr lang="en-US" dirty="0" smtClean="0">
                <a:solidFill>
                  <a:srgbClr val="002060"/>
                </a:solidFill>
              </a:rPr>
              <a:t>2p</a:t>
            </a:r>
            <a:r>
              <a:rPr lang="tr-TR" dirty="0" smtClean="0">
                <a:solidFill>
                  <a:srgbClr val="002060"/>
                </a:solidFill>
              </a:rPr>
              <a:t>/</a:t>
            </a:r>
            <a:r>
              <a:rPr lang="en-US" dirty="0" err="1" smtClean="0">
                <a:solidFill>
                  <a:srgbClr val="002060"/>
                </a:solidFill>
              </a:rPr>
              <a:t>gcd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>
                <a:solidFill>
                  <a:srgbClr val="002060"/>
                </a:solidFill>
              </a:rPr>
              <a:t>(2p,Q</a:t>
            </a:r>
            <a:r>
              <a:rPr lang="en-US" dirty="0" smtClean="0">
                <a:solidFill>
                  <a:srgbClr val="002060"/>
                </a:solidFill>
              </a:rPr>
              <a:t>)</a:t>
            </a:r>
            <a:endParaRPr lang="tr-TR" dirty="0" smtClean="0">
              <a:solidFill>
                <a:srgbClr val="002060"/>
              </a:solidFill>
            </a:endParaRPr>
          </a:p>
          <a:p>
            <a:endParaRPr lang="tr-TR" dirty="0" smtClean="0">
              <a:solidFill>
                <a:srgbClr val="002060"/>
              </a:solidFill>
            </a:endParaRPr>
          </a:p>
          <a:p>
            <a:r>
              <a:rPr lang="tr-TR" dirty="0" err="1" smtClean="0">
                <a:solidFill>
                  <a:srgbClr val="002060"/>
                </a:solidFill>
              </a:rPr>
              <a:t>It</a:t>
            </a:r>
            <a:r>
              <a:rPr lang="tr-TR" dirty="0" smtClean="0">
                <a:solidFill>
                  <a:srgbClr val="002060"/>
                </a:solidFill>
              </a:rPr>
              <a:t> is 5 in </a:t>
            </a:r>
            <a:r>
              <a:rPr lang="tr-TR" dirty="0" err="1" smtClean="0">
                <a:solidFill>
                  <a:srgbClr val="002060"/>
                </a:solidFill>
              </a:rPr>
              <a:t>our</a:t>
            </a:r>
            <a:r>
              <a:rPr lang="tr-TR" dirty="0" smtClean="0">
                <a:solidFill>
                  <a:srgbClr val="002060"/>
                </a:solidFill>
              </a:rPr>
              <a:t> </a:t>
            </a:r>
            <a:r>
              <a:rPr lang="tr-TR" dirty="0" err="1" smtClean="0">
                <a:solidFill>
                  <a:srgbClr val="002060"/>
                </a:solidFill>
              </a:rPr>
              <a:t>case</a:t>
            </a:r>
            <a:r>
              <a:rPr lang="tr-TR" dirty="0" smtClean="0">
                <a:solidFill>
                  <a:srgbClr val="002060"/>
                </a:solidFill>
              </a:rPr>
              <a:t>.</a:t>
            </a:r>
          </a:p>
          <a:p>
            <a:endParaRPr lang="tr-TR" dirty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rgbClr val="002060"/>
                </a:solidFill>
              </a:rPr>
              <a:t>Having a high value of Np leads to a high frequency and low amplitude cogging </a:t>
            </a:r>
            <a:r>
              <a:rPr lang="en-US" dirty="0" smtClean="0">
                <a:solidFill>
                  <a:srgbClr val="002060"/>
                </a:solidFill>
              </a:rPr>
              <a:t>torque</a:t>
            </a:r>
            <a:r>
              <a:rPr lang="tr-TR" dirty="0" smtClean="0">
                <a:solidFill>
                  <a:srgbClr val="002060"/>
                </a:solidFill>
              </a:rPr>
              <a:t>.</a:t>
            </a:r>
          </a:p>
          <a:p>
            <a:endParaRPr lang="tr-TR" dirty="0">
              <a:solidFill>
                <a:srgbClr val="002060"/>
              </a:solidFill>
            </a:endParaRPr>
          </a:p>
          <a:p>
            <a:r>
              <a:rPr lang="tr-TR" b="1" dirty="0" smtClean="0">
                <a:solidFill>
                  <a:srgbClr val="002060"/>
                </a:solidFill>
              </a:rPr>
              <a:t>!!!</a:t>
            </a:r>
            <a:r>
              <a:rPr lang="tr-TR" dirty="0" smtClean="0">
                <a:solidFill>
                  <a:srgbClr val="002060"/>
                </a:solidFill>
              </a:rPr>
              <a:t> </a:t>
            </a:r>
            <a:r>
              <a:rPr lang="en-US" dirty="0" smtClean="0">
                <a:solidFill>
                  <a:srgbClr val="002060"/>
                </a:solidFill>
              </a:rPr>
              <a:t>The </a:t>
            </a:r>
            <a:r>
              <a:rPr lang="en-US" dirty="0">
                <a:solidFill>
                  <a:srgbClr val="002060"/>
                </a:solidFill>
              </a:rPr>
              <a:t>requirement of having a </a:t>
            </a:r>
            <a:r>
              <a:rPr lang="en-US" b="1" dirty="0">
                <a:solidFill>
                  <a:srgbClr val="002060"/>
                </a:solidFill>
              </a:rPr>
              <a:t>low number of periodicities </a:t>
            </a:r>
            <a:r>
              <a:rPr lang="en-US" dirty="0">
                <a:solidFill>
                  <a:srgbClr val="002060"/>
                </a:solidFill>
              </a:rPr>
              <a:t>to reduce the </a:t>
            </a:r>
            <a:r>
              <a:rPr lang="en-US" b="1" dirty="0">
                <a:solidFill>
                  <a:srgbClr val="002060"/>
                </a:solidFill>
              </a:rPr>
              <a:t>cogging torque </a:t>
            </a:r>
            <a:r>
              <a:rPr lang="en-US" dirty="0">
                <a:solidFill>
                  <a:srgbClr val="002060"/>
                </a:solidFill>
              </a:rPr>
              <a:t>is detrimental to reduce the </a:t>
            </a:r>
            <a:r>
              <a:rPr lang="en-US" b="1" dirty="0">
                <a:solidFill>
                  <a:srgbClr val="002060"/>
                </a:solidFill>
              </a:rPr>
              <a:t>radial forces </a:t>
            </a:r>
            <a:r>
              <a:rPr lang="en-US" dirty="0">
                <a:solidFill>
                  <a:srgbClr val="002060"/>
                </a:solidFill>
              </a:rPr>
              <a:t>in the air-gap, so a compromise between both criteria must be met.</a:t>
            </a:r>
          </a:p>
        </p:txBody>
      </p:sp>
    </p:spTree>
    <p:extLst>
      <p:ext uri="{BB962C8B-B14F-4D97-AF65-F5344CB8AC3E}">
        <p14:creationId xmlns:p14="http://schemas.microsoft.com/office/powerpoint/2010/main" val="1255284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8970" y="150669"/>
            <a:ext cx="82078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Fractional</a:t>
            </a:r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Slot</a:t>
            </a:r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Concentrated</a:t>
            </a:r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Winding</a:t>
            </a:r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Machines</a:t>
            </a:r>
            <a:endParaRPr lang="en-US" sz="2800" dirty="0">
              <a:solidFill>
                <a:schemeClr val="accent1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33702" y="673889"/>
            <a:ext cx="874498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000" b="1" dirty="0" smtClean="0">
                <a:solidFill>
                  <a:srgbClr val="002060"/>
                </a:solidFill>
                <a:cs typeface="Arial" panose="020B0604020202020204" pitchFamily="34" charset="0"/>
              </a:rPr>
              <a:t>Rotor </a:t>
            </a:r>
            <a:r>
              <a:rPr lang="tr-TR" sz="2000" b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losses</a:t>
            </a:r>
            <a:endParaRPr lang="tr-TR" sz="2000" b="1" dirty="0" smtClean="0">
              <a:solidFill>
                <a:srgbClr val="002060"/>
              </a:solidFill>
              <a:cs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33702" y="1197109"/>
            <a:ext cx="881029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Rotor losses in PM machines are </a:t>
            </a:r>
            <a:r>
              <a:rPr lang="en-US" dirty="0" smtClean="0">
                <a:solidFill>
                  <a:srgbClr val="002060"/>
                </a:solidFill>
              </a:rPr>
              <a:t>caused</a:t>
            </a:r>
            <a:r>
              <a:rPr lang="tr-TR" dirty="0" smtClean="0">
                <a:solidFill>
                  <a:srgbClr val="002060"/>
                </a:solidFill>
              </a:rPr>
              <a:t> </a:t>
            </a:r>
            <a:r>
              <a:rPr lang="tr-TR" dirty="0" err="1" smtClean="0">
                <a:solidFill>
                  <a:srgbClr val="002060"/>
                </a:solidFill>
              </a:rPr>
              <a:t>by</a:t>
            </a:r>
            <a:r>
              <a:rPr lang="tr-TR" dirty="0" smtClean="0">
                <a:solidFill>
                  <a:srgbClr val="002060"/>
                </a:solidFill>
              </a:rPr>
              <a:t>;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002060"/>
                </a:solidFill>
              </a:rPr>
              <a:t>the </a:t>
            </a:r>
            <a:r>
              <a:rPr lang="en-US" dirty="0">
                <a:solidFill>
                  <a:srgbClr val="002060"/>
                </a:solidFill>
              </a:rPr>
              <a:t>existence of </a:t>
            </a:r>
            <a:r>
              <a:rPr lang="en-US" dirty="0">
                <a:solidFill>
                  <a:srgbClr val="FF0000"/>
                </a:solidFill>
              </a:rPr>
              <a:t>flux pulsations </a:t>
            </a:r>
            <a:r>
              <a:rPr lang="en-US" dirty="0">
                <a:solidFill>
                  <a:srgbClr val="002060"/>
                </a:solidFill>
              </a:rPr>
              <a:t>due to the stator </a:t>
            </a:r>
            <a:r>
              <a:rPr lang="en-US" dirty="0" smtClean="0">
                <a:solidFill>
                  <a:srgbClr val="002060"/>
                </a:solidFill>
              </a:rPr>
              <a:t>slots</a:t>
            </a:r>
            <a:endParaRPr lang="tr-TR" dirty="0" smtClean="0">
              <a:solidFill>
                <a:srgbClr val="00206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002060"/>
                </a:solidFill>
              </a:rPr>
              <a:t>the </a:t>
            </a:r>
            <a:r>
              <a:rPr lang="en-US" dirty="0">
                <a:solidFill>
                  <a:srgbClr val="002060"/>
                </a:solidFill>
              </a:rPr>
              <a:t>presence of air-gap </a:t>
            </a:r>
            <a:r>
              <a:rPr lang="en-US" dirty="0">
                <a:solidFill>
                  <a:srgbClr val="FF0000"/>
                </a:solidFill>
              </a:rPr>
              <a:t>MMF </a:t>
            </a:r>
            <a:r>
              <a:rPr lang="en-US" dirty="0" smtClean="0">
                <a:solidFill>
                  <a:srgbClr val="FF0000"/>
                </a:solidFill>
              </a:rPr>
              <a:t>harmonics</a:t>
            </a:r>
            <a:endParaRPr lang="tr-TR" dirty="0" smtClean="0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tr-TR" dirty="0">
              <a:solidFill>
                <a:srgbClr val="002060"/>
              </a:solidFill>
            </a:endParaRPr>
          </a:p>
          <a:p>
            <a:r>
              <a:rPr lang="tr-TR" b="1" dirty="0" smtClean="0">
                <a:solidFill>
                  <a:srgbClr val="002060"/>
                </a:solidFill>
              </a:rPr>
              <a:t>!!!</a:t>
            </a:r>
            <a:r>
              <a:rPr lang="tr-TR" dirty="0" smtClean="0">
                <a:solidFill>
                  <a:srgbClr val="002060"/>
                </a:solidFill>
              </a:rPr>
              <a:t> </a:t>
            </a:r>
            <a:r>
              <a:rPr lang="en-US" dirty="0" smtClean="0">
                <a:solidFill>
                  <a:srgbClr val="002060"/>
                </a:solidFill>
              </a:rPr>
              <a:t>When </a:t>
            </a:r>
            <a:r>
              <a:rPr lang="en-US" dirty="0">
                <a:solidFill>
                  <a:srgbClr val="002060"/>
                </a:solidFill>
              </a:rPr>
              <a:t>the machine is designed with </a:t>
            </a:r>
            <a:r>
              <a:rPr lang="en-US" b="1" dirty="0">
                <a:solidFill>
                  <a:srgbClr val="002060"/>
                </a:solidFill>
              </a:rPr>
              <a:t>open slots </a:t>
            </a:r>
            <a:r>
              <a:rPr lang="en-US" dirty="0">
                <a:solidFill>
                  <a:srgbClr val="002060"/>
                </a:solidFill>
              </a:rPr>
              <a:t>and 1-layer FSCWs, the flux pulsations may be very high; specially </a:t>
            </a:r>
            <a:r>
              <a:rPr lang="en-US" b="1" dirty="0">
                <a:solidFill>
                  <a:srgbClr val="002060"/>
                </a:solidFill>
              </a:rPr>
              <a:t>when 2p ≈ Q </a:t>
            </a:r>
            <a:r>
              <a:rPr lang="en-US" dirty="0">
                <a:solidFill>
                  <a:srgbClr val="002060"/>
                </a:solidFill>
              </a:rPr>
              <a:t>and the pole-pitch is close to the slot-pitch, leading to high rotor </a:t>
            </a:r>
            <a:r>
              <a:rPr lang="en-US" dirty="0" smtClean="0">
                <a:solidFill>
                  <a:srgbClr val="002060"/>
                </a:solidFill>
              </a:rPr>
              <a:t>losses</a:t>
            </a:r>
            <a:r>
              <a:rPr lang="tr-TR" dirty="0" smtClean="0">
                <a:solidFill>
                  <a:srgbClr val="002060"/>
                </a:solidFill>
              </a:rPr>
              <a:t>.</a:t>
            </a:r>
          </a:p>
          <a:p>
            <a:endParaRPr lang="tr-TR" dirty="0" smtClean="0">
              <a:solidFill>
                <a:srgbClr val="002060"/>
              </a:solidFill>
            </a:endParaRPr>
          </a:p>
          <a:p>
            <a:endParaRPr lang="tr-TR" dirty="0">
              <a:solidFill>
                <a:srgbClr val="002060"/>
              </a:solidFill>
            </a:endParaRPr>
          </a:p>
          <a:p>
            <a:r>
              <a:rPr lang="tr-TR" b="1" dirty="0" err="1" smtClean="0">
                <a:solidFill>
                  <a:srgbClr val="002060"/>
                </a:solidFill>
              </a:rPr>
              <a:t>Techniques</a:t>
            </a:r>
            <a:r>
              <a:rPr lang="tr-TR" b="1" dirty="0" smtClean="0">
                <a:solidFill>
                  <a:srgbClr val="002060"/>
                </a:solidFill>
              </a:rPr>
              <a:t> </a:t>
            </a:r>
            <a:r>
              <a:rPr lang="tr-TR" b="1" dirty="0" err="1" smtClean="0">
                <a:solidFill>
                  <a:srgbClr val="002060"/>
                </a:solidFill>
              </a:rPr>
              <a:t>to</a:t>
            </a:r>
            <a:r>
              <a:rPr lang="tr-TR" b="1" dirty="0" smtClean="0">
                <a:solidFill>
                  <a:srgbClr val="002060"/>
                </a:solidFill>
              </a:rPr>
              <a:t> </a:t>
            </a:r>
            <a:r>
              <a:rPr lang="tr-TR" b="1" dirty="0" err="1" smtClean="0">
                <a:solidFill>
                  <a:srgbClr val="002060"/>
                </a:solidFill>
              </a:rPr>
              <a:t>reduce</a:t>
            </a:r>
            <a:r>
              <a:rPr lang="tr-TR" b="1" dirty="0" smtClean="0">
                <a:solidFill>
                  <a:srgbClr val="002060"/>
                </a:solidFill>
              </a:rPr>
              <a:t> rotor </a:t>
            </a:r>
            <a:r>
              <a:rPr lang="tr-TR" b="1" dirty="0" err="1" smtClean="0">
                <a:solidFill>
                  <a:srgbClr val="002060"/>
                </a:solidFill>
              </a:rPr>
              <a:t>losses</a:t>
            </a:r>
            <a:r>
              <a:rPr lang="tr-TR" b="1" dirty="0" smtClean="0">
                <a:solidFill>
                  <a:srgbClr val="002060"/>
                </a:solidFill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 smtClean="0">
                <a:solidFill>
                  <a:srgbClr val="002060"/>
                </a:solidFill>
              </a:rPr>
              <a:t>Laminated</a:t>
            </a:r>
            <a:r>
              <a:rPr lang="tr-TR" dirty="0" smtClean="0">
                <a:solidFill>
                  <a:srgbClr val="002060"/>
                </a:solidFill>
              </a:rPr>
              <a:t> rotor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Axial and/or circumferential segmentation of the </a:t>
            </a:r>
            <a:r>
              <a:rPr lang="en-US" dirty="0" smtClean="0">
                <a:solidFill>
                  <a:srgbClr val="002060"/>
                </a:solidFill>
              </a:rPr>
              <a:t>permanent-magnets</a:t>
            </a:r>
            <a:r>
              <a:rPr lang="tr-TR" dirty="0" smtClean="0">
                <a:solidFill>
                  <a:srgbClr val="002060"/>
                </a:solidFill>
              </a:rPr>
              <a:t> </a:t>
            </a:r>
            <a:r>
              <a:rPr lang="tr-TR" dirty="0">
                <a:solidFill>
                  <a:srgbClr val="FF0000"/>
                </a:solidFill>
              </a:rPr>
              <a:t>???</a:t>
            </a:r>
            <a:endParaRPr lang="tr-TR" dirty="0" smtClean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Use </a:t>
            </a:r>
            <a:r>
              <a:rPr lang="en-US" dirty="0">
                <a:solidFill>
                  <a:srgbClr val="002060"/>
                </a:solidFill>
              </a:rPr>
              <a:t>of a higher resistivity PM material (e.g. bonded vs sintered</a:t>
            </a:r>
            <a:r>
              <a:rPr lang="en-US" dirty="0" smtClean="0">
                <a:solidFill>
                  <a:srgbClr val="002060"/>
                </a:solidFill>
              </a:rPr>
              <a:t>)</a:t>
            </a:r>
            <a:endParaRPr lang="tr-TR" dirty="0" smtClean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Shielding </a:t>
            </a:r>
            <a:r>
              <a:rPr lang="en-US" dirty="0">
                <a:solidFill>
                  <a:srgbClr val="002060"/>
                </a:solidFill>
              </a:rPr>
              <a:t>by copper </a:t>
            </a:r>
            <a:r>
              <a:rPr lang="en-US" dirty="0" smtClean="0">
                <a:solidFill>
                  <a:srgbClr val="002060"/>
                </a:solidFill>
              </a:rPr>
              <a:t>cladding</a:t>
            </a:r>
            <a:r>
              <a:rPr lang="tr-TR" dirty="0" smtClean="0">
                <a:solidFill>
                  <a:srgbClr val="002060"/>
                </a:solidFill>
              </a:rPr>
              <a:t> </a:t>
            </a:r>
            <a:r>
              <a:rPr lang="tr-TR" dirty="0" smtClean="0">
                <a:solidFill>
                  <a:srgbClr val="FF0000"/>
                </a:solidFill>
              </a:rPr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3818105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8970" y="150669"/>
            <a:ext cx="82078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Short</a:t>
            </a:r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circuit</a:t>
            </a:r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faults</a:t>
            </a:r>
            <a:endParaRPr lang="en-US" sz="2800" dirty="0">
              <a:solidFill>
                <a:schemeClr val="accent1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24970" y="707752"/>
            <a:ext cx="8461829" cy="60939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Majority </a:t>
            </a:r>
            <a:r>
              <a:rPr lang="en-US" sz="2000" dirty="0">
                <a:solidFill>
                  <a:srgbClr val="002060"/>
                </a:solidFill>
                <a:cs typeface="Arial" panose="020B0604020202020204" pitchFamily="34" charset="0"/>
              </a:rPr>
              <a:t>of stator winding faults begin as </a:t>
            </a:r>
            <a:r>
              <a:rPr lang="en-US" sz="2000" b="1" dirty="0">
                <a:solidFill>
                  <a:srgbClr val="FF0000"/>
                </a:solidFill>
                <a:cs typeface="Arial" panose="020B0604020202020204" pitchFamily="34" charset="0"/>
              </a:rPr>
              <a:t>insulation breakdown </a:t>
            </a:r>
            <a:r>
              <a:rPr lang="en-US" sz="2000" dirty="0">
                <a:solidFill>
                  <a:srgbClr val="002060"/>
                </a:solidFill>
                <a:cs typeface="Arial" panose="020B0604020202020204" pitchFamily="34" charset="0"/>
              </a:rPr>
              <a:t>failures that lead to a </a:t>
            </a:r>
            <a:r>
              <a:rPr lang="en-US" sz="2000" b="1" dirty="0">
                <a:solidFill>
                  <a:srgbClr val="002060"/>
                </a:solidFill>
                <a:cs typeface="Arial" panose="020B0604020202020204" pitchFamily="34" charset="0"/>
              </a:rPr>
              <a:t>short-circuit</a:t>
            </a:r>
            <a:r>
              <a:rPr lang="en-US" sz="2000" dirty="0">
                <a:solidFill>
                  <a:srgbClr val="002060"/>
                </a:solidFill>
                <a:cs typeface="Arial" panose="020B0604020202020204" pitchFamily="34" charset="0"/>
              </a:rPr>
              <a:t> between several turns of a phase </a:t>
            </a:r>
            <a:r>
              <a:rPr lang="en-US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winding.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causes </a:t>
            </a:r>
            <a:r>
              <a:rPr lang="en-US" sz="2000" dirty="0">
                <a:solidFill>
                  <a:srgbClr val="002060"/>
                </a:solidFill>
                <a:cs typeface="Arial" panose="020B0604020202020204" pitchFamily="34" charset="0"/>
              </a:rPr>
              <a:t>a </a:t>
            </a:r>
            <a:r>
              <a:rPr lang="en-US" sz="2000" b="1" dirty="0">
                <a:solidFill>
                  <a:srgbClr val="002060"/>
                </a:solidFill>
                <a:cs typeface="Arial" panose="020B0604020202020204" pitchFamily="34" charset="0"/>
              </a:rPr>
              <a:t>large circulating current </a:t>
            </a:r>
            <a:r>
              <a:rPr lang="en-US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that </a:t>
            </a:r>
            <a:r>
              <a:rPr lang="en-US" sz="2000" dirty="0">
                <a:solidFill>
                  <a:srgbClr val="002060"/>
                </a:solidFill>
                <a:cs typeface="Arial" panose="020B0604020202020204" pitchFamily="34" charset="0"/>
              </a:rPr>
              <a:t>generates a high amount of heat to be locally released within a short </a:t>
            </a:r>
            <a:r>
              <a:rPr lang="en-US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time.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If </a:t>
            </a:r>
            <a:r>
              <a:rPr lang="en-US" sz="2000" dirty="0">
                <a:solidFill>
                  <a:srgbClr val="002060"/>
                </a:solidFill>
                <a:cs typeface="Arial" panose="020B0604020202020204" pitchFamily="34" charset="0"/>
              </a:rPr>
              <a:t>undetected, inter-turn short-circuit faults rapidly </a:t>
            </a:r>
            <a:r>
              <a:rPr lang="en-US" sz="2000" b="1" dirty="0">
                <a:solidFill>
                  <a:srgbClr val="002060"/>
                </a:solidFill>
                <a:cs typeface="Arial" panose="020B0604020202020204" pitchFamily="34" charset="0"/>
              </a:rPr>
              <a:t>propagate to neighboring turns</a:t>
            </a:r>
            <a:r>
              <a:rPr lang="en-US" sz="2000" dirty="0">
                <a:solidFill>
                  <a:srgbClr val="002060"/>
                </a:solidFill>
                <a:cs typeface="Arial" panose="020B0604020202020204" pitchFamily="34" charset="0"/>
              </a:rPr>
              <a:t>, culminating in major faults such as </a:t>
            </a:r>
            <a:r>
              <a:rPr lang="en-US" sz="2000" b="1" dirty="0">
                <a:solidFill>
                  <a:srgbClr val="002060"/>
                </a:solidFill>
                <a:cs typeface="Arial" panose="020B0604020202020204" pitchFamily="34" charset="0"/>
              </a:rPr>
              <a:t>coil to coil, phase to phase, phase to ground or open-circuit </a:t>
            </a:r>
            <a:r>
              <a:rPr lang="en-US" sz="2000" b="1" dirty="0" smtClean="0">
                <a:solidFill>
                  <a:srgbClr val="002060"/>
                </a:solidFill>
                <a:cs typeface="Arial" panose="020B0604020202020204" pitchFamily="34" charset="0"/>
              </a:rPr>
              <a:t>faults</a:t>
            </a:r>
            <a:endParaRPr lang="tr-TR" sz="2000" b="1" dirty="0" smtClean="0">
              <a:solidFill>
                <a:srgbClr val="002060"/>
              </a:solidFill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tr-TR" sz="2000" b="1" dirty="0">
              <a:solidFill>
                <a:srgbClr val="002060"/>
              </a:solidFill>
              <a:cs typeface="Arial" panose="020B0604020202020204" pitchFamily="34" charset="0"/>
            </a:endParaRPr>
          </a:p>
          <a:p>
            <a:r>
              <a:rPr lang="en-US" sz="2000" b="1" dirty="0">
                <a:solidFill>
                  <a:srgbClr val="002060"/>
                </a:solidFill>
                <a:cs typeface="Arial" panose="020B0604020202020204" pitchFamily="34" charset="0"/>
              </a:rPr>
              <a:t>Winding short-circuit faults </a:t>
            </a:r>
            <a:r>
              <a:rPr lang="en-US" sz="2000" dirty="0">
                <a:solidFill>
                  <a:srgbClr val="002060"/>
                </a:solidFill>
                <a:cs typeface="Arial" panose="020B0604020202020204" pitchFamily="34" charset="0"/>
              </a:rPr>
              <a:t>involving the whole phase </a:t>
            </a:r>
            <a:r>
              <a:rPr lang="en-US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winding</a:t>
            </a: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:</a:t>
            </a:r>
            <a:endParaRPr lang="en-US" sz="2000" dirty="0">
              <a:solidFill>
                <a:srgbClr val="002060"/>
              </a:solidFill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060"/>
                </a:solidFill>
                <a:cs typeface="Arial" panose="020B0604020202020204" pitchFamily="34" charset="0"/>
              </a:rPr>
              <a:t>may happen as a consequence of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rgbClr val="002060"/>
                </a:solidFill>
                <a:cs typeface="Arial" panose="020B0604020202020204" pitchFamily="34" charset="0"/>
              </a:rPr>
              <a:t>the closing of all the high side or low side switches of the inverter,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rgbClr val="002060"/>
                </a:solidFill>
                <a:cs typeface="Arial" panose="020B0604020202020204" pitchFamily="34" charset="0"/>
              </a:rPr>
              <a:t>a DC bus short-circuit,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rgbClr val="002060"/>
                </a:solidFill>
                <a:cs typeface="Arial" panose="020B0604020202020204" pitchFamily="34" charset="0"/>
              </a:rPr>
              <a:t>a short-circuit between machine terminals in the terminal box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rgbClr val="002060"/>
                </a:solidFill>
                <a:cs typeface="Arial" panose="020B0604020202020204" pitchFamily="34" charset="0"/>
              </a:rPr>
              <a:t>physical damage on the cables connecting the motor and the </a:t>
            </a:r>
            <a:r>
              <a:rPr lang="en-US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inverter</a:t>
            </a:r>
            <a:endParaRPr lang="tr-TR" sz="2000" dirty="0">
              <a:solidFill>
                <a:srgbClr val="002060"/>
              </a:solidFill>
              <a:cs typeface="Arial" panose="020B0604020202020204" pitchFamily="34" charset="0"/>
            </a:endParaRPr>
          </a:p>
          <a:p>
            <a:endParaRPr lang="tr-TR" sz="2000" dirty="0">
              <a:solidFill>
                <a:srgbClr val="002060"/>
              </a:solidFill>
              <a:cs typeface="Arial" panose="020B0604020202020204" pitchFamily="34" charset="0"/>
            </a:endParaRPr>
          </a:p>
          <a:p>
            <a:r>
              <a:rPr lang="tr-TR" dirty="0" err="1" smtClean="0">
                <a:solidFill>
                  <a:srgbClr val="FF0000"/>
                </a:solidFill>
                <a:cs typeface="Arial" panose="020B0604020202020204" pitchFamily="34" charset="0"/>
              </a:rPr>
              <a:t>FSCW’lerde</a:t>
            </a:r>
            <a:r>
              <a:rPr lang="tr-TR" dirty="0" smtClean="0">
                <a:solidFill>
                  <a:srgbClr val="FF0000"/>
                </a:solidFill>
                <a:cs typeface="Arial" panose="020B0604020202020204" pitchFamily="34" charset="0"/>
              </a:rPr>
              <a:t>, özellikle </a:t>
            </a:r>
            <a:r>
              <a:rPr lang="tr-TR" dirty="0" err="1" smtClean="0">
                <a:solidFill>
                  <a:srgbClr val="FF0000"/>
                </a:solidFill>
                <a:cs typeface="Arial" panose="020B0604020202020204" pitchFamily="34" charset="0"/>
              </a:rPr>
              <a:t>alternate</a:t>
            </a:r>
            <a:r>
              <a:rPr lang="tr-TR" dirty="0" smtClean="0">
                <a:solidFill>
                  <a:srgbClr val="FF000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FF0000"/>
                </a:solidFill>
                <a:cs typeface="Arial" panose="020B0604020202020204" pitchFamily="34" charset="0"/>
              </a:rPr>
              <a:t>teeth</a:t>
            </a:r>
            <a:r>
              <a:rPr lang="tr-TR" dirty="0" smtClean="0">
                <a:solidFill>
                  <a:srgbClr val="FF0000"/>
                </a:solidFill>
                <a:cs typeface="Arial" panose="020B0604020202020204" pitchFamily="34" charset="0"/>
              </a:rPr>
              <a:t> ise, </a:t>
            </a:r>
            <a:r>
              <a:rPr lang="tr-TR" dirty="0" err="1" smtClean="0">
                <a:solidFill>
                  <a:srgbClr val="FF0000"/>
                </a:solidFill>
                <a:cs typeface="Arial" panose="020B0604020202020204" pitchFamily="34" charset="0"/>
              </a:rPr>
              <a:t>phase-to-phase</a:t>
            </a:r>
            <a:r>
              <a:rPr lang="tr-TR" dirty="0" smtClean="0">
                <a:solidFill>
                  <a:srgbClr val="FF0000"/>
                </a:solidFill>
                <a:cs typeface="Arial" panose="020B0604020202020204" pitchFamily="34" charset="0"/>
              </a:rPr>
              <a:t> olması zor.</a:t>
            </a:r>
          </a:p>
          <a:p>
            <a:r>
              <a:rPr lang="tr-TR" dirty="0" err="1" smtClean="0">
                <a:solidFill>
                  <a:srgbClr val="FF0000"/>
                </a:solidFill>
                <a:cs typeface="Arial" panose="020B0604020202020204" pitchFamily="34" charset="0"/>
              </a:rPr>
              <a:t>Slotta</a:t>
            </a:r>
            <a:r>
              <a:rPr lang="tr-TR" dirty="0" smtClean="0">
                <a:solidFill>
                  <a:srgbClr val="FF0000"/>
                </a:solidFill>
                <a:cs typeface="Arial" panose="020B0604020202020204" pitchFamily="34" charset="0"/>
              </a:rPr>
              <a:t> olan </a:t>
            </a:r>
            <a:r>
              <a:rPr lang="tr-TR" dirty="0" err="1" smtClean="0">
                <a:solidFill>
                  <a:srgbClr val="FF0000"/>
                </a:solidFill>
                <a:cs typeface="Arial" panose="020B0604020202020204" pitchFamily="34" charset="0"/>
              </a:rPr>
              <a:t>fault</a:t>
            </a:r>
            <a:r>
              <a:rPr lang="tr-TR" dirty="0" smtClean="0">
                <a:solidFill>
                  <a:srgbClr val="FF000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FF0000"/>
                </a:solidFill>
                <a:cs typeface="Arial" panose="020B0604020202020204" pitchFamily="34" charset="0"/>
              </a:rPr>
              <a:t>slotta</a:t>
            </a:r>
            <a:r>
              <a:rPr lang="tr-TR" dirty="0" smtClean="0">
                <a:solidFill>
                  <a:srgbClr val="FF0000"/>
                </a:solidFill>
                <a:cs typeface="Arial" panose="020B0604020202020204" pitchFamily="34" charset="0"/>
              </a:rPr>
              <a:t> kalır </a:t>
            </a:r>
            <a:r>
              <a:rPr lang="tr-TR" dirty="0" smtClean="0">
                <a:solidFill>
                  <a:srgbClr val="FF000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</a:t>
            </a:r>
          </a:p>
          <a:p>
            <a:endParaRPr lang="tr-TR" dirty="0" smtClean="0">
              <a:solidFill>
                <a:srgbClr val="FF0000"/>
              </a:solidFill>
              <a:cs typeface="Arial" panose="020B0604020202020204" pitchFamily="34" charset="0"/>
              <a:sym typeface="Wingdings" panose="05000000000000000000" pitchFamily="2" charset="2"/>
            </a:endParaRPr>
          </a:p>
          <a:p>
            <a:r>
              <a:rPr lang="tr-TR" dirty="0" err="1" smtClean="0">
                <a:solidFill>
                  <a:srgbClr val="FF000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All-tooth</a:t>
            </a:r>
            <a:r>
              <a:rPr lang="tr-TR" dirty="0" smtClean="0">
                <a:solidFill>
                  <a:srgbClr val="FF000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ise, aynı </a:t>
            </a:r>
            <a:r>
              <a:rPr lang="tr-TR" dirty="0" err="1" smtClean="0">
                <a:solidFill>
                  <a:srgbClr val="FF000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slottaki</a:t>
            </a:r>
            <a:r>
              <a:rPr lang="tr-TR" dirty="0" smtClean="0">
                <a:solidFill>
                  <a:srgbClr val="FF000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sargıları iyi izole ederek sağlanabilir. </a:t>
            </a:r>
            <a:r>
              <a:rPr lang="tr-TR" dirty="0" err="1" smtClean="0">
                <a:solidFill>
                  <a:srgbClr val="FF000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End-winding’ler</a:t>
            </a:r>
            <a:r>
              <a:rPr lang="tr-TR" dirty="0" smtClean="0">
                <a:solidFill>
                  <a:srgbClr val="FF000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zaten değmeyecek.</a:t>
            </a:r>
            <a:endParaRPr lang="en-US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3063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8970" y="150669"/>
            <a:ext cx="82078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Fractional</a:t>
            </a:r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Slot</a:t>
            </a:r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Concentrated</a:t>
            </a:r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Winding</a:t>
            </a:r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Machines</a:t>
            </a:r>
            <a:endParaRPr lang="en-US" sz="2800" dirty="0">
              <a:solidFill>
                <a:schemeClr val="accent1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33702" y="673889"/>
            <a:ext cx="874498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000" b="1" dirty="0" smtClean="0">
                <a:solidFill>
                  <a:srgbClr val="002060"/>
                </a:solidFill>
                <a:cs typeface="Arial" panose="020B0604020202020204" pitchFamily="34" charset="0"/>
              </a:rPr>
              <a:t>Rotor </a:t>
            </a:r>
            <a:r>
              <a:rPr lang="tr-TR" sz="2000" b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losses</a:t>
            </a:r>
            <a:r>
              <a:rPr lang="tr-TR" sz="2000" b="1" dirty="0" smtClean="0">
                <a:solidFill>
                  <a:srgbClr val="002060"/>
                </a:solidFill>
                <a:cs typeface="Arial" panose="020B0604020202020204" pitchFamily="34" charset="0"/>
              </a:rPr>
              <a:t>: MMF </a:t>
            </a:r>
            <a:r>
              <a:rPr lang="tr-TR" sz="2000" b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harmonics</a:t>
            </a:r>
            <a:endParaRPr lang="tr-TR" sz="2000" b="1" dirty="0" smtClean="0">
              <a:solidFill>
                <a:srgbClr val="002060"/>
              </a:solidFill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9173" y="4284164"/>
            <a:ext cx="6547419" cy="24672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718" y="1791113"/>
            <a:ext cx="7222331" cy="2493051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1247890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dirty="0" err="1" smtClean="0">
                <a:solidFill>
                  <a:srgbClr val="002060"/>
                </a:solidFill>
              </a:rPr>
              <a:t>Integral</a:t>
            </a:r>
            <a:r>
              <a:rPr lang="tr-TR" dirty="0" smtClean="0">
                <a:solidFill>
                  <a:srgbClr val="002060"/>
                </a:solidFill>
              </a:rPr>
              <a:t> </a:t>
            </a:r>
            <a:r>
              <a:rPr lang="tr-TR" dirty="0" err="1" smtClean="0">
                <a:solidFill>
                  <a:srgbClr val="002060"/>
                </a:solidFill>
              </a:rPr>
              <a:t>slot</a:t>
            </a:r>
            <a:r>
              <a:rPr lang="tr-TR" dirty="0" smtClean="0">
                <a:solidFill>
                  <a:srgbClr val="002060"/>
                </a:solidFill>
              </a:rPr>
              <a:t> </a:t>
            </a:r>
            <a:r>
              <a:rPr lang="tr-TR" dirty="0" err="1" smtClean="0">
                <a:solidFill>
                  <a:srgbClr val="002060"/>
                </a:solidFill>
              </a:rPr>
              <a:t>vs</a:t>
            </a:r>
            <a:r>
              <a:rPr lang="tr-TR" dirty="0" smtClean="0">
                <a:solidFill>
                  <a:srgbClr val="002060"/>
                </a:solidFill>
              </a:rPr>
              <a:t> </a:t>
            </a:r>
            <a:r>
              <a:rPr lang="tr-TR" dirty="0" err="1" smtClean="0">
                <a:solidFill>
                  <a:srgbClr val="002060"/>
                </a:solidFill>
              </a:rPr>
              <a:t>fractional</a:t>
            </a:r>
            <a:r>
              <a:rPr lang="tr-TR" dirty="0" smtClean="0">
                <a:solidFill>
                  <a:srgbClr val="002060"/>
                </a:solidFill>
              </a:rPr>
              <a:t> </a:t>
            </a:r>
            <a:r>
              <a:rPr lang="tr-TR" dirty="0" err="1" smtClean="0">
                <a:solidFill>
                  <a:srgbClr val="002060"/>
                </a:solidFill>
              </a:rPr>
              <a:t>slot</a:t>
            </a:r>
            <a:r>
              <a:rPr lang="tr-TR" dirty="0" smtClean="0">
                <a:solidFill>
                  <a:srgbClr val="002060"/>
                </a:solidFill>
              </a:rPr>
              <a:t> </a:t>
            </a:r>
            <a:r>
              <a:rPr lang="tr-TR" dirty="0" smtClean="0">
                <a:solidFill>
                  <a:srgbClr val="FF0000"/>
                </a:solidFill>
              </a:rPr>
              <a:t>(bu ildiğimiz ve boyun eğdiğimiz bir şey)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040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8970" y="150669"/>
            <a:ext cx="82078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Fractional</a:t>
            </a:r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Slot</a:t>
            </a:r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Concentrated</a:t>
            </a:r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Winding</a:t>
            </a:r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Machines</a:t>
            </a:r>
            <a:endParaRPr lang="en-US" sz="2800" dirty="0">
              <a:solidFill>
                <a:schemeClr val="accent1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33702" y="673889"/>
            <a:ext cx="874498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000" b="1" dirty="0" smtClean="0">
                <a:solidFill>
                  <a:srgbClr val="002060"/>
                </a:solidFill>
                <a:cs typeface="Arial" panose="020B0604020202020204" pitchFamily="34" charset="0"/>
              </a:rPr>
              <a:t>Rotor </a:t>
            </a:r>
            <a:r>
              <a:rPr lang="tr-TR" sz="2000" b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losses</a:t>
            </a:r>
            <a:r>
              <a:rPr lang="tr-TR" sz="2000" b="1" dirty="0" smtClean="0">
                <a:solidFill>
                  <a:srgbClr val="002060"/>
                </a:solidFill>
                <a:cs typeface="Arial" panose="020B0604020202020204" pitchFamily="34" charset="0"/>
              </a:rPr>
              <a:t>: MMF </a:t>
            </a:r>
            <a:r>
              <a:rPr lang="tr-TR" sz="2000" b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harmonics</a:t>
            </a:r>
            <a:endParaRPr lang="tr-TR" sz="2000" b="1" dirty="0" smtClean="0">
              <a:solidFill>
                <a:srgbClr val="002060"/>
              </a:solidFill>
              <a:cs typeface="Arial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1063224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dirty="0" err="1" smtClean="0">
                <a:solidFill>
                  <a:srgbClr val="002060"/>
                </a:solidFill>
              </a:rPr>
              <a:t>Layer</a:t>
            </a:r>
            <a:r>
              <a:rPr lang="tr-TR" dirty="0" smtClean="0">
                <a:solidFill>
                  <a:srgbClr val="002060"/>
                </a:solidFill>
              </a:rPr>
              <a:t> sayısı karşılaştırması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b="13658"/>
          <a:stretch/>
        </p:blipFill>
        <p:spPr>
          <a:xfrm>
            <a:off x="1036687" y="1363859"/>
            <a:ext cx="7094084" cy="224953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5023" y="3343975"/>
            <a:ext cx="6742339" cy="206689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82334" y="5445555"/>
            <a:ext cx="850446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600" b="1" dirty="0" smtClean="0">
                <a:solidFill>
                  <a:srgbClr val="002060"/>
                </a:solidFill>
              </a:rPr>
              <a:t>Buradaki </a:t>
            </a:r>
            <a:r>
              <a:rPr lang="tr-TR" sz="1600" b="1" dirty="0" err="1" smtClean="0">
                <a:solidFill>
                  <a:srgbClr val="002060"/>
                </a:solidFill>
              </a:rPr>
              <a:t>trade-off</a:t>
            </a:r>
            <a:r>
              <a:rPr lang="tr-TR" sz="1600" b="1" dirty="0">
                <a:solidFill>
                  <a:srgbClr val="002060"/>
                </a:solidFill>
              </a:rPr>
              <a:t>:</a:t>
            </a:r>
            <a:r>
              <a:rPr lang="tr-TR" sz="1600" dirty="0" smtClean="0">
                <a:solidFill>
                  <a:srgbClr val="002060"/>
                </a:solidFill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</a:rPr>
              <a:t>isolation</a:t>
            </a:r>
            <a:r>
              <a:rPr lang="tr-TR" sz="1600" dirty="0" smtClean="0">
                <a:solidFill>
                  <a:srgbClr val="002060"/>
                </a:solidFill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</a:rPr>
              <a:t>vs</a:t>
            </a:r>
            <a:r>
              <a:rPr lang="tr-TR" sz="1600" dirty="0" smtClean="0">
                <a:solidFill>
                  <a:srgbClr val="002060"/>
                </a:solidFill>
              </a:rPr>
              <a:t> MMF </a:t>
            </a:r>
            <a:r>
              <a:rPr lang="tr-TR" sz="1600" dirty="0" err="1" smtClean="0">
                <a:solidFill>
                  <a:srgbClr val="002060"/>
                </a:solidFill>
              </a:rPr>
              <a:t>harmonic</a:t>
            </a:r>
            <a:r>
              <a:rPr lang="tr-TR" sz="1600" dirty="0" smtClean="0">
                <a:solidFill>
                  <a:srgbClr val="002060"/>
                </a:solidFill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</a:rPr>
              <a:t>content</a:t>
            </a:r>
            <a:endParaRPr lang="tr-TR" sz="1600" dirty="0" smtClean="0">
              <a:solidFill>
                <a:srgbClr val="002060"/>
              </a:solidFill>
            </a:endParaRPr>
          </a:p>
          <a:p>
            <a:endParaRPr lang="tr-TR" sz="1600" dirty="0">
              <a:solidFill>
                <a:srgbClr val="002060"/>
              </a:solidFill>
            </a:endParaRPr>
          </a:p>
          <a:p>
            <a:r>
              <a:rPr lang="en-US" sz="1600" dirty="0">
                <a:solidFill>
                  <a:srgbClr val="002060"/>
                </a:solidFill>
              </a:rPr>
              <a:t>In general terms, rotor losses tend to decrease when the number of poles and slots increase, while keeping the same 2p/Q ratio.</a:t>
            </a:r>
            <a:r>
              <a:rPr lang="tr-TR" sz="1600" dirty="0">
                <a:solidFill>
                  <a:srgbClr val="002060"/>
                </a:solidFill>
              </a:rPr>
              <a:t> </a:t>
            </a:r>
            <a:r>
              <a:rPr lang="tr-TR" sz="1600" dirty="0">
                <a:solidFill>
                  <a:srgbClr val="FF0000"/>
                </a:solidFill>
              </a:rPr>
              <a:t>=&gt; </a:t>
            </a:r>
            <a:r>
              <a:rPr lang="tr-TR" sz="1600" dirty="0" err="1">
                <a:solidFill>
                  <a:srgbClr val="FF0000"/>
                </a:solidFill>
              </a:rPr>
              <a:t>Qs</a:t>
            </a:r>
            <a:r>
              <a:rPr lang="tr-TR" sz="1600" dirty="0">
                <a:solidFill>
                  <a:srgbClr val="FF0000"/>
                </a:solidFill>
              </a:rPr>
              <a:t> ve p arttıkça, yüksek katman sayısının yarattığı avantaj azalıyor</a:t>
            </a:r>
            <a:r>
              <a:rPr lang="tr-TR" sz="1600" dirty="0" smtClean="0">
                <a:solidFill>
                  <a:srgbClr val="FF0000"/>
                </a:solidFill>
              </a:rPr>
              <a:t>.</a:t>
            </a:r>
            <a:endParaRPr 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5504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8970" y="150669"/>
            <a:ext cx="82078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Fractional</a:t>
            </a:r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Slot</a:t>
            </a:r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Concentrated</a:t>
            </a:r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Winding</a:t>
            </a:r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Machines</a:t>
            </a:r>
            <a:endParaRPr lang="en-US" sz="2800" dirty="0">
              <a:solidFill>
                <a:schemeClr val="accent1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33702" y="673889"/>
            <a:ext cx="874498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000" b="1" dirty="0" smtClean="0">
                <a:solidFill>
                  <a:srgbClr val="002060"/>
                </a:solidFill>
                <a:cs typeface="Arial" panose="020B0604020202020204" pitchFamily="34" charset="0"/>
              </a:rPr>
              <a:t>MMF </a:t>
            </a:r>
            <a:r>
              <a:rPr lang="tr-TR" sz="2000" b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sub-harmonics</a:t>
            </a:r>
            <a:endParaRPr lang="tr-TR" sz="2000" b="1" dirty="0" smtClean="0">
              <a:solidFill>
                <a:srgbClr val="002060"/>
              </a:solidFill>
              <a:cs typeface="Arial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33702" y="1063224"/>
            <a:ext cx="842657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2060"/>
                </a:solidFill>
              </a:rPr>
              <a:t>MMF subharmonics are those with harmonic order </a:t>
            </a:r>
            <a:r>
              <a:rPr lang="en-US" b="1" dirty="0">
                <a:solidFill>
                  <a:srgbClr val="002060"/>
                </a:solidFill>
              </a:rPr>
              <a:t>ν &lt; p</a:t>
            </a:r>
            <a:r>
              <a:rPr lang="en-US" b="1" dirty="0" smtClean="0">
                <a:solidFill>
                  <a:srgbClr val="002060"/>
                </a:solidFill>
              </a:rPr>
              <a:t>.</a:t>
            </a:r>
            <a:endParaRPr lang="tr-TR" b="1" dirty="0" smtClean="0">
              <a:solidFill>
                <a:srgbClr val="00206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002060"/>
                </a:solidFill>
              </a:rPr>
              <a:t>Almost all FSCWs</a:t>
            </a:r>
            <a:r>
              <a:rPr lang="en-US" dirty="0">
                <a:solidFill>
                  <a:srgbClr val="002060"/>
                </a:solidFill>
              </a:rPr>
              <a:t>, except those with q = 1/2, lead to armature MMF </a:t>
            </a:r>
            <a:r>
              <a:rPr lang="en-US" dirty="0" smtClean="0">
                <a:solidFill>
                  <a:srgbClr val="002060"/>
                </a:solidFill>
              </a:rPr>
              <a:t>subharmonics</a:t>
            </a:r>
            <a:endParaRPr lang="tr-TR" dirty="0" smtClean="0">
              <a:solidFill>
                <a:srgbClr val="00206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tr-TR" dirty="0" smtClean="0">
                <a:solidFill>
                  <a:srgbClr val="002060"/>
                </a:solidFill>
              </a:rPr>
              <a:t>T</a:t>
            </a:r>
            <a:r>
              <a:rPr lang="en-US" dirty="0" smtClean="0">
                <a:solidFill>
                  <a:srgbClr val="002060"/>
                </a:solidFill>
              </a:rPr>
              <a:t>he </a:t>
            </a:r>
            <a:r>
              <a:rPr lang="en-US" dirty="0">
                <a:solidFill>
                  <a:srgbClr val="002060"/>
                </a:solidFill>
              </a:rPr>
              <a:t>lower the </a:t>
            </a:r>
            <a:r>
              <a:rPr lang="en-US" b="1" dirty="0">
                <a:solidFill>
                  <a:srgbClr val="002060"/>
                </a:solidFill>
              </a:rPr>
              <a:t>number of layers </a:t>
            </a:r>
            <a:r>
              <a:rPr lang="en-US" dirty="0">
                <a:solidFill>
                  <a:srgbClr val="002060"/>
                </a:solidFill>
              </a:rPr>
              <a:t>for a particular combination, the higher the MMF subharmonic content</a:t>
            </a:r>
            <a:r>
              <a:rPr lang="en-US" dirty="0" smtClean="0">
                <a:solidFill>
                  <a:srgbClr val="002060"/>
                </a:solidFill>
              </a:rPr>
              <a:t>.</a:t>
            </a:r>
            <a:endParaRPr lang="tr-TR" dirty="0" smtClean="0">
              <a:solidFill>
                <a:srgbClr val="002060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966" y="2416665"/>
            <a:ext cx="8176048" cy="2506399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 flipV="1">
            <a:off x="1191985" y="2894275"/>
            <a:ext cx="1967594" cy="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860182" y="2787075"/>
            <a:ext cx="196487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1600" dirty="0" err="1" smtClean="0">
                <a:solidFill>
                  <a:srgbClr val="C00000"/>
                </a:solidFill>
                <a:cs typeface="Arial" panose="020B0604020202020204" pitchFamily="34" charset="0"/>
              </a:rPr>
              <a:t>Sub-harmonic</a:t>
            </a:r>
            <a:r>
              <a:rPr lang="tr-TR" sz="1600" dirty="0" smtClean="0">
                <a:solidFill>
                  <a:srgbClr val="C00000"/>
                </a:solidFill>
                <a:cs typeface="Arial" panose="020B0604020202020204" pitchFamily="34" charset="0"/>
              </a:rPr>
              <a:t>:</a:t>
            </a:r>
          </a:p>
          <a:p>
            <a:pPr algn="ctr"/>
            <a:r>
              <a:rPr lang="tr-TR" sz="1600" dirty="0" smtClean="0">
                <a:solidFill>
                  <a:srgbClr val="C00000"/>
                </a:solidFill>
                <a:cs typeface="Arial" panose="020B0604020202020204" pitchFamily="34" charset="0"/>
              </a:rPr>
              <a:t>Baya </a:t>
            </a:r>
            <a:r>
              <a:rPr lang="tr-TR" sz="1600" dirty="0" err="1" smtClean="0">
                <a:solidFill>
                  <a:srgbClr val="C00000"/>
                </a:solidFill>
                <a:cs typeface="Arial" panose="020B0604020202020204" pitchFamily="34" charset="0"/>
              </a:rPr>
              <a:t>farkediyor</a:t>
            </a:r>
            <a:endParaRPr lang="tr-TR" sz="1600" dirty="0" smtClean="0">
              <a:solidFill>
                <a:srgbClr val="C00000"/>
              </a:solidFill>
              <a:cs typeface="Arial" panose="020B0604020202020204" pitchFamily="34" charset="0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4098471" y="3371850"/>
            <a:ext cx="1205593" cy="80149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3718831" y="4584510"/>
            <a:ext cx="196487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</a:rPr>
              <a:t>p = 5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33701" y="4939530"/>
            <a:ext cx="842657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tr-TR" dirty="0" err="1" smtClean="0">
                <a:solidFill>
                  <a:srgbClr val="002060"/>
                </a:solidFill>
              </a:rPr>
              <a:t>Have</a:t>
            </a:r>
            <a:r>
              <a:rPr lang="tr-TR" dirty="0" smtClean="0">
                <a:solidFill>
                  <a:srgbClr val="002060"/>
                </a:solidFill>
              </a:rPr>
              <a:t> </a:t>
            </a:r>
            <a:r>
              <a:rPr lang="tr-TR" dirty="0" err="1" smtClean="0">
                <a:solidFill>
                  <a:srgbClr val="002060"/>
                </a:solidFill>
              </a:rPr>
              <a:t>more</a:t>
            </a:r>
            <a:r>
              <a:rPr lang="tr-TR" dirty="0" smtClean="0">
                <a:solidFill>
                  <a:srgbClr val="002060"/>
                </a:solidFill>
              </a:rPr>
              <a:t> </a:t>
            </a:r>
            <a:r>
              <a:rPr lang="tr-TR" dirty="0" err="1" smtClean="0">
                <a:solidFill>
                  <a:srgbClr val="002060"/>
                </a:solidFill>
              </a:rPr>
              <a:t>adverse</a:t>
            </a:r>
            <a:r>
              <a:rPr lang="tr-TR" dirty="0" smtClean="0">
                <a:solidFill>
                  <a:srgbClr val="002060"/>
                </a:solidFill>
              </a:rPr>
              <a:t> </a:t>
            </a:r>
            <a:r>
              <a:rPr lang="tr-TR" dirty="0" err="1" smtClean="0">
                <a:solidFill>
                  <a:srgbClr val="002060"/>
                </a:solidFill>
              </a:rPr>
              <a:t>effect</a:t>
            </a:r>
            <a:r>
              <a:rPr lang="tr-TR" dirty="0" smtClean="0">
                <a:solidFill>
                  <a:srgbClr val="002060"/>
                </a:solidFill>
              </a:rPr>
              <a:t> on rotor </a:t>
            </a:r>
            <a:r>
              <a:rPr lang="tr-TR" dirty="0" err="1" smtClean="0">
                <a:solidFill>
                  <a:srgbClr val="002060"/>
                </a:solidFill>
              </a:rPr>
              <a:t>losses</a:t>
            </a:r>
            <a:r>
              <a:rPr lang="tr-TR" dirty="0" smtClean="0">
                <a:solidFill>
                  <a:srgbClr val="002060"/>
                </a:solidFill>
              </a:rPr>
              <a:t> </a:t>
            </a:r>
            <a:r>
              <a:rPr lang="tr-TR" dirty="0" err="1" smtClean="0">
                <a:solidFill>
                  <a:srgbClr val="002060"/>
                </a:solidFill>
              </a:rPr>
              <a:t>due</a:t>
            </a:r>
            <a:r>
              <a:rPr lang="tr-TR" dirty="0" smtClean="0">
                <a:solidFill>
                  <a:srgbClr val="002060"/>
                </a:solidFill>
              </a:rPr>
              <a:t> </a:t>
            </a:r>
            <a:r>
              <a:rPr lang="tr-TR" dirty="0" err="1" smtClean="0">
                <a:solidFill>
                  <a:srgbClr val="002060"/>
                </a:solidFill>
              </a:rPr>
              <a:t>to</a:t>
            </a:r>
            <a:r>
              <a:rPr lang="tr-TR" dirty="0" smtClean="0">
                <a:solidFill>
                  <a:srgbClr val="002060"/>
                </a:solidFill>
              </a:rPr>
              <a:t> </a:t>
            </a:r>
            <a:r>
              <a:rPr lang="tr-TR" b="1" dirty="0" err="1" smtClean="0">
                <a:solidFill>
                  <a:srgbClr val="002060"/>
                </a:solidFill>
              </a:rPr>
              <a:t>being</a:t>
            </a:r>
            <a:r>
              <a:rPr lang="tr-TR" b="1" dirty="0" smtClean="0">
                <a:solidFill>
                  <a:srgbClr val="002060"/>
                </a:solidFill>
              </a:rPr>
              <a:t> </a:t>
            </a:r>
            <a:r>
              <a:rPr lang="tr-TR" b="1" dirty="0" err="1" smtClean="0">
                <a:solidFill>
                  <a:srgbClr val="002060"/>
                </a:solidFill>
              </a:rPr>
              <a:t>low</a:t>
            </a:r>
            <a:r>
              <a:rPr lang="tr-TR" b="1" dirty="0" smtClean="0">
                <a:solidFill>
                  <a:srgbClr val="002060"/>
                </a:solidFill>
              </a:rPr>
              <a:t> </a:t>
            </a:r>
            <a:r>
              <a:rPr lang="tr-TR" b="1" dirty="0" err="1" smtClean="0">
                <a:solidFill>
                  <a:srgbClr val="002060"/>
                </a:solidFill>
              </a:rPr>
              <a:t>order</a:t>
            </a:r>
            <a:endParaRPr lang="tr-TR" b="1" dirty="0" smtClean="0">
              <a:solidFill>
                <a:srgbClr val="00206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2060"/>
                </a:solidFill>
              </a:rPr>
              <a:t>Another consequence of MMF subharmonics is an </a:t>
            </a:r>
            <a:r>
              <a:rPr lang="en-US" b="1" dirty="0">
                <a:solidFill>
                  <a:srgbClr val="002060"/>
                </a:solidFill>
              </a:rPr>
              <a:t>unbalanced saturation </a:t>
            </a:r>
            <a:r>
              <a:rPr lang="en-US" dirty="0">
                <a:solidFill>
                  <a:srgbClr val="002060"/>
                </a:solidFill>
              </a:rPr>
              <a:t>of the iron parts among the rotor poles.</a:t>
            </a:r>
            <a:r>
              <a:rPr lang="tr-TR" dirty="0" smtClean="0">
                <a:solidFill>
                  <a:srgbClr val="002060"/>
                </a:solidFill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2060"/>
                </a:solidFill>
              </a:rPr>
              <a:t>MMF subharmonics lead to low order </a:t>
            </a:r>
            <a:r>
              <a:rPr lang="en-US" b="1" dirty="0">
                <a:solidFill>
                  <a:srgbClr val="002060"/>
                </a:solidFill>
              </a:rPr>
              <a:t>radial forces </a:t>
            </a:r>
            <a:r>
              <a:rPr lang="en-US" dirty="0">
                <a:solidFill>
                  <a:srgbClr val="002060"/>
                </a:solidFill>
              </a:rPr>
              <a:t>between the rotor and the stator of the machine</a:t>
            </a:r>
            <a:r>
              <a:rPr lang="en-US" dirty="0" smtClean="0">
                <a:solidFill>
                  <a:srgbClr val="002060"/>
                </a:solidFill>
              </a:rPr>
              <a:t>.</a:t>
            </a:r>
            <a:endParaRPr lang="tr-TR" dirty="0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505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8970" y="150669"/>
            <a:ext cx="82078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Fractional</a:t>
            </a:r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Slot</a:t>
            </a:r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Concentrated</a:t>
            </a:r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Winding</a:t>
            </a:r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Machines</a:t>
            </a:r>
            <a:endParaRPr lang="en-US" sz="2800" dirty="0">
              <a:solidFill>
                <a:schemeClr val="accent1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33702" y="673889"/>
            <a:ext cx="874498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000" b="1" dirty="0" smtClean="0">
                <a:solidFill>
                  <a:srgbClr val="002060"/>
                </a:solidFill>
                <a:cs typeface="Arial" panose="020B0604020202020204" pitchFamily="34" charset="0"/>
              </a:rPr>
              <a:t>MMF </a:t>
            </a:r>
            <a:r>
              <a:rPr lang="tr-TR" sz="2000" b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sub-harmonics</a:t>
            </a:r>
            <a:endParaRPr lang="tr-TR" sz="2000" b="1" dirty="0" smtClean="0">
              <a:solidFill>
                <a:srgbClr val="002060"/>
              </a:solidFill>
              <a:cs typeface="Arial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33702" y="1063224"/>
            <a:ext cx="842657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2060"/>
                </a:solidFill>
              </a:rPr>
              <a:t>MMF subharmonics are those with harmonic order </a:t>
            </a:r>
            <a:r>
              <a:rPr lang="en-US" b="1" dirty="0">
                <a:solidFill>
                  <a:srgbClr val="002060"/>
                </a:solidFill>
              </a:rPr>
              <a:t>ν &lt; p</a:t>
            </a:r>
            <a:r>
              <a:rPr lang="en-US" b="1" dirty="0" smtClean="0">
                <a:solidFill>
                  <a:srgbClr val="002060"/>
                </a:solidFill>
              </a:rPr>
              <a:t>.</a:t>
            </a:r>
            <a:endParaRPr lang="tr-TR" b="1" dirty="0" smtClean="0">
              <a:solidFill>
                <a:srgbClr val="00206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002060"/>
                </a:solidFill>
              </a:rPr>
              <a:t>Almost all FSCWs</a:t>
            </a:r>
            <a:r>
              <a:rPr lang="en-US" dirty="0">
                <a:solidFill>
                  <a:srgbClr val="002060"/>
                </a:solidFill>
              </a:rPr>
              <a:t>, except those with q = 1/2, lead to armature MMF </a:t>
            </a:r>
            <a:r>
              <a:rPr lang="en-US" dirty="0" smtClean="0">
                <a:solidFill>
                  <a:srgbClr val="002060"/>
                </a:solidFill>
              </a:rPr>
              <a:t>subharmonics</a:t>
            </a:r>
            <a:endParaRPr lang="tr-TR" dirty="0" smtClean="0">
              <a:solidFill>
                <a:srgbClr val="00206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tr-TR" dirty="0" smtClean="0">
                <a:solidFill>
                  <a:srgbClr val="002060"/>
                </a:solidFill>
              </a:rPr>
              <a:t>T</a:t>
            </a:r>
            <a:r>
              <a:rPr lang="en-US" dirty="0" smtClean="0">
                <a:solidFill>
                  <a:srgbClr val="002060"/>
                </a:solidFill>
              </a:rPr>
              <a:t>he </a:t>
            </a:r>
            <a:r>
              <a:rPr lang="en-US" dirty="0">
                <a:solidFill>
                  <a:srgbClr val="002060"/>
                </a:solidFill>
              </a:rPr>
              <a:t>lower the </a:t>
            </a:r>
            <a:r>
              <a:rPr lang="en-US" b="1" dirty="0">
                <a:solidFill>
                  <a:srgbClr val="002060"/>
                </a:solidFill>
              </a:rPr>
              <a:t>number of layers </a:t>
            </a:r>
            <a:r>
              <a:rPr lang="en-US" dirty="0">
                <a:solidFill>
                  <a:srgbClr val="002060"/>
                </a:solidFill>
              </a:rPr>
              <a:t>for a particular combination, the higher the MMF subharmonic content</a:t>
            </a:r>
            <a:r>
              <a:rPr lang="en-US" dirty="0" smtClean="0">
                <a:solidFill>
                  <a:srgbClr val="002060"/>
                </a:solidFill>
              </a:rPr>
              <a:t>.</a:t>
            </a:r>
            <a:endParaRPr lang="tr-TR" dirty="0" smtClean="0">
              <a:solidFill>
                <a:srgbClr val="002060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966" y="2416665"/>
            <a:ext cx="8176048" cy="2506399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 flipV="1">
            <a:off x="1191985" y="2894275"/>
            <a:ext cx="1967594" cy="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860182" y="2787075"/>
            <a:ext cx="196487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1600" dirty="0" err="1" smtClean="0">
                <a:solidFill>
                  <a:srgbClr val="C00000"/>
                </a:solidFill>
                <a:cs typeface="Arial" panose="020B0604020202020204" pitchFamily="34" charset="0"/>
              </a:rPr>
              <a:t>Sub-harmonic</a:t>
            </a:r>
            <a:r>
              <a:rPr lang="tr-TR" sz="1600" dirty="0" smtClean="0">
                <a:solidFill>
                  <a:srgbClr val="C00000"/>
                </a:solidFill>
                <a:cs typeface="Arial" panose="020B0604020202020204" pitchFamily="34" charset="0"/>
              </a:rPr>
              <a:t>:</a:t>
            </a:r>
          </a:p>
          <a:p>
            <a:pPr algn="ctr"/>
            <a:r>
              <a:rPr lang="tr-TR" sz="1600" dirty="0" smtClean="0">
                <a:solidFill>
                  <a:srgbClr val="C00000"/>
                </a:solidFill>
                <a:cs typeface="Arial" panose="020B0604020202020204" pitchFamily="34" charset="0"/>
              </a:rPr>
              <a:t>Baya </a:t>
            </a:r>
            <a:r>
              <a:rPr lang="tr-TR" sz="1600" dirty="0" err="1" smtClean="0">
                <a:solidFill>
                  <a:srgbClr val="C00000"/>
                </a:solidFill>
                <a:cs typeface="Arial" panose="020B0604020202020204" pitchFamily="34" charset="0"/>
              </a:rPr>
              <a:t>farkediyor</a:t>
            </a:r>
            <a:endParaRPr lang="tr-TR" sz="1600" dirty="0" smtClean="0">
              <a:solidFill>
                <a:srgbClr val="C00000"/>
              </a:solidFill>
              <a:cs typeface="Arial" panose="020B0604020202020204" pitchFamily="34" charset="0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4098471" y="3371850"/>
            <a:ext cx="1205593" cy="80149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3718831" y="4584510"/>
            <a:ext cx="196487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</a:rPr>
              <a:t>p = 5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33701" y="4939530"/>
            <a:ext cx="842657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tr-TR" dirty="0" err="1" smtClean="0">
                <a:solidFill>
                  <a:srgbClr val="002060"/>
                </a:solidFill>
              </a:rPr>
              <a:t>Have</a:t>
            </a:r>
            <a:r>
              <a:rPr lang="tr-TR" dirty="0" smtClean="0">
                <a:solidFill>
                  <a:srgbClr val="002060"/>
                </a:solidFill>
              </a:rPr>
              <a:t> </a:t>
            </a:r>
            <a:r>
              <a:rPr lang="tr-TR" dirty="0" err="1" smtClean="0">
                <a:solidFill>
                  <a:srgbClr val="002060"/>
                </a:solidFill>
              </a:rPr>
              <a:t>more</a:t>
            </a:r>
            <a:r>
              <a:rPr lang="tr-TR" dirty="0" smtClean="0">
                <a:solidFill>
                  <a:srgbClr val="002060"/>
                </a:solidFill>
              </a:rPr>
              <a:t> </a:t>
            </a:r>
            <a:r>
              <a:rPr lang="tr-TR" dirty="0" err="1" smtClean="0">
                <a:solidFill>
                  <a:srgbClr val="002060"/>
                </a:solidFill>
              </a:rPr>
              <a:t>adverse</a:t>
            </a:r>
            <a:r>
              <a:rPr lang="tr-TR" dirty="0" smtClean="0">
                <a:solidFill>
                  <a:srgbClr val="002060"/>
                </a:solidFill>
              </a:rPr>
              <a:t> </a:t>
            </a:r>
            <a:r>
              <a:rPr lang="tr-TR" dirty="0" err="1" smtClean="0">
                <a:solidFill>
                  <a:srgbClr val="002060"/>
                </a:solidFill>
              </a:rPr>
              <a:t>effect</a:t>
            </a:r>
            <a:r>
              <a:rPr lang="tr-TR" dirty="0" smtClean="0">
                <a:solidFill>
                  <a:srgbClr val="002060"/>
                </a:solidFill>
              </a:rPr>
              <a:t> on rotor </a:t>
            </a:r>
            <a:r>
              <a:rPr lang="tr-TR" dirty="0" err="1" smtClean="0">
                <a:solidFill>
                  <a:srgbClr val="002060"/>
                </a:solidFill>
              </a:rPr>
              <a:t>losses</a:t>
            </a:r>
            <a:r>
              <a:rPr lang="tr-TR" dirty="0" smtClean="0">
                <a:solidFill>
                  <a:srgbClr val="002060"/>
                </a:solidFill>
              </a:rPr>
              <a:t> </a:t>
            </a:r>
            <a:r>
              <a:rPr lang="tr-TR" dirty="0" err="1" smtClean="0">
                <a:solidFill>
                  <a:srgbClr val="002060"/>
                </a:solidFill>
              </a:rPr>
              <a:t>due</a:t>
            </a:r>
            <a:r>
              <a:rPr lang="tr-TR" dirty="0" smtClean="0">
                <a:solidFill>
                  <a:srgbClr val="002060"/>
                </a:solidFill>
              </a:rPr>
              <a:t> </a:t>
            </a:r>
            <a:r>
              <a:rPr lang="tr-TR" dirty="0" err="1" smtClean="0">
                <a:solidFill>
                  <a:srgbClr val="002060"/>
                </a:solidFill>
              </a:rPr>
              <a:t>to</a:t>
            </a:r>
            <a:r>
              <a:rPr lang="tr-TR" dirty="0" smtClean="0">
                <a:solidFill>
                  <a:srgbClr val="002060"/>
                </a:solidFill>
              </a:rPr>
              <a:t> </a:t>
            </a:r>
            <a:r>
              <a:rPr lang="tr-TR" b="1" dirty="0" err="1" smtClean="0">
                <a:solidFill>
                  <a:srgbClr val="002060"/>
                </a:solidFill>
              </a:rPr>
              <a:t>being</a:t>
            </a:r>
            <a:r>
              <a:rPr lang="tr-TR" b="1" dirty="0" smtClean="0">
                <a:solidFill>
                  <a:srgbClr val="002060"/>
                </a:solidFill>
              </a:rPr>
              <a:t> </a:t>
            </a:r>
            <a:r>
              <a:rPr lang="tr-TR" b="1" dirty="0" err="1" smtClean="0">
                <a:solidFill>
                  <a:srgbClr val="002060"/>
                </a:solidFill>
              </a:rPr>
              <a:t>low</a:t>
            </a:r>
            <a:r>
              <a:rPr lang="tr-TR" b="1" dirty="0" smtClean="0">
                <a:solidFill>
                  <a:srgbClr val="002060"/>
                </a:solidFill>
              </a:rPr>
              <a:t> </a:t>
            </a:r>
            <a:r>
              <a:rPr lang="tr-TR" b="1" dirty="0" err="1" smtClean="0">
                <a:solidFill>
                  <a:srgbClr val="002060"/>
                </a:solidFill>
              </a:rPr>
              <a:t>order</a:t>
            </a:r>
            <a:endParaRPr lang="tr-TR" b="1" dirty="0" smtClean="0">
              <a:solidFill>
                <a:srgbClr val="00206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2060"/>
                </a:solidFill>
              </a:rPr>
              <a:t>Another consequence of MMF subharmonics is an </a:t>
            </a:r>
            <a:r>
              <a:rPr lang="en-US" b="1" dirty="0">
                <a:solidFill>
                  <a:srgbClr val="002060"/>
                </a:solidFill>
              </a:rPr>
              <a:t>unbalanced saturation </a:t>
            </a:r>
            <a:r>
              <a:rPr lang="en-US" dirty="0">
                <a:solidFill>
                  <a:srgbClr val="002060"/>
                </a:solidFill>
              </a:rPr>
              <a:t>of the iron parts among the rotor poles.</a:t>
            </a:r>
            <a:r>
              <a:rPr lang="tr-TR" dirty="0" smtClean="0">
                <a:solidFill>
                  <a:srgbClr val="002060"/>
                </a:solidFill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2060"/>
                </a:solidFill>
              </a:rPr>
              <a:t>MMF subharmonics lead to low order </a:t>
            </a:r>
            <a:r>
              <a:rPr lang="en-US" b="1" dirty="0">
                <a:solidFill>
                  <a:srgbClr val="002060"/>
                </a:solidFill>
              </a:rPr>
              <a:t>radial forces </a:t>
            </a:r>
            <a:r>
              <a:rPr lang="en-US" dirty="0">
                <a:solidFill>
                  <a:srgbClr val="002060"/>
                </a:solidFill>
              </a:rPr>
              <a:t>between the rotor and the stator of the machine</a:t>
            </a:r>
            <a:r>
              <a:rPr lang="en-US" dirty="0" smtClean="0">
                <a:solidFill>
                  <a:srgbClr val="002060"/>
                </a:solidFill>
              </a:rPr>
              <a:t>.</a:t>
            </a:r>
            <a:endParaRPr lang="tr-TR" dirty="0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3466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8970" y="150669"/>
            <a:ext cx="82078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Fractional</a:t>
            </a:r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Slot</a:t>
            </a:r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Concentrated</a:t>
            </a:r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Winding</a:t>
            </a:r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Machines</a:t>
            </a:r>
            <a:endParaRPr lang="en-US" sz="2800" dirty="0">
              <a:solidFill>
                <a:schemeClr val="accent1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33702" y="673889"/>
            <a:ext cx="874498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000" b="1" dirty="0" smtClean="0">
                <a:solidFill>
                  <a:srgbClr val="002060"/>
                </a:solidFill>
                <a:cs typeface="Arial" panose="020B0604020202020204" pitchFamily="34" charset="0"/>
              </a:rPr>
              <a:t>MMF </a:t>
            </a:r>
            <a:r>
              <a:rPr lang="tr-TR" sz="2000" b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distribution</a:t>
            </a:r>
            <a:r>
              <a:rPr lang="tr-TR" sz="2000" b="1" dirty="0" smtClean="0">
                <a:solidFill>
                  <a:srgbClr val="002060"/>
                </a:solidFill>
                <a:cs typeface="Arial" panose="020B0604020202020204" pitchFamily="34" charset="0"/>
              </a:rPr>
              <a:t> – </a:t>
            </a:r>
            <a:r>
              <a:rPr lang="tr-TR" sz="2000" b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Our</a:t>
            </a:r>
            <a:r>
              <a:rPr lang="tr-TR" sz="2000" b="1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sz="2000" b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machine</a:t>
            </a:r>
            <a:endParaRPr lang="tr-TR" sz="2000" b="1" dirty="0" smtClean="0">
              <a:solidFill>
                <a:srgbClr val="002060"/>
              </a:solidFill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6142" t="5234" r="7454" b="5949"/>
          <a:stretch/>
        </p:blipFill>
        <p:spPr>
          <a:xfrm>
            <a:off x="1473367" y="1073999"/>
            <a:ext cx="6465651" cy="578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415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7602" t="6528" r="7224" b="3341"/>
          <a:stretch/>
        </p:blipFill>
        <p:spPr>
          <a:xfrm>
            <a:off x="1028700" y="1349509"/>
            <a:ext cx="6883894" cy="541972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78970" y="150669"/>
            <a:ext cx="82078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Fractional</a:t>
            </a:r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Slot</a:t>
            </a:r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Concentrated</a:t>
            </a:r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Winding</a:t>
            </a:r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Machines</a:t>
            </a:r>
            <a:endParaRPr lang="en-US" sz="2800" dirty="0">
              <a:solidFill>
                <a:schemeClr val="accent1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33702" y="673889"/>
            <a:ext cx="874498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000" b="1" dirty="0" smtClean="0">
                <a:solidFill>
                  <a:srgbClr val="002060"/>
                </a:solidFill>
                <a:cs typeface="Arial" panose="020B0604020202020204" pitchFamily="34" charset="0"/>
              </a:rPr>
              <a:t>MMF </a:t>
            </a:r>
            <a:r>
              <a:rPr lang="tr-TR" sz="2000" b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distribution</a:t>
            </a:r>
            <a:r>
              <a:rPr lang="tr-TR" sz="2000" b="1" dirty="0" smtClean="0">
                <a:solidFill>
                  <a:srgbClr val="002060"/>
                </a:solidFill>
                <a:cs typeface="Arial" panose="020B0604020202020204" pitchFamily="34" charset="0"/>
              </a:rPr>
              <a:t> – </a:t>
            </a:r>
            <a:r>
              <a:rPr lang="tr-TR" sz="2000" b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Our</a:t>
            </a:r>
            <a:r>
              <a:rPr lang="tr-TR" sz="2000" b="1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sz="2000" b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machine</a:t>
            </a:r>
            <a:endParaRPr lang="tr-TR" sz="2000" b="1" dirty="0" smtClean="0">
              <a:solidFill>
                <a:srgbClr val="002060"/>
              </a:solidFill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860182" y="1830023"/>
            <a:ext cx="196487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1600" dirty="0" err="1" smtClean="0">
                <a:solidFill>
                  <a:srgbClr val="C00000"/>
                </a:solidFill>
                <a:cs typeface="Arial" panose="020B0604020202020204" pitchFamily="34" charset="0"/>
              </a:rPr>
              <a:t>Fundamental</a:t>
            </a:r>
            <a:endParaRPr lang="tr-TR" sz="1600" dirty="0" smtClean="0">
              <a:solidFill>
                <a:srgbClr val="C00000"/>
              </a:solidFill>
              <a:cs typeface="Arial" panose="020B0604020202020204" pitchFamily="34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2092941" y="2019300"/>
            <a:ext cx="1021734" cy="37941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952500" y="4638675"/>
            <a:ext cx="629575" cy="27464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-159184" y="4300121"/>
            <a:ext cx="150220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1600" dirty="0" err="1" smtClean="0">
                <a:solidFill>
                  <a:srgbClr val="C00000"/>
                </a:solidFill>
                <a:cs typeface="Arial" panose="020B0604020202020204" pitchFamily="34" charset="0"/>
              </a:rPr>
              <a:t>Sub-harmonic</a:t>
            </a:r>
            <a:endParaRPr lang="tr-TR" sz="1600" dirty="0" smtClean="0">
              <a:solidFill>
                <a:srgbClr val="C00000"/>
              </a:solidFill>
              <a:cs typeface="Arial" panose="020B0604020202020204" pitchFamily="34" charset="0"/>
            </a:endParaRPr>
          </a:p>
          <a:p>
            <a:pPr algn="ctr"/>
            <a:r>
              <a:rPr lang="tr-TR" sz="1600" dirty="0" smtClean="0">
                <a:solidFill>
                  <a:srgbClr val="C00000"/>
                </a:solidFill>
                <a:cs typeface="Arial" panose="020B0604020202020204" pitchFamily="34" charset="0"/>
              </a:rPr>
              <a:t>(2)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260167" y="2685762"/>
            <a:ext cx="44493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1600" dirty="0" smtClean="0">
                <a:solidFill>
                  <a:srgbClr val="C00000"/>
                </a:solidFill>
                <a:cs typeface="Arial" panose="020B0604020202020204" pitchFamily="34" charset="0"/>
              </a:rPr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3903604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8970" y="150669"/>
            <a:ext cx="82078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Fractional</a:t>
            </a:r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Slot</a:t>
            </a:r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Concentrated</a:t>
            </a:r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Winding</a:t>
            </a:r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Machines</a:t>
            </a:r>
            <a:endParaRPr lang="en-US" sz="2800" dirty="0">
              <a:solidFill>
                <a:schemeClr val="accent1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33702" y="673889"/>
            <a:ext cx="874498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000" b="1" dirty="0" smtClean="0">
                <a:solidFill>
                  <a:srgbClr val="002060"/>
                </a:solidFill>
                <a:cs typeface="Arial" panose="020B0604020202020204" pitchFamily="34" charset="0"/>
              </a:rPr>
              <a:t>MMF </a:t>
            </a:r>
            <a:r>
              <a:rPr lang="tr-TR" sz="2000" b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distribution</a:t>
            </a:r>
            <a:r>
              <a:rPr lang="tr-TR" sz="2000" b="1" dirty="0" smtClean="0">
                <a:solidFill>
                  <a:srgbClr val="002060"/>
                </a:solidFill>
                <a:cs typeface="Arial" panose="020B0604020202020204" pitchFamily="34" charset="0"/>
              </a:rPr>
              <a:t> – </a:t>
            </a:r>
            <a:r>
              <a:rPr lang="tr-TR" sz="2000" b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Our</a:t>
            </a:r>
            <a:r>
              <a:rPr lang="tr-TR" sz="2000" b="1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sz="2000" b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machine</a:t>
            </a:r>
            <a:endParaRPr lang="tr-TR" sz="2000" b="1" dirty="0" smtClean="0">
              <a:solidFill>
                <a:srgbClr val="00206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0374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8970" y="150669"/>
            <a:ext cx="82078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Transistor </a:t>
            </a:r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open</a:t>
            </a:r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circuit</a:t>
            </a:r>
            <a:endParaRPr lang="en-US" sz="2800" dirty="0">
              <a:solidFill>
                <a:schemeClr val="accent1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24970" y="707752"/>
            <a:ext cx="8461829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One </a:t>
            </a:r>
            <a:r>
              <a:rPr lang="en-US" sz="2000" dirty="0">
                <a:solidFill>
                  <a:srgbClr val="002060"/>
                </a:solidFill>
                <a:cs typeface="Arial" panose="020B0604020202020204" pitchFamily="34" charset="0"/>
              </a:rPr>
              <a:t>of the most common inverter faults involves </a:t>
            </a:r>
            <a:r>
              <a:rPr lang="en-US" sz="2000" b="1" dirty="0">
                <a:solidFill>
                  <a:srgbClr val="002060"/>
                </a:solidFill>
                <a:cs typeface="Arial" panose="020B0604020202020204" pitchFamily="34" charset="0"/>
              </a:rPr>
              <a:t>the permanent opening of a power semiconductor </a:t>
            </a:r>
            <a:r>
              <a:rPr lang="en-US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switch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due to</a:t>
            </a: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en-US" sz="2000" b="1" dirty="0" smtClean="0">
                <a:solidFill>
                  <a:srgbClr val="002060"/>
                </a:solidFill>
                <a:cs typeface="Arial" panose="020B0604020202020204" pitchFamily="34" charset="0"/>
              </a:rPr>
              <a:t>damage </a:t>
            </a:r>
            <a:r>
              <a:rPr lang="en-US" sz="2000" b="1" dirty="0">
                <a:solidFill>
                  <a:srgbClr val="002060"/>
                </a:solidFill>
                <a:cs typeface="Arial" panose="020B0604020202020204" pitchFamily="34" charset="0"/>
              </a:rPr>
              <a:t>to the transistor </a:t>
            </a:r>
            <a:r>
              <a:rPr lang="en-US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itself</a:t>
            </a: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en-US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or </a:t>
            </a:r>
            <a:r>
              <a:rPr lang="en-US" sz="2000" dirty="0">
                <a:solidFill>
                  <a:srgbClr val="002060"/>
                </a:solidFill>
                <a:cs typeface="Arial" panose="020B0604020202020204" pitchFamily="34" charset="0"/>
              </a:rPr>
              <a:t>the </a:t>
            </a:r>
            <a:r>
              <a:rPr lang="en-US" sz="2000" b="1" dirty="0">
                <a:solidFill>
                  <a:srgbClr val="002060"/>
                </a:solidFill>
                <a:cs typeface="Arial" panose="020B0604020202020204" pitchFamily="34" charset="0"/>
              </a:rPr>
              <a:t>control logic </a:t>
            </a:r>
            <a:r>
              <a:rPr lang="en-US" sz="2000" dirty="0">
                <a:solidFill>
                  <a:srgbClr val="002060"/>
                </a:solidFill>
                <a:cs typeface="Arial" panose="020B0604020202020204" pitchFamily="34" charset="0"/>
              </a:rPr>
              <a:t>commanding the gate </a:t>
            </a:r>
            <a:r>
              <a:rPr lang="en-US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signals.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current </a:t>
            </a:r>
            <a:r>
              <a:rPr lang="en-US" sz="2000" dirty="0">
                <a:solidFill>
                  <a:srgbClr val="002060"/>
                </a:solidFill>
                <a:cs typeface="Arial" panose="020B0604020202020204" pitchFamily="34" charset="0"/>
              </a:rPr>
              <a:t>in the corresponding inverter leg is allowed to flow only during part of electrical </a:t>
            </a:r>
            <a:r>
              <a:rPr lang="en-US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cycle,</a:t>
            </a:r>
            <a:endParaRPr lang="tr-TR" sz="2000" dirty="0">
              <a:solidFill>
                <a:srgbClr val="002060"/>
              </a:solidFill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either </a:t>
            </a:r>
            <a:r>
              <a:rPr lang="en-US" sz="2000" dirty="0">
                <a:solidFill>
                  <a:srgbClr val="002060"/>
                </a:solidFill>
                <a:cs typeface="Arial" panose="020B0604020202020204" pitchFamily="34" charset="0"/>
              </a:rPr>
              <a:t>through the </a:t>
            </a:r>
            <a:r>
              <a:rPr lang="en-US" sz="2000" b="1" dirty="0">
                <a:solidFill>
                  <a:srgbClr val="002060"/>
                </a:solidFill>
                <a:cs typeface="Arial" panose="020B0604020202020204" pitchFamily="34" charset="0"/>
              </a:rPr>
              <a:t>other transistor </a:t>
            </a:r>
            <a:r>
              <a:rPr lang="en-US" sz="2000" dirty="0">
                <a:solidFill>
                  <a:srgbClr val="002060"/>
                </a:solidFill>
                <a:cs typeface="Arial" panose="020B0604020202020204" pitchFamily="34" charset="0"/>
              </a:rPr>
              <a:t>or through the associated </a:t>
            </a:r>
            <a:r>
              <a:rPr lang="en-US" sz="2000" b="1" dirty="0">
                <a:solidFill>
                  <a:srgbClr val="002060"/>
                </a:solidFill>
                <a:cs typeface="Arial" panose="020B0604020202020204" pitchFamily="34" charset="0"/>
              </a:rPr>
              <a:t>free-wheeling</a:t>
            </a:r>
            <a:r>
              <a:rPr lang="en-US" sz="2000" dirty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en-US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diode</a:t>
            </a: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sz="2000" dirty="0">
                <a:solidFill>
                  <a:srgbClr val="FF0000"/>
                </a:solidFill>
                <a:cs typeface="Arial" panose="020B0604020202020204" pitchFamily="34" charset="0"/>
              </a:rPr>
              <a:t>(bu </a:t>
            </a:r>
            <a:r>
              <a:rPr lang="tr-TR" sz="2000" dirty="0" err="1">
                <a:solidFill>
                  <a:srgbClr val="FF0000"/>
                </a:solidFill>
                <a:cs typeface="Arial" panose="020B0604020202020204" pitchFamily="34" charset="0"/>
              </a:rPr>
              <a:t>GaN’da</a:t>
            </a:r>
            <a:r>
              <a:rPr lang="tr-TR" sz="2000" dirty="0">
                <a:solidFill>
                  <a:srgbClr val="FF0000"/>
                </a:solidFill>
                <a:cs typeface="Arial" panose="020B0604020202020204" pitchFamily="34" charset="0"/>
              </a:rPr>
              <a:t> olmayacak mesela</a:t>
            </a:r>
            <a:r>
              <a:rPr lang="tr-TR" sz="2000" dirty="0" smtClean="0">
                <a:solidFill>
                  <a:srgbClr val="FF0000"/>
                </a:solidFill>
                <a:cs typeface="Arial" panose="020B0604020202020204" pitchFamily="34" charset="0"/>
              </a:rPr>
              <a:t>)</a:t>
            </a:r>
            <a:endParaRPr lang="en-US" sz="2000" dirty="0" smtClean="0">
              <a:solidFill>
                <a:srgbClr val="002060"/>
              </a:solidFill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leading </a:t>
            </a:r>
            <a:r>
              <a:rPr lang="en-US" sz="2000" dirty="0">
                <a:solidFill>
                  <a:srgbClr val="002060"/>
                </a:solidFill>
                <a:cs typeface="Arial" panose="020B0604020202020204" pitchFamily="34" charset="0"/>
              </a:rPr>
              <a:t>to </a:t>
            </a:r>
            <a:r>
              <a:rPr lang="en-US" sz="2000" b="1" dirty="0">
                <a:solidFill>
                  <a:srgbClr val="002060"/>
                </a:solidFill>
                <a:cs typeface="Arial" panose="020B0604020202020204" pitchFamily="34" charset="0"/>
              </a:rPr>
              <a:t>a DC component </a:t>
            </a:r>
            <a:r>
              <a:rPr lang="en-US" sz="2000" dirty="0">
                <a:solidFill>
                  <a:srgbClr val="002060"/>
                </a:solidFill>
                <a:cs typeface="Arial" panose="020B0604020202020204" pitchFamily="34" charset="0"/>
              </a:rPr>
              <a:t>in the phase </a:t>
            </a:r>
            <a:r>
              <a:rPr lang="en-US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currents and </a:t>
            </a:r>
            <a:r>
              <a:rPr lang="en-US" sz="2000" b="1" dirty="0">
                <a:solidFill>
                  <a:srgbClr val="002060"/>
                </a:solidFill>
                <a:cs typeface="Arial" panose="020B0604020202020204" pitchFamily="34" charset="0"/>
              </a:rPr>
              <a:t>pulsations</a:t>
            </a:r>
            <a:r>
              <a:rPr lang="en-US" sz="2000" dirty="0">
                <a:solidFill>
                  <a:srgbClr val="002060"/>
                </a:solidFill>
                <a:cs typeface="Arial" panose="020B0604020202020204" pitchFamily="34" charset="0"/>
              </a:rPr>
              <a:t> in the </a:t>
            </a:r>
            <a:r>
              <a:rPr lang="en-US" sz="2000" b="1" dirty="0">
                <a:solidFill>
                  <a:srgbClr val="002060"/>
                </a:solidFill>
                <a:cs typeface="Arial" panose="020B0604020202020204" pitchFamily="34" charset="0"/>
              </a:rPr>
              <a:t>torque</a:t>
            </a:r>
            <a:r>
              <a:rPr lang="en-US" sz="2000" dirty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en-US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waveform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0000"/>
                </a:solidFill>
                <a:cs typeface="Arial" panose="020B0604020202020204" pitchFamily="34" charset="0"/>
              </a:rPr>
              <a:t>may remain undetected for a long time</a:t>
            </a:r>
            <a:endParaRPr lang="en-US" sz="2000" dirty="0" smtClean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8313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8970" y="150669"/>
            <a:ext cx="82078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Transistor </a:t>
            </a:r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short</a:t>
            </a:r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circuit</a:t>
            </a:r>
            <a:endParaRPr lang="en-US" sz="2800" dirty="0">
              <a:solidFill>
                <a:schemeClr val="accent1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24970" y="707752"/>
            <a:ext cx="8461829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2060"/>
                </a:solidFill>
                <a:cs typeface="Arial" panose="020B0604020202020204" pitchFamily="34" charset="0"/>
              </a:rPr>
              <a:t>Transistor short-circuit </a:t>
            </a:r>
            <a:r>
              <a:rPr lang="en-US" sz="2000" b="1" dirty="0" smtClean="0">
                <a:solidFill>
                  <a:srgbClr val="002060"/>
                </a:solidFill>
                <a:cs typeface="Arial" panose="020B0604020202020204" pitchFamily="34" charset="0"/>
              </a:rPr>
              <a:t>faults </a:t>
            </a:r>
            <a:r>
              <a:rPr lang="en-US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usually </a:t>
            </a:r>
            <a:r>
              <a:rPr lang="en-US" sz="2000" dirty="0">
                <a:solidFill>
                  <a:srgbClr val="002060"/>
                </a:solidFill>
                <a:cs typeface="Arial" panose="020B0604020202020204" pitchFamily="34" charset="0"/>
              </a:rPr>
              <a:t>occurs as a consequence of a single power semiconductor switch being </a:t>
            </a:r>
            <a:r>
              <a:rPr lang="en-US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permanently damaged.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The </a:t>
            </a:r>
            <a:r>
              <a:rPr lang="en-US" sz="2000" dirty="0">
                <a:solidFill>
                  <a:srgbClr val="002060"/>
                </a:solidFill>
                <a:cs typeface="Arial" panose="020B0604020202020204" pitchFamily="34" charset="0"/>
              </a:rPr>
              <a:t>damage may be due </a:t>
            </a:r>
            <a:r>
              <a:rPr lang="en-US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to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a </a:t>
            </a:r>
            <a:r>
              <a:rPr lang="en-US" sz="2000" dirty="0">
                <a:solidFill>
                  <a:srgbClr val="002060"/>
                </a:solidFill>
                <a:cs typeface="Arial" panose="020B0604020202020204" pitchFamily="34" charset="0"/>
              </a:rPr>
              <a:t>short-circuit fault in the associated </a:t>
            </a:r>
            <a:r>
              <a:rPr lang="en-US" sz="2000" b="1" dirty="0" smtClean="0">
                <a:solidFill>
                  <a:srgbClr val="002060"/>
                </a:solidFill>
                <a:cs typeface="Arial" panose="020B0604020202020204" pitchFamily="34" charset="0"/>
              </a:rPr>
              <a:t>free-wheeling diode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rgbClr val="002060"/>
                </a:solidFill>
                <a:cs typeface="Arial" panose="020B0604020202020204" pitchFamily="34" charset="0"/>
              </a:rPr>
              <a:t>p</a:t>
            </a:r>
            <a:r>
              <a:rPr lang="en-US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resence </a:t>
            </a:r>
            <a:r>
              <a:rPr lang="en-US" sz="2000" dirty="0">
                <a:solidFill>
                  <a:srgbClr val="002060"/>
                </a:solidFill>
                <a:cs typeface="Arial" panose="020B0604020202020204" pitchFamily="34" charset="0"/>
              </a:rPr>
              <a:t>of </a:t>
            </a:r>
            <a:r>
              <a:rPr lang="en-US" sz="2000" b="1" dirty="0">
                <a:solidFill>
                  <a:srgbClr val="002060"/>
                </a:solidFill>
                <a:cs typeface="Arial" panose="020B0604020202020204" pitchFamily="34" charset="0"/>
              </a:rPr>
              <a:t>impurities</a:t>
            </a:r>
            <a:r>
              <a:rPr lang="en-US" sz="2000" dirty="0">
                <a:solidFill>
                  <a:srgbClr val="002060"/>
                </a:solidFill>
                <a:cs typeface="Arial" panose="020B0604020202020204" pitchFamily="34" charset="0"/>
              </a:rPr>
              <a:t> in the fabrication process may also trigger the short-circuiting of the power semiconductor switch</a:t>
            </a:r>
            <a:r>
              <a:rPr lang="en-US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.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erroneous </a:t>
            </a:r>
            <a:r>
              <a:rPr lang="en-US" sz="2000" b="1" dirty="0">
                <a:solidFill>
                  <a:srgbClr val="002060"/>
                </a:solidFill>
                <a:cs typeface="Arial" panose="020B0604020202020204" pitchFamily="34" charset="0"/>
              </a:rPr>
              <a:t>control signals </a:t>
            </a:r>
            <a:r>
              <a:rPr lang="en-US" sz="2000" dirty="0">
                <a:solidFill>
                  <a:srgbClr val="002060"/>
                </a:solidFill>
                <a:cs typeface="Arial" panose="020B0604020202020204" pitchFamily="34" charset="0"/>
              </a:rPr>
              <a:t>caused by driver </a:t>
            </a:r>
            <a:r>
              <a:rPr lang="en-US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malfunction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sz="2000" b="1" dirty="0" smtClean="0">
                <a:solidFill>
                  <a:srgbClr val="002060"/>
                </a:solidFill>
                <a:cs typeface="Arial" panose="020B0604020202020204" pitchFamily="34" charset="0"/>
              </a:rPr>
              <a:t>auxiliary</a:t>
            </a:r>
            <a:r>
              <a:rPr lang="en-US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002060"/>
                </a:solidFill>
                <a:cs typeface="Arial" panose="020B0604020202020204" pitchFamily="34" charset="0"/>
              </a:rPr>
              <a:t>power supply </a:t>
            </a:r>
            <a:r>
              <a:rPr lang="en-US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failure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sz="2000" b="1" dirty="0" smtClean="0">
                <a:solidFill>
                  <a:srgbClr val="002060"/>
                </a:solidFill>
                <a:cs typeface="Arial" panose="020B0604020202020204" pitchFamily="34" charset="0"/>
              </a:rPr>
              <a:t>electromagnetic</a:t>
            </a:r>
            <a:r>
              <a:rPr lang="en-US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 disturbance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control </a:t>
            </a:r>
            <a:r>
              <a:rPr lang="en-US" sz="2000" b="1" dirty="0">
                <a:solidFill>
                  <a:srgbClr val="002060"/>
                </a:solidFill>
                <a:cs typeface="Arial" panose="020B0604020202020204" pitchFamily="34" charset="0"/>
              </a:rPr>
              <a:t>software </a:t>
            </a:r>
            <a:r>
              <a:rPr lang="en-US" sz="2000" b="1" dirty="0" smtClean="0">
                <a:solidFill>
                  <a:srgbClr val="002060"/>
                </a:solidFill>
                <a:cs typeface="Arial" panose="020B0604020202020204" pitchFamily="34" charset="0"/>
              </a:rPr>
              <a:t>errors</a:t>
            </a:r>
            <a:endParaRPr lang="en-US" sz="2000" dirty="0">
              <a:solidFill>
                <a:srgbClr val="002060"/>
              </a:solidFill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FF0000"/>
                </a:solidFill>
                <a:cs typeface="Arial" panose="020B0604020202020204" pitchFamily="34" charset="0"/>
              </a:rPr>
              <a:t>serious </a:t>
            </a:r>
            <a:r>
              <a:rPr lang="en-US" sz="2000" dirty="0">
                <a:solidFill>
                  <a:srgbClr val="FF0000"/>
                </a:solidFill>
                <a:cs typeface="Arial" panose="020B0604020202020204" pitchFamily="34" charset="0"/>
              </a:rPr>
              <a:t>fault condition that demands immediate remedial </a:t>
            </a:r>
            <a:r>
              <a:rPr lang="en-US" sz="2000" dirty="0" smtClean="0">
                <a:solidFill>
                  <a:srgbClr val="FF0000"/>
                </a:solidFill>
                <a:cs typeface="Arial" panose="020B0604020202020204" pitchFamily="34" charset="0"/>
              </a:rPr>
              <a:t>action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the </a:t>
            </a:r>
            <a:r>
              <a:rPr lang="en-US" sz="2000" dirty="0">
                <a:solidFill>
                  <a:srgbClr val="002060"/>
                </a:solidFill>
                <a:cs typeface="Arial" panose="020B0604020202020204" pitchFamily="34" charset="0"/>
              </a:rPr>
              <a:t>other switch in the same leg has to be opened within </a:t>
            </a:r>
            <a:r>
              <a:rPr lang="en-US" sz="2000" b="1" dirty="0">
                <a:solidFill>
                  <a:srgbClr val="FF0000"/>
                </a:solidFill>
                <a:cs typeface="Arial" panose="020B0604020202020204" pitchFamily="34" charset="0"/>
              </a:rPr>
              <a:t>a few µs </a:t>
            </a:r>
            <a:endParaRPr lang="en-US" sz="2000" dirty="0" smtClean="0">
              <a:solidFill>
                <a:srgbClr val="FF0000"/>
              </a:solidFill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As </a:t>
            </a:r>
            <a:r>
              <a:rPr lang="en-US" sz="2000" dirty="0">
                <a:solidFill>
                  <a:srgbClr val="002060"/>
                </a:solidFill>
                <a:cs typeface="Arial" panose="020B0604020202020204" pitchFamily="34" charset="0"/>
              </a:rPr>
              <a:t>a consequence of the fault, high magnitude DC current components that are mainly limited by the stator resistance appear in all the </a:t>
            </a:r>
            <a:r>
              <a:rPr lang="en-US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phases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poses </a:t>
            </a:r>
            <a:r>
              <a:rPr lang="en-US" sz="2000" dirty="0">
                <a:solidFill>
                  <a:srgbClr val="002060"/>
                </a:solidFill>
                <a:cs typeface="Arial" panose="020B0604020202020204" pitchFamily="34" charset="0"/>
              </a:rPr>
              <a:t>a risk in terms </a:t>
            </a:r>
            <a:r>
              <a:rPr lang="en-US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of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current </a:t>
            </a:r>
            <a:r>
              <a:rPr lang="en-US" sz="2000" dirty="0">
                <a:solidFill>
                  <a:srgbClr val="002060"/>
                </a:solidFill>
                <a:cs typeface="Arial" panose="020B0604020202020204" pitchFamily="34" charset="0"/>
              </a:rPr>
              <a:t>withstand capability of the remaining healthy transistors</a:t>
            </a:r>
            <a:r>
              <a:rPr lang="en-US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,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winding </a:t>
            </a:r>
            <a:r>
              <a:rPr lang="en-US" sz="2000" dirty="0">
                <a:solidFill>
                  <a:srgbClr val="002060"/>
                </a:solidFill>
                <a:cs typeface="Arial" panose="020B0604020202020204" pitchFamily="34" charset="0"/>
              </a:rPr>
              <a:t>overheating </a:t>
            </a:r>
            <a:endParaRPr lang="en-US" sz="2000" dirty="0" smtClean="0">
              <a:solidFill>
                <a:srgbClr val="002060"/>
              </a:solidFill>
              <a:cs typeface="Arial" panose="020B060402020202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rgbClr val="002060"/>
                </a:solidFill>
                <a:cs typeface="Arial" panose="020B0604020202020204" pitchFamily="34" charset="0"/>
              </a:rPr>
              <a:t>P</a:t>
            </a:r>
            <a:r>
              <a:rPr lang="en-US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M demagnetization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An </a:t>
            </a:r>
            <a:r>
              <a:rPr lang="en-US" sz="2000" b="1" dirty="0">
                <a:solidFill>
                  <a:srgbClr val="FF0000"/>
                </a:solidFill>
                <a:cs typeface="Arial" panose="020B0604020202020204" pitchFamily="34" charset="0"/>
              </a:rPr>
              <a:t>extremely high and oscillating torque </a:t>
            </a:r>
            <a:r>
              <a:rPr lang="en-US" sz="2000" dirty="0">
                <a:solidFill>
                  <a:srgbClr val="002060"/>
                </a:solidFill>
                <a:cs typeface="Arial" panose="020B0604020202020204" pitchFamily="34" charset="0"/>
              </a:rPr>
              <a:t>is </a:t>
            </a:r>
            <a:r>
              <a:rPr lang="en-US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produced</a:t>
            </a:r>
          </a:p>
        </p:txBody>
      </p:sp>
    </p:spTree>
    <p:extLst>
      <p:ext uri="{BB962C8B-B14F-4D97-AF65-F5344CB8AC3E}">
        <p14:creationId xmlns:p14="http://schemas.microsoft.com/office/powerpoint/2010/main" val="2661882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8970" y="150669"/>
            <a:ext cx="82078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Fault</a:t>
            </a:r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Fun</a:t>
            </a:r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Facts</a:t>
            </a:r>
            <a:endParaRPr lang="en-US" sz="2800" dirty="0">
              <a:solidFill>
                <a:schemeClr val="accent1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24970" y="707752"/>
            <a:ext cx="846182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002060"/>
                </a:solidFill>
                <a:cs typeface="Arial" panose="020B0604020202020204" pitchFamily="34" charset="0"/>
              </a:rPr>
              <a:t>Among the stator related faults (37%), 23% were due to failures of the </a:t>
            </a:r>
            <a:r>
              <a:rPr lang="en-US" sz="2000" b="1" dirty="0">
                <a:solidFill>
                  <a:srgbClr val="002060"/>
                </a:solidFill>
                <a:cs typeface="Arial" panose="020B0604020202020204" pitchFamily="34" charset="0"/>
              </a:rPr>
              <a:t>ground insulation </a:t>
            </a:r>
            <a:r>
              <a:rPr lang="en-US" sz="2000" dirty="0">
                <a:solidFill>
                  <a:srgbClr val="002060"/>
                </a:solidFill>
                <a:cs typeface="Arial" panose="020B0604020202020204" pitchFamily="34" charset="0"/>
              </a:rPr>
              <a:t>and 4% due to</a:t>
            </a:r>
            <a:r>
              <a:rPr lang="en-US" sz="2000" b="1" dirty="0">
                <a:solidFill>
                  <a:srgbClr val="002060"/>
                </a:solidFill>
                <a:cs typeface="Arial" panose="020B0604020202020204" pitchFamily="34" charset="0"/>
              </a:rPr>
              <a:t> turn insulation </a:t>
            </a:r>
            <a:r>
              <a:rPr lang="en-US" sz="2000" dirty="0">
                <a:solidFill>
                  <a:srgbClr val="002060"/>
                </a:solidFill>
                <a:cs typeface="Arial" panose="020B0604020202020204" pitchFamily="34" charset="0"/>
              </a:rPr>
              <a:t>faults</a:t>
            </a:r>
            <a:r>
              <a:rPr lang="en-US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.</a:t>
            </a: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 (1982)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I</a:t>
            </a:r>
            <a:r>
              <a:rPr lang="en-US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n </a:t>
            </a:r>
            <a:r>
              <a:rPr lang="en-US" sz="2000" dirty="0">
                <a:solidFill>
                  <a:srgbClr val="002060"/>
                </a:solidFill>
                <a:cs typeface="Arial" panose="020B0604020202020204" pitchFamily="34" charset="0"/>
              </a:rPr>
              <a:t>slow speed motors (up to 720 rpm), the main cause of machine failure were failures in </a:t>
            </a:r>
            <a:r>
              <a:rPr lang="en-US" sz="2000" b="1" dirty="0">
                <a:solidFill>
                  <a:srgbClr val="002060"/>
                </a:solidFill>
                <a:cs typeface="Arial" panose="020B0604020202020204" pitchFamily="34" charset="0"/>
              </a:rPr>
              <a:t>the stator windings</a:t>
            </a:r>
            <a:r>
              <a:rPr lang="en-US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.</a:t>
            </a: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 (1985)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S</a:t>
            </a:r>
            <a:r>
              <a:rPr lang="en-US" sz="20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tator</a:t>
            </a:r>
            <a:r>
              <a:rPr lang="en-US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en-US" sz="2000" b="1" dirty="0">
                <a:solidFill>
                  <a:srgbClr val="002060"/>
                </a:solidFill>
                <a:cs typeface="Arial" panose="020B0604020202020204" pitchFamily="34" charset="0"/>
              </a:rPr>
              <a:t>winding faults </a:t>
            </a:r>
            <a:r>
              <a:rPr lang="en-US" sz="2000" dirty="0">
                <a:solidFill>
                  <a:srgbClr val="002060"/>
                </a:solidFill>
                <a:cs typeface="Arial" panose="020B0604020202020204" pitchFamily="34" charset="0"/>
              </a:rPr>
              <a:t>amounted to be around a 25% of all the machine faults</a:t>
            </a:r>
            <a:r>
              <a:rPr lang="en-US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.</a:t>
            </a: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 (1995)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F</a:t>
            </a:r>
            <a:r>
              <a:rPr lang="en-US" sz="20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aults</a:t>
            </a:r>
            <a:r>
              <a:rPr lang="en-US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002060"/>
                </a:solidFill>
                <a:cs typeface="Arial" panose="020B0604020202020204" pitchFamily="34" charset="0"/>
              </a:rPr>
              <a:t>in the </a:t>
            </a:r>
            <a:r>
              <a:rPr lang="en-US" sz="2000" b="1" dirty="0">
                <a:solidFill>
                  <a:srgbClr val="002060"/>
                </a:solidFill>
                <a:cs typeface="Arial" panose="020B0604020202020204" pitchFamily="34" charset="0"/>
              </a:rPr>
              <a:t>control circuit </a:t>
            </a:r>
            <a:r>
              <a:rPr lang="en-US" sz="2000" dirty="0">
                <a:solidFill>
                  <a:srgbClr val="002060"/>
                </a:solidFill>
                <a:cs typeface="Arial" panose="020B0604020202020204" pitchFamily="34" charset="0"/>
              </a:rPr>
              <a:t>of the drive may account to 53% of the total faults; 38% and 7% of the faults corresponding to the </a:t>
            </a:r>
            <a:r>
              <a:rPr lang="en-US" sz="2000" b="1" dirty="0">
                <a:solidFill>
                  <a:srgbClr val="002060"/>
                </a:solidFill>
                <a:cs typeface="Arial" panose="020B0604020202020204" pitchFamily="34" charset="0"/>
              </a:rPr>
              <a:t>power part </a:t>
            </a:r>
            <a:r>
              <a:rPr lang="en-US" sz="2000" dirty="0">
                <a:solidFill>
                  <a:srgbClr val="002060"/>
                </a:solidFill>
                <a:cs typeface="Arial" panose="020B0604020202020204" pitchFamily="34" charset="0"/>
              </a:rPr>
              <a:t>and </a:t>
            </a:r>
            <a:r>
              <a:rPr lang="en-US" sz="2000" b="1" dirty="0">
                <a:solidFill>
                  <a:srgbClr val="002060"/>
                </a:solidFill>
                <a:cs typeface="Arial" panose="020B0604020202020204" pitchFamily="34" charset="0"/>
              </a:rPr>
              <a:t>external auxiliaries</a:t>
            </a:r>
            <a:r>
              <a:rPr lang="en-US" sz="2000" dirty="0">
                <a:solidFill>
                  <a:srgbClr val="002060"/>
                </a:solidFill>
                <a:cs typeface="Arial" panose="020B0604020202020204" pitchFamily="34" charset="0"/>
              </a:rPr>
              <a:t>, respectively</a:t>
            </a:r>
            <a:r>
              <a:rPr lang="en-US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.</a:t>
            </a: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 (1995)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03" y="3603937"/>
            <a:ext cx="8688161" cy="295126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5385347"/>
            <a:ext cx="127725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400" dirty="0" err="1" smtClean="0">
                <a:solidFill>
                  <a:srgbClr val="FF0000"/>
                </a:solidFill>
                <a:cs typeface="Arial" panose="020B0604020202020204" pitchFamily="34" charset="0"/>
              </a:rPr>
              <a:t>Burda</a:t>
            </a:r>
            <a:r>
              <a:rPr lang="tr-TR" sz="1400" dirty="0" smtClean="0">
                <a:solidFill>
                  <a:srgbClr val="FF0000"/>
                </a:solidFill>
                <a:cs typeface="Arial" panose="020B0604020202020204" pitchFamily="34" charset="0"/>
              </a:rPr>
              <a:t> nasıl </a:t>
            </a:r>
            <a:r>
              <a:rPr lang="tr-TR" sz="1400" dirty="0" err="1" smtClean="0">
                <a:solidFill>
                  <a:srgbClr val="FF0000"/>
                </a:solidFill>
                <a:cs typeface="Arial" panose="020B0604020202020204" pitchFamily="34" charset="0"/>
              </a:rPr>
              <a:t>fault</a:t>
            </a:r>
            <a:r>
              <a:rPr lang="tr-TR" sz="1400" dirty="0" smtClean="0">
                <a:solidFill>
                  <a:srgbClr val="FF0000"/>
                </a:solidFill>
                <a:cs typeface="Arial" panose="020B0604020202020204" pitchFamily="34" charset="0"/>
              </a:rPr>
              <a:t> oluyor?</a:t>
            </a:r>
          </a:p>
        </p:txBody>
      </p:sp>
      <p:sp>
        <p:nvSpPr>
          <p:cNvPr id="6" name="Rectangle 5"/>
          <p:cNvSpPr/>
          <p:nvPr/>
        </p:nvSpPr>
        <p:spPr>
          <a:xfrm>
            <a:off x="111803" y="4016544"/>
            <a:ext cx="127725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400" dirty="0" smtClean="0">
                <a:solidFill>
                  <a:srgbClr val="FF0000"/>
                </a:solidFill>
                <a:cs typeface="Arial" panose="020B0604020202020204" pitchFamily="34" charset="0"/>
              </a:rPr>
              <a:t>Bu normal</a:t>
            </a:r>
          </a:p>
        </p:txBody>
      </p:sp>
      <p:sp>
        <p:nvSpPr>
          <p:cNvPr id="7" name="Rectangle 6"/>
          <p:cNvSpPr/>
          <p:nvPr/>
        </p:nvSpPr>
        <p:spPr>
          <a:xfrm>
            <a:off x="2999239" y="5493068"/>
            <a:ext cx="127725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400" dirty="0" err="1" smtClean="0">
                <a:solidFill>
                  <a:srgbClr val="FF0000"/>
                </a:solidFill>
                <a:cs typeface="Arial" panose="020B0604020202020204" pitchFamily="34" charset="0"/>
              </a:rPr>
              <a:t>Much</a:t>
            </a:r>
            <a:r>
              <a:rPr lang="tr-TR" sz="1400" dirty="0" smtClean="0">
                <a:solidFill>
                  <a:srgbClr val="FF0000"/>
                </a:solidFill>
                <a:cs typeface="Arial" panose="020B0604020202020204" pitchFamily="34" charset="0"/>
              </a:rPr>
              <a:t> </a:t>
            </a:r>
            <a:r>
              <a:rPr lang="tr-TR" sz="1400" dirty="0" err="1" smtClean="0">
                <a:solidFill>
                  <a:srgbClr val="FF0000"/>
                </a:solidFill>
                <a:cs typeface="Arial" panose="020B0604020202020204" pitchFamily="34" charset="0"/>
              </a:rPr>
              <a:t>lower</a:t>
            </a:r>
            <a:r>
              <a:rPr lang="tr-TR" sz="1400" dirty="0" smtClean="0">
                <a:solidFill>
                  <a:srgbClr val="FF0000"/>
                </a:solidFill>
                <a:cs typeface="Arial" panose="020B0604020202020204" pitchFamily="34" charset="0"/>
              </a:rPr>
              <a:t> </a:t>
            </a:r>
            <a:r>
              <a:rPr lang="tr-TR" sz="1400" dirty="0" err="1" smtClean="0">
                <a:solidFill>
                  <a:srgbClr val="FF0000"/>
                </a:solidFill>
                <a:cs typeface="Arial" panose="020B0604020202020204" pitchFamily="34" charset="0"/>
              </a:rPr>
              <a:t>than</a:t>
            </a:r>
            <a:r>
              <a:rPr lang="tr-TR" sz="1400" dirty="0" smtClean="0">
                <a:solidFill>
                  <a:srgbClr val="FF0000"/>
                </a:solidFill>
                <a:cs typeface="Arial" panose="020B0604020202020204" pitchFamily="34" charset="0"/>
              </a:rPr>
              <a:t> </a:t>
            </a:r>
            <a:r>
              <a:rPr lang="tr-TR" sz="1400" dirty="0" err="1" smtClean="0">
                <a:solidFill>
                  <a:srgbClr val="FF0000"/>
                </a:solidFill>
                <a:cs typeface="Arial" panose="020B0604020202020204" pitchFamily="34" charset="0"/>
              </a:rPr>
              <a:t>expected</a:t>
            </a:r>
            <a:endParaRPr lang="tr-TR" sz="1400" dirty="0" smtClean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6476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4734</TotalTime>
  <Words>4559</Words>
  <Application>Microsoft Office PowerPoint</Application>
  <PresentationFormat>On-screen Show (4:3)</PresentationFormat>
  <Paragraphs>614</Paragraphs>
  <Slides>66</Slides>
  <Notes>65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66</vt:i4>
      </vt:variant>
    </vt:vector>
  </HeadingPairs>
  <TitlesOfParts>
    <vt:vector size="72" baseType="lpstr">
      <vt:lpstr>Arial</vt:lpstr>
      <vt:lpstr>Calibri</vt:lpstr>
      <vt:lpstr>Calibri Light</vt:lpstr>
      <vt:lpstr>Courier New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mesutto</cp:lastModifiedBy>
  <cp:revision>322</cp:revision>
  <dcterms:created xsi:type="dcterms:W3CDTF">2017-10-01T19:36:44Z</dcterms:created>
  <dcterms:modified xsi:type="dcterms:W3CDTF">2018-10-14T16:40:04Z</dcterms:modified>
</cp:coreProperties>
</file>