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6A4"/>
    <a:srgbClr val="CCFFCC"/>
    <a:srgbClr val="FFFFFF"/>
    <a:srgbClr val="E6E6DC"/>
    <a:srgbClr val="0A386A"/>
    <a:srgbClr val="0C396B"/>
    <a:srgbClr val="0D3A6C"/>
    <a:srgbClr val="0D3B6C"/>
    <a:srgbClr val="0E3C6D"/>
    <a:srgbClr val="0F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9" d="100"/>
          <a:sy n="19" d="100"/>
        </p:scale>
        <p:origin x="298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67000">
              <a:srgbClr val="CCFFCC"/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22763163" y="42049700"/>
            <a:ext cx="6383337" cy="308741"/>
            <a:chOff x="22763163" y="42049700"/>
            <a:chExt cx="6383337" cy="308741"/>
          </a:xfrm>
        </p:grpSpPr>
        <p:sp>
          <p:nvSpPr>
            <p:cNvPr id="2" name="Dikdörtgen 1"/>
            <p:cNvSpPr/>
            <p:nvPr/>
          </p:nvSpPr>
          <p:spPr bwMode="auto">
            <a:xfrm>
              <a:off x="22763163" y="42049700"/>
              <a:ext cx="6383337" cy="60325"/>
            </a:xfrm>
            <a:prstGeom prst="rect">
              <a:avLst/>
            </a:prstGeom>
            <a:solidFill>
              <a:srgbClr val="0F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Dikdörtgen 43"/>
            <p:cNvSpPr/>
            <p:nvPr/>
          </p:nvSpPr>
          <p:spPr bwMode="auto">
            <a:xfrm>
              <a:off x="22763163" y="42136191"/>
              <a:ext cx="6383337" cy="60325"/>
            </a:xfrm>
            <a:prstGeom prst="rect">
              <a:avLst/>
            </a:prstGeom>
            <a:solidFill>
              <a:srgbClr val="0D3B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Dikdörtgen 44"/>
            <p:cNvSpPr/>
            <p:nvPr/>
          </p:nvSpPr>
          <p:spPr bwMode="auto">
            <a:xfrm>
              <a:off x="22763163" y="42186991"/>
              <a:ext cx="6383337" cy="60325"/>
            </a:xfrm>
            <a:prstGeom prst="rect">
              <a:avLst/>
            </a:prstGeom>
            <a:solidFill>
              <a:srgbClr val="0D3A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Dikdörtgen 45"/>
            <p:cNvSpPr/>
            <p:nvPr/>
          </p:nvSpPr>
          <p:spPr bwMode="auto">
            <a:xfrm>
              <a:off x="22763163" y="42237791"/>
              <a:ext cx="6383337" cy="60325"/>
            </a:xfrm>
            <a:prstGeom prst="rect">
              <a:avLst/>
            </a:prstGeom>
            <a:solidFill>
              <a:srgbClr val="0C396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Dikdörtgen 46"/>
            <p:cNvSpPr/>
            <p:nvPr/>
          </p:nvSpPr>
          <p:spPr bwMode="auto">
            <a:xfrm>
              <a:off x="22763163" y="42298116"/>
              <a:ext cx="6383337" cy="60325"/>
            </a:xfrm>
            <a:prstGeom prst="rect">
              <a:avLst/>
            </a:prstGeom>
            <a:solidFill>
              <a:srgbClr val="0A38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Dikdörtgen 47"/>
            <p:cNvSpPr/>
            <p:nvPr/>
          </p:nvSpPr>
          <p:spPr bwMode="auto">
            <a:xfrm>
              <a:off x="22763163" y="42088565"/>
              <a:ext cx="6383337" cy="60325"/>
            </a:xfrm>
            <a:prstGeom prst="rect">
              <a:avLst/>
            </a:prstGeom>
            <a:solidFill>
              <a:srgbClr val="0E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48123"/>
            <a:ext cx="14173200" cy="3421031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8127999"/>
            <a:ext cx="14058900" cy="3423044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83000">
                <a:srgbClr val="92D050">
                  <a:alpha val="21000"/>
                </a:srgbClr>
              </a:gs>
              <a:gs pos="100000">
                <a:srgbClr val="00B050">
                  <a:alpha val="20000"/>
                </a:srgbClr>
              </a:gs>
              <a:gs pos="0">
                <a:srgbClr val="D1F6A4"/>
              </a:gs>
              <a:gs pos="32000">
                <a:schemeClr val="bg1">
                  <a:alpha val="72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817587" y="681557"/>
            <a:ext cx="2426515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Investigation of Turn-on and Turn-off Characteristics of </a:t>
            </a:r>
            <a:r>
              <a:rPr lang="en-US" b="1" dirty="0" smtClean="0"/>
              <a:t>Enhancement-Mode </a:t>
            </a:r>
            <a:endParaRPr lang="tr-TR" b="1" dirty="0" smtClean="0"/>
          </a:p>
          <a:p>
            <a:r>
              <a:rPr lang="en-US" b="1" dirty="0" smtClean="0"/>
              <a:t>GaN Power Transistors</a:t>
            </a:r>
            <a:endParaRPr lang="en-GB" dirty="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829050" y="8363735"/>
            <a:ext cx="7372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5400" b="1" noProof="1" smtClean="0"/>
              <a:t>Abstract</a:t>
            </a:r>
            <a:endParaRPr lang="en-US" sz="5400" b="1" noProof="1"/>
          </a:p>
        </p:txBody>
      </p:sp>
      <p:pic>
        <p:nvPicPr>
          <p:cNvPr id="42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496" y="1121782"/>
            <a:ext cx="3579802" cy="3000477"/>
          </a:xfrm>
          <a:prstGeom prst="rect">
            <a:avLst/>
          </a:prstGeom>
        </p:spPr>
      </p:pic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-548044" y="4455765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6600" noProof="1" smtClean="0"/>
              <a:t>Furkan Karakaya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(furkan.karakaya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323" y="887156"/>
            <a:ext cx="3100962" cy="3102489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4032" y="4073830"/>
            <a:ext cx="3948575" cy="494551"/>
          </a:xfrm>
          <a:prstGeom prst="rect">
            <a:avLst/>
          </a:prstGeom>
        </p:spPr>
      </p:pic>
      <p:pic>
        <p:nvPicPr>
          <p:cNvPr id="112" name="Resim 1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99" r="8607" b="2352"/>
          <a:stretch/>
        </p:blipFill>
        <p:spPr bwMode="auto">
          <a:xfrm>
            <a:off x="1274256" y="32437921"/>
            <a:ext cx="5769910" cy="5221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3" name="Resim 1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6266" r="7392" b="1218"/>
          <a:stretch/>
        </p:blipFill>
        <p:spPr bwMode="auto">
          <a:xfrm>
            <a:off x="8046019" y="32437921"/>
            <a:ext cx="5977302" cy="5221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4" name="Metin kutusu 56"/>
          <p:cNvSpPr txBox="1">
            <a:spLocks noChangeArrowheads="1"/>
          </p:cNvSpPr>
          <p:nvPr/>
        </p:nvSpPr>
        <p:spPr bwMode="auto">
          <a:xfrm>
            <a:off x="481011" y="31237849"/>
            <a:ext cx="142398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4400" b="1" dirty="0" err="1" smtClean="0"/>
              <a:t>Steady</a:t>
            </a:r>
            <a:r>
              <a:rPr lang="tr-TR" altLang="en-US" sz="4400" b="1" dirty="0" smtClean="0"/>
              <a:t> </a:t>
            </a:r>
            <a:r>
              <a:rPr lang="tr-TR" altLang="en-US" sz="4400" b="1" dirty="0" err="1" smtClean="0"/>
              <a:t>State</a:t>
            </a:r>
            <a:r>
              <a:rPr lang="tr-TR" altLang="en-US" sz="4400" b="1" dirty="0" smtClean="0"/>
              <a:t> </a:t>
            </a:r>
            <a:r>
              <a:rPr lang="en-GB" altLang="en-US" sz="4400" b="1" dirty="0" smtClean="0"/>
              <a:t>Results</a:t>
            </a:r>
            <a:r>
              <a:rPr lang="tr-TR" altLang="en-US" sz="4400" b="1" dirty="0" smtClean="0"/>
              <a:t> of </a:t>
            </a:r>
            <a:r>
              <a:rPr lang="tr-TR" altLang="en-US" sz="4400" b="1" dirty="0" err="1" smtClean="0"/>
              <a:t>the</a:t>
            </a:r>
            <a:r>
              <a:rPr lang="tr-TR" altLang="en-US" sz="4400" b="1" dirty="0" smtClean="0"/>
              <a:t> Model</a:t>
            </a:r>
            <a:endParaRPr lang="en-GB" altLang="en-US" sz="4400" b="1" dirty="0"/>
          </a:p>
        </p:txBody>
      </p:sp>
      <p:pic>
        <p:nvPicPr>
          <p:cNvPr id="122" name="Picture 2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31" r="6374"/>
          <a:stretch/>
        </p:blipFill>
        <p:spPr bwMode="auto">
          <a:xfrm>
            <a:off x="1376077" y="21752164"/>
            <a:ext cx="5593656" cy="5000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3" name="Picture 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1511" r="7833"/>
          <a:stretch/>
        </p:blipFill>
        <p:spPr bwMode="auto">
          <a:xfrm>
            <a:off x="8024323" y="21752164"/>
            <a:ext cx="5664267" cy="5000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6209454" y="4447641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6600" noProof="1" smtClean="0"/>
              <a:t>Ozan Keysan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(keysan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8493596" y="6534970"/>
            <a:ext cx="132451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en-US" sz="4800" b="1" i="1" noProof="1" smtClean="0"/>
              <a:t>PowerLab Research Group</a:t>
            </a:r>
            <a:r>
              <a:rPr lang="tr-TR" sz="4800" b="1" i="1" noProof="1" smtClean="0"/>
              <a:t>, </a:t>
            </a:r>
            <a:r>
              <a:rPr lang="en-US" sz="4800" b="1" i="1" noProof="1" smtClean="0"/>
              <a:t>METU, ANKARA </a:t>
            </a:r>
            <a:endParaRPr lang="tr-TR" sz="4800" b="1" i="1" noProof="1" smtClean="0"/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8703074" y="4455765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/>
            <a:r>
              <a:rPr lang="tr-TR" sz="6600" noProof="1" smtClean="0"/>
              <a:t>Mesut Ugur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(ugurm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7056" y="4663319"/>
            <a:ext cx="847105" cy="144670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939073" y="9522801"/>
            <a:ext cx="13323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turn-on and turn-off switching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650V enhancement-mode GaN power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investigated. An analytical model is developed to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current-voltage characteristics of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switching transients both with and without the effects of parasitic components. In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the temperature and circuit parameters on the switching characteristics are investigated.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3919501" y="13468265"/>
            <a:ext cx="7372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5400" b="1" noProof="1" smtClean="0"/>
              <a:t>GaN Modeling</a:t>
            </a:r>
            <a:endParaRPr lang="en-US" sz="5400" b="1" noProof="1"/>
          </a:p>
        </p:txBody>
      </p:sp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11"/>
          <a:srcRect l="1" r="64690"/>
          <a:stretch/>
        </p:blipFill>
        <p:spPr>
          <a:xfrm>
            <a:off x="612742" y="14649448"/>
            <a:ext cx="6454808" cy="5442204"/>
          </a:xfrm>
          <a:prstGeom prst="rect">
            <a:avLst/>
          </a:prstGeom>
        </p:spPr>
      </p:pic>
      <p:sp>
        <p:nvSpPr>
          <p:cNvPr id="77" name="Metin kutusu 76"/>
          <p:cNvSpPr txBox="1"/>
          <p:nvPr/>
        </p:nvSpPr>
        <p:spPr>
          <a:xfrm>
            <a:off x="1376077" y="20044805"/>
            <a:ext cx="5843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of e-mode GaN power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</a:t>
            </a: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12"/>
          <a:srcRect l="40026" r="23811"/>
          <a:stretch/>
        </p:blipFill>
        <p:spPr>
          <a:xfrm>
            <a:off x="22832033" y="16897165"/>
            <a:ext cx="5902616" cy="4961919"/>
          </a:xfrm>
          <a:prstGeom prst="rect">
            <a:avLst/>
          </a:prstGeom>
        </p:spPr>
      </p:pic>
      <p:sp>
        <p:nvSpPr>
          <p:cNvPr id="82" name="Metin kutusu 81"/>
          <p:cNvSpPr txBox="1"/>
          <p:nvPr/>
        </p:nvSpPr>
        <p:spPr>
          <a:xfrm>
            <a:off x="1033404" y="27268470"/>
            <a:ext cx="13229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-Source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&amp;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Gate-Source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Metin kutusu 82"/>
          <p:cNvSpPr txBox="1"/>
          <p:nvPr/>
        </p:nvSpPr>
        <p:spPr>
          <a:xfrm>
            <a:off x="4159211" y="26701773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4" name="Metin kutusu 83"/>
          <p:cNvSpPr txBox="1"/>
          <p:nvPr/>
        </p:nvSpPr>
        <p:spPr>
          <a:xfrm>
            <a:off x="11034670" y="26695440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5" name="Metin kutusu 84"/>
          <p:cNvSpPr txBox="1"/>
          <p:nvPr/>
        </p:nvSpPr>
        <p:spPr>
          <a:xfrm>
            <a:off x="865588" y="28590029"/>
            <a:ext cx="1331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manufacturer provides the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constant with respect to drain-source voltage, it changes significantly with varying gate-source voltage. Implementing this feature in the model is important to obtain accurate dynamic/switching characteristics.</a:t>
            </a:r>
          </a:p>
        </p:txBody>
      </p:sp>
      <p:sp>
        <p:nvSpPr>
          <p:cNvPr id="86" name="Metin kutusu 85"/>
          <p:cNvSpPr txBox="1"/>
          <p:nvPr/>
        </p:nvSpPr>
        <p:spPr>
          <a:xfrm>
            <a:off x="4159210" y="37619202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7" name="Metin kutusu 86"/>
          <p:cNvSpPr txBox="1"/>
          <p:nvPr/>
        </p:nvSpPr>
        <p:spPr>
          <a:xfrm>
            <a:off x="11034670" y="37621513"/>
            <a:ext cx="6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8" name="Metin kutusu 87"/>
          <p:cNvSpPr txBox="1"/>
          <p:nvPr/>
        </p:nvSpPr>
        <p:spPr>
          <a:xfrm>
            <a:off x="1389548" y="38090171"/>
            <a:ext cx="13229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GS66508B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(a) &amp;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Metin kutusu 88"/>
          <p:cNvSpPr txBox="1"/>
          <p:nvPr/>
        </p:nvSpPr>
        <p:spPr>
          <a:xfrm>
            <a:off x="855838" y="39085134"/>
            <a:ext cx="13318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conduction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highly dependent on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voltage.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-time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critical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0" name="Resim 89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6914" r="8521" b="3320"/>
          <a:stretch/>
        </p:blipFill>
        <p:spPr bwMode="auto">
          <a:xfrm>
            <a:off x="16209454" y="8747560"/>
            <a:ext cx="6134963" cy="4966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Metin kutusu 95"/>
          <p:cNvSpPr txBox="1"/>
          <p:nvPr/>
        </p:nvSpPr>
        <p:spPr>
          <a:xfrm>
            <a:off x="15923704" y="13752462"/>
            <a:ext cx="7580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characteristics of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S66508B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conduction at 6V gate-source voltage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Metin kutusu 96"/>
          <p:cNvSpPr txBox="1"/>
          <p:nvPr/>
        </p:nvSpPr>
        <p:spPr>
          <a:xfrm>
            <a:off x="7219950" y="15262833"/>
            <a:ext cx="7551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branch indicates the device channel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parasitic capacitances are highly dependent on the electrical field between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drain-source terminals.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Kelvin Source (SS) pin is used to eliminate Common Source Inductance (CSI) which might cause the device failure.</a:t>
            </a:r>
          </a:p>
        </p:txBody>
      </p:sp>
      <p:sp>
        <p:nvSpPr>
          <p:cNvPr id="98" name="Metin kutusu 97"/>
          <p:cNvSpPr txBox="1"/>
          <p:nvPr/>
        </p:nvSpPr>
        <p:spPr>
          <a:xfrm>
            <a:off x="22578363" y="9287065"/>
            <a:ext cx="697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temperature is a key factor which affects the trans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conductance of the device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trans-conductance is nearly halved for every 75ºC increase in junction temperature</a:t>
            </a:r>
          </a:p>
        </p:txBody>
      </p:sp>
      <p:sp>
        <p:nvSpPr>
          <p:cNvPr id="99" name="Metin kutusu 56"/>
          <p:cNvSpPr txBox="1">
            <a:spLocks noChangeArrowheads="1"/>
          </p:cNvSpPr>
          <p:nvPr/>
        </p:nvSpPr>
        <p:spPr bwMode="auto">
          <a:xfrm>
            <a:off x="15511462" y="15474792"/>
            <a:ext cx="142398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4400" b="1" dirty="0" err="1" smtClean="0"/>
              <a:t>Switching</a:t>
            </a:r>
            <a:r>
              <a:rPr lang="tr-TR" altLang="en-US" sz="4400" b="1" dirty="0" smtClean="0"/>
              <a:t> Test </a:t>
            </a:r>
            <a:r>
              <a:rPr lang="tr-TR" altLang="en-US" sz="4400" b="1" dirty="0" err="1" smtClean="0"/>
              <a:t>Circuit</a:t>
            </a:r>
            <a:r>
              <a:rPr lang="tr-TR" altLang="en-US" sz="4400" b="1" dirty="0" smtClean="0"/>
              <a:t> </a:t>
            </a:r>
            <a:r>
              <a:rPr lang="tr-TR" altLang="en-US" sz="4400" b="1" dirty="0" err="1" smtClean="0"/>
              <a:t>Configurations</a:t>
            </a:r>
            <a:endParaRPr lang="en-GB" altLang="en-US" sz="4400" b="1" dirty="0"/>
          </a:p>
        </p:txBody>
      </p:sp>
      <p:sp>
        <p:nvSpPr>
          <p:cNvPr id="100" name="Metin kutusu 99"/>
          <p:cNvSpPr txBox="1"/>
          <p:nvPr/>
        </p:nvSpPr>
        <p:spPr>
          <a:xfrm>
            <a:off x="23593726" y="21909884"/>
            <a:ext cx="5140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(DPT)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01" name="Metin kutusu 100"/>
          <p:cNvSpPr txBox="1"/>
          <p:nvPr/>
        </p:nvSpPr>
        <p:spPr>
          <a:xfrm>
            <a:off x="16269783" y="16897165"/>
            <a:ext cx="6528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MATLAB /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® platform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blo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1814"/>
              </p:ext>
            </p:extLst>
          </p:nvPr>
        </p:nvGraphicFramePr>
        <p:xfrm>
          <a:off x="15747798" y="23790980"/>
          <a:ext cx="13706814" cy="222834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088322">
                  <a:extLst>
                    <a:ext uri="{9D8B030D-6E8A-4147-A177-3AD203B41FA5}">
                      <a16:colId xmlns:a16="http://schemas.microsoft.com/office/drawing/2014/main" val="52613427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1816080516"/>
                    </a:ext>
                  </a:extLst>
                </a:gridCol>
                <a:gridCol w="3814128">
                  <a:extLst>
                    <a:ext uri="{9D8B030D-6E8A-4147-A177-3AD203B41FA5}">
                      <a16:colId xmlns:a16="http://schemas.microsoft.com/office/drawing/2014/main" val="3812648055"/>
                    </a:ext>
                  </a:extLst>
                </a:gridCol>
                <a:gridCol w="948372">
                  <a:extLst>
                    <a:ext uri="{9D8B030D-6E8A-4147-A177-3AD203B41FA5}">
                      <a16:colId xmlns:a16="http://schemas.microsoft.com/office/drawing/2014/main" val="675463665"/>
                    </a:ext>
                  </a:extLst>
                </a:gridCol>
                <a:gridCol w="3811141">
                  <a:extLst>
                    <a:ext uri="{9D8B030D-6E8A-4147-A177-3AD203B41FA5}">
                      <a16:colId xmlns:a16="http://schemas.microsoft.com/office/drawing/2014/main" val="3235881223"/>
                    </a:ext>
                  </a:extLst>
                </a:gridCol>
                <a:gridCol w="920266">
                  <a:extLst>
                    <a:ext uri="{9D8B030D-6E8A-4147-A177-3AD203B41FA5}">
                      <a16:colId xmlns:a16="http://schemas.microsoft.com/office/drawing/2014/main" val="1722992962"/>
                    </a:ext>
                  </a:extLst>
                </a:gridCol>
              </a:tblGrid>
              <a:tr h="608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Input voltage (V</a:t>
                      </a:r>
                      <a:r>
                        <a:rPr lang="en-US" sz="2000" b="0" baseline="-25000" dirty="0">
                          <a:effectLst/>
                        </a:rPr>
                        <a:t>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400 V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Internal gate resistance (R</a:t>
                      </a:r>
                      <a:r>
                        <a:rPr lang="en-US" sz="2000" b="0" baseline="-25000" dirty="0">
                          <a:effectLst/>
                        </a:rPr>
                        <a:t>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1.5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Gate parasitic inductance (L</a:t>
                      </a:r>
                      <a:r>
                        <a:rPr lang="en-US" sz="2000" b="0" baseline="-25000" dirty="0">
                          <a:effectLst/>
                        </a:rPr>
                        <a:t>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3.0 nH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043301"/>
                  </a:ext>
                </a:extLst>
              </a:tr>
              <a:tr h="605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Output Current (I</a:t>
                      </a:r>
                      <a:r>
                        <a:rPr lang="en-US" sz="2000" b="0" baseline="-25000" dirty="0">
                          <a:effectLst/>
                        </a:rPr>
                        <a:t>LOAD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 20 A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Drain/source inductances </a:t>
                      </a:r>
                      <a:r>
                        <a:rPr lang="en-US" sz="2000" b="0" dirty="0" smtClean="0">
                          <a:effectLst/>
                        </a:rPr>
                        <a:t>(L</a:t>
                      </a:r>
                      <a:r>
                        <a:rPr lang="en-US" sz="2000" b="0" baseline="-25000" dirty="0" smtClean="0">
                          <a:effectLst/>
                        </a:rPr>
                        <a:t>s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0.9 nH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Power loop inductance (L</a:t>
                      </a:r>
                      <a:r>
                        <a:rPr lang="en-US" sz="2000" b="0" baseline="-25000" dirty="0">
                          <a:effectLst/>
                        </a:rPr>
                        <a:t>p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7.0 nH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440118"/>
                  </a:ext>
                </a:extLst>
              </a:tr>
              <a:tr h="603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Load inductance (L</a:t>
                      </a:r>
                      <a:r>
                        <a:rPr lang="en-US" sz="2000" b="0" baseline="-25000" dirty="0">
                          <a:effectLst/>
                        </a:rPr>
                        <a:t>LOAD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35 mH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Turn-on gate resistance (R</a:t>
                      </a:r>
                      <a:r>
                        <a:rPr lang="en-US" sz="2000" b="0" baseline="-25000" dirty="0">
                          <a:effectLst/>
                        </a:rPr>
                        <a:t>G-ON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Junction Temperature (T</a:t>
                      </a:r>
                      <a:r>
                        <a:rPr lang="en-US" sz="2000" b="0" baseline="-25000" dirty="0">
                          <a:effectLst/>
                        </a:rPr>
                        <a:t>J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125 </a:t>
                      </a:r>
                      <a:r>
                        <a:rPr lang="en-US" sz="2000" b="0" baseline="30000">
                          <a:effectLst/>
                        </a:rPr>
                        <a:t>0</a:t>
                      </a:r>
                      <a:r>
                        <a:rPr lang="en-US" sz="2000" b="0">
                          <a:effectLst/>
                        </a:rPr>
                        <a:t>C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464838"/>
                  </a:ext>
                </a:extLst>
              </a:tr>
              <a:tr h="410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Applied gate voltage (V</a:t>
                      </a:r>
                      <a:r>
                        <a:rPr lang="en-US" sz="2000" b="0" baseline="-25000" dirty="0">
                          <a:effectLst/>
                        </a:rPr>
                        <a:t>gs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-3V/+6V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Turn-off gate resistance (R</a:t>
                      </a:r>
                      <a:r>
                        <a:rPr lang="en-US" sz="2000" b="0" baseline="-25000" dirty="0">
                          <a:effectLst/>
                        </a:rPr>
                        <a:t>G-OFF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Dead-time (t</a:t>
                      </a:r>
                      <a:r>
                        <a:rPr lang="en-US" sz="2000" b="0" baseline="-25000" dirty="0">
                          <a:effectLst/>
                        </a:rPr>
                        <a:t>dead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 ns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2517693"/>
                  </a:ext>
                </a:extLst>
              </a:tr>
            </a:tbl>
          </a:graphicData>
        </a:graphic>
      </p:graphicFrame>
      <p:sp>
        <p:nvSpPr>
          <p:cNvPr id="105" name="Metin kutusu 104"/>
          <p:cNvSpPr txBox="1"/>
          <p:nvPr/>
        </p:nvSpPr>
        <p:spPr>
          <a:xfrm>
            <a:off x="15747798" y="23186182"/>
            <a:ext cx="1265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The parameters used for the test circuit in MATLAB / Simulink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®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484</Words>
  <Application>Microsoft Office PowerPoint</Application>
  <PresentationFormat>Özel</PresentationFormat>
  <Paragraphs>57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PowerPoint Sunusu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Furkan KARAKAYA</dc:creator>
  <dc:description>©MegaPrint Inc. 2009</dc:description>
  <cp:lastModifiedBy>Furkan KARAKAYA</cp:lastModifiedBy>
  <cp:revision>346</cp:revision>
  <dcterms:created xsi:type="dcterms:W3CDTF">2008-12-04T00:20:37Z</dcterms:created>
  <dcterms:modified xsi:type="dcterms:W3CDTF">2018-08-28T10:52:12Z</dcterms:modified>
  <cp:category>Research Poster</cp:category>
</cp:coreProperties>
</file>