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D1F6A4"/>
    <a:srgbClr val="FFFFFF"/>
    <a:srgbClr val="E6E6DC"/>
    <a:srgbClr val="0A386A"/>
    <a:srgbClr val="0C396B"/>
    <a:srgbClr val="0D3A6C"/>
    <a:srgbClr val="0D3B6C"/>
    <a:srgbClr val="0E3C6D"/>
    <a:srgbClr val="0F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9" d="100"/>
          <a:sy n="19" d="100"/>
        </p:scale>
        <p:origin x="298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67000">
              <a:srgbClr val="CCFFCC"/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22763163" y="42049700"/>
            <a:ext cx="6383337" cy="308741"/>
            <a:chOff x="22763163" y="42049700"/>
            <a:chExt cx="6383337" cy="308741"/>
          </a:xfrm>
        </p:grpSpPr>
        <p:sp>
          <p:nvSpPr>
            <p:cNvPr id="2" name="Dikdörtgen 1"/>
            <p:cNvSpPr/>
            <p:nvPr/>
          </p:nvSpPr>
          <p:spPr bwMode="auto">
            <a:xfrm>
              <a:off x="22763163" y="42049700"/>
              <a:ext cx="6383337" cy="60325"/>
            </a:xfrm>
            <a:prstGeom prst="rect">
              <a:avLst/>
            </a:prstGeom>
            <a:solidFill>
              <a:srgbClr val="0F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Dikdörtgen 43"/>
            <p:cNvSpPr/>
            <p:nvPr/>
          </p:nvSpPr>
          <p:spPr bwMode="auto">
            <a:xfrm>
              <a:off x="22763163" y="42136191"/>
              <a:ext cx="6383337" cy="60325"/>
            </a:xfrm>
            <a:prstGeom prst="rect">
              <a:avLst/>
            </a:prstGeom>
            <a:solidFill>
              <a:srgbClr val="0D3B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Dikdörtgen 44"/>
            <p:cNvSpPr/>
            <p:nvPr/>
          </p:nvSpPr>
          <p:spPr bwMode="auto">
            <a:xfrm>
              <a:off x="22763163" y="42186991"/>
              <a:ext cx="6383337" cy="60325"/>
            </a:xfrm>
            <a:prstGeom prst="rect">
              <a:avLst/>
            </a:prstGeom>
            <a:solidFill>
              <a:srgbClr val="0D3A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Dikdörtgen 45"/>
            <p:cNvSpPr/>
            <p:nvPr/>
          </p:nvSpPr>
          <p:spPr bwMode="auto">
            <a:xfrm>
              <a:off x="22763163" y="42237791"/>
              <a:ext cx="6383337" cy="60325"/>
            </a:xfrm>
            <a:prstGeom prst="rect">
              <a:avLst/>
            </a:prstGeom>
            <a:solidFill>
              <a:srgbClr val="0C396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Dikdörtgen 46"/>
            <p:cNvSpPr/>
            <p:nvPr/>
          </p:nvSpPr>
          <p:spPr bwMode="auto">
            <a:xfrm>
              <a:off x="22763163" y="42298116"/>
              <a:ext cx="6383337" cy="60325"/>
            </a:xfrm>
            <a:prstGeom prst="rect">
              <a:avLst/>
            </a:prstGeom>
            <a:solidFill>
              <a:srgbClr val="0A38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Dikdörtgen 47"/>
            <p:cNvSpPr/>
            <p:nvPr/>
          </p:nvSpPr>
          <p:spPr bwMode="auto">
            <a:xfrm>
              <a:off x="22763163" y="42088565"/>
              <a:ext cx="6383337" cy="60325"/>
            </a:xfrm>
            <a:prstGeom prst="rect">
              <a:avLst/>
            </a:prstGeom>
            <a:solidFill>
              <a:srgbClr val="0E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519170" y="40604557"/>
            <a:ext cx="29198830" cy="163815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236089"/>
            <a:ext cx="14173200" cy="3217797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7999"/>
            <a:ext cx="14058900" cy="3228606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83000">
                <a:srgbClr val="92D050">
                  <a:alpha val="21000"/>
                </a:srgbClr>
              </a:gs>
              <a:gs pos="100000">
                <a:srgbClr val="00B050">
                  <a:alpha val="20000"/>
                </a:srgbClr>
              </a:gs>
              <a:gs pos="0">
                <a:srgbClr val="D1F6A4"/>
              </a:gs>
              <a:gs pos="32000">
                <a:schemeClr val="bg1">
                  <a:alpha val="72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538444" y="1137723"/>
            <a:ext cx="2062807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9600" b="1" noProof="1" smtClean="0"/>
              <a:t>Characterization of Gallium-Nitride Based Power Transistors</a:t>
            </a:r>
            <a:endParaRPr lang="en-US" sz="9600" b="1" noProof="1" smtClean="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829050" y="8363735"/>
            <a:ext cx="7372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noProof="1" smtClean="0"/>
              <a:t>Abstract</a:t>
            </a:r>
            <a:endParaRPr lang="en-US" sz="5400" b="1" noProof="1"/>
          </a:p>
        </p:txBody>
      </p:sp>
      <p:pic>
        <p:nvPicPr>
          <p:cNvPr id="42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496" y="1121782"/>
            <a:ext cx="3579802" cy="3000477"/>
          </a:xfrm>
          <a:prstGeom prst="rect">
            <a:avLst/>
          </a:prstGeom>
        </p:spPr>
      </p:pic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-548044" y="4455765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6600" noProof="1" smtClean="0"/>
              <a:t>Furkan Karakaya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(furkan.karakaya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323" y="887156"/>
            <a:ext cx="3100962" cy="3102489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4032" y="4073830"/>
            <a:ext cx="3948575" cy="494551"/>
          </a:xfrm>
          <a:prstGeom prst="rect">
            <a:avLst/>
          </a:prstGeom>
        </p:spPr>
      </p:pic>
      <p:pic>
        <p:nvPicPr>
          <p:cNvPr id="112" name="Resim 1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99" r="8607" b="2352"/>
          <a:stretch/>
        </p:blipFill>
        <p:spPr bwMode="auto">
          <a:xfrm>
            <a:off x="1274256" y="32437921"/>
            <a:ext cx="5769910" cy="5221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3" name="Resim 1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6266" r="7392" b="1218"/>
          <a:stretch/>
        </p:blipFill>
        <p:spPr bwMode="auto">
          <a:xfrm>
            <a:off x="8046019" y="32437921"/>
            <a:ext cx="5977302" cy="5221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4" name="Metin kutusu 56"/>
          <p:cNvSpPr txBox="1">
            <a:spLocks noChangeArrowheads="1"/>
          </p:cNvSpPr>
          <p:nvPr/>
        </p:nvSpPr>
        <p:spPr bwMode="auto">
          <a:xfrm>
            <a:off x="481011" y="31237849"/>
            <a:ext cx="142398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4400" b="1" dirty="0" err="1" smtClean="0"/>
              <a:t>Steady</a:t>
            </a:r>
            <a:r>
              <a:rPr lang="tr-TR" altLang="en-US" sz="4400" b="1" dirty="0" smtClean="0"/>
              <a:t> </a:t>
            </a:r>
            <a:r>
              <a:rPr lang="tr-TR" altLang="en-US" sz="4400" b="1" dirty="0" err="1" smtClean="0"/>
              <a:t>State</a:t>
            </a:r>
            <a:r>
              <a:rPr lang="tr-TR" altLang="en-US" sz="4400" b="1" dirty="0" smtClean="0"/>
              <a:t> </a:t>
            </a:r>
            <a:r>
              <a:rPr lang="en-GB" altLang="en-US" sz="4400" b="1" dirty="0" smtClean="0"/>
              <a:t>Results</a:t>
            </a:r>
            <a:r>
              <a:rPr lang="tr-TR" altLang="en-US" sz="4400" b="1" dirty="0" smtClean="0"/>
              <a:t> of </a:t>
            </a:r>
            <a:r>
              <a:rPr lang="tr-TR" altLang="en-US" sz="4400" b="1" dirty="0" err="1" smtClean="0"/>
              <a:t>the</a:t>
            </a:r>
            <a:r>
              <a:rPr lang="tr-TR" altLang="en-US" sz="4400" b="1" dirty="0" smtClean="0"/>
              <a:t> Model</a:t>
            </a:r>
            <a:endParaRPr lang="en-GB" altLang="en-US" sz="4400" b="1" dirty="0"/>
          </a:p>
        </p:txBody>
      </p:sp>
      <p:sp>
        <p:nvSpPr>
          <p:cNvPr id="121" name="Metin kutusu 56"/>
          <p:cNvSpPr txBox="1">
            <a:spLocks noChangeArrowheads="1"/>
          </p:cNvSpPr>
          <p:nvPr/>
        </p:nvSpPr>
        <p:spPr bwMode="auto">
          <a:xfrm>
            <a:off x="15392603" y="25595115"/>
            <a:ext cx="142398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4400" b="1" dirty="0" err="1" smtClean="0"/>
              <a:t>Dynamic</a:t>
            </a:r>
            <a:r>
              <a:rPr lang="tr-TR" altLang="en-US" sz="4400" b="1" dirty="0" smtClean="0"/>
              <a:t> Model </a:t>
            </a:r>
            <a:r>
              <a:rPr lang="tr-TR" altLang="en-US" sz="4400" b="1" dirty="0" err="1" smtClean="0"/>
              <a:t>Results</a:t>
            </a:r>
            <a:endParaRPr lang="en-US" altLang="en-US" sz="4400" b="1" dirty="0"/>
          </a:p>
        </p:txBody>
      </p:sp>
      <p:pic>
        <p:nvPicPr>
          <p:cNvPr id="122" name="Picture 2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31" r="6374"/>
          <a:stretch/>
        </p:blipFill>
        <p:spPr bwMode="auto">
          <a:xfrm>
            <a:off x="1376077" y="21752164"/>
            <a:ext cx="5593656" cy="5000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3" name="Picture 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1511" r="7833"/>
          <a:stretch/>
        </p:blipFill>
        <p:spPr bwMode="auto">
          <a:xfrm>
            <a:off x="8024323" y="21752164"/>
            <a:ext cx="5664267" cy="5000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Metin kutusu 125"/>
          <p:cNvSpPr txBox="1"/>
          <p:nvPr/>
        </p:nvSpPr>
        <p:spPr>
          <a:xfrm>
            <a:off x="17311325" y="30189200"/>
            <a:ext cx="4001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 smtClean="0"/>
              <a:t>Capacitances</a:t>
            </a:r>
            <a:r>
              <a:rPr lang="tr-TR" sz="3000" dirty="0" smtClean="0"/>
              <a:t> </a:t>
            </a:r>
            <a:r>
              <a:rPr lang="tr-TR" sz="3000" dirty="0" err="1" smtClean="0"/>
              <a:t>vs</a:t>
            </a:r>
            <a:r>
              <a:rPr lang="tr-TR" sz="3000" dirty="0" smtClean="0"/>
              <a:t> V</a:t>
            </a:r>
            <a:r>
              <a:rPr lang="tr-TR" sz="2400" dirty="0" smtClean="0"/>
              <a:t>DS</a:t>
            </a:r>
            <a:endParaRPr lang="en-US" sz="3000" dirty="0"/>
          </a:p>
        </p:txBody>
      </p:sp>
      <p:sp>
        <p:nvSpPr>
          <p:cNvPr id="127" name="Metin kutusu 126"/>
          <p:cNvSpPr txBox="1"/>
          <p:nvPr/>
        </p:nvSpPr>
        <p:spPr>
          <a:xfrm>
            <a:off x="24363333" y="30189200"/>
            <a:ext cx="4001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/>
              <a:t>C</a:t>
            </a:r>
            <a:r>
              <a:rPr lang="tr-TR" sz="2400" dirty="0" smtClean="0"/>
              <a:t>ISS</a:t>
            </a:r>
            <a:r>
              <a:rPr lang="tr-TR" sz="3000" dirty="0" smtClean="0"/>
              <a:t> </a:t>
            </a:r>
            <a:r>
              <a:rPr lang="tr-TR" sz="3000" dirty="0" err="1" smtClean="0"/>
              <a:t>vs</a:t>
            </a:r>
            <a:r>
              <a:rPr lang="tr-TR" sz="3000" dirty="0" smtClean="0"/>
              <a:t> V</a:t>
            </a:r>
            <a:r>
              <a:rPr lang="tr-TR" sz="2400" dirty="0" smtClean="0"/>
              <a:t>GS</a:t>
            </a:r>
            <a:endParaRPr lang="en-US" sz="3000" dirty="0"/>
          </a:p>
        </p:txBody>
      </p:sp>
      <p:sp>
        <p:nvSpPr>
          <p:cNvPr id="130" name="Metin kutusu 56"/>
          <p:cNvSpPr txBox="1">
            <a:spLocks noChangeArrowheads="1"/>
          </p:cNvSpPr>
          <p:nvPr/>
        </p:nvSpPr>
        <p:spPr bwMode="auto">
          <a:xfrm>
            <a:off x="7921549" y="40566492"/>
            <a:ext cx="14239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4000" b="1" dirty="0" smtClean="0"/>
              <a:t>References</a:t>
            </a:r>
            <a:endParaRPr lang="en-GB" altLang="en-US" sz="4400" b="1" dirty="0"/>
          </a:p>
        </p:txBody>
      </p:sp>
      <p:sp>
        <p:nvSpPr>
          <p:cNvPr id="131" name="Metin kutusu 53"/>
          <p:cNvSpPr txBox="1"/>
          <p:nvPr/>
        </p:nvSpPr>
        <p:spPr>
          <a:xfrm>
            <a:off x="765007" y="41120528"/>
            <a:ext cx="280890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tr-TR" sz="2000" dirty="0" smtClean="0"/>
              <a:t>[1]    	GaN </a:t>
            </a:r>
            <a:r>
              <a:rPr lang="tr-TR" sz="2000" dirty="0" err="1"/>
              <a:t>Transistors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Efficient</a:t>
            </a:r>
            <a:r>
              <a:rPr lang="tr-TR" sz="2000" dirty="0"/>
              <a:t> </a:t>
            </a:r>
            <a:r>
              <a:rPr lang="tr-TR" sz="2000" dirty="0" err="1"/>
              <a:t>Power</a:t>
            </a:r>
            <a:r>
              <a:rPr lang="tr-TR" sz="2000" dirty="0"/>
              <a:t> Conversion. (2014). </a:t>
            </a:r>
            <a:endParaRPr lang="tr-TR" sz="2000" dirty="0" smtClean="0"/>
          </a:p>
          <a:p>
            <a:pPr algn="just">
              <a:defRPr/>
            </a:pPr>
            <a:r>
              <a:rPr lang="tr-TR" sz="2000" dirty="0" smtClean="0"/>
              <a:t>[2]    	</a:t>
            </a:r>
            <a:r>
              <a:rPr lang="en-GB" sz="2000" dirty="0" smtClean="0"/>
              <a:t>Jones</a:t>
            </a:r>
            <a:r>
              <a:rPr lang="en-GB" sz="2000" dirty="0"/>
              <a:t>, E. A., Wang, F. F., &amp; </a:t>
            </a:r>
            <a:r>
              <a:rPr lang="en-GB" sz="2000" dirty="0" err="1"/>
              <a:t>Costinett</a:t>
            </a:r>
            <a:r>
              <a:rPr lang="en-GB" sz="2000" dirty="0"/>
              <a:t>, D. (2016). Review of Commercial GaN Power Devices and </a:t>
            </a:r>
            <a:r>
              <a:rPr lang="en-GB" sz="2000" dirty="0" smtClean="0"/>
              <a:t>GaN-Based Converter </a:t>
            </a:r>
            <a:r>
              <a:rPr lang="en-GB" sz="2000" dirty="0"/>
              <a:t>Design Challenges. IEEE Journal of Emerging and Selected Topics in Power </a:t>
            </a:r>
            <a:r>
              <a:rPr lang="en-GB" sz="2000" dirty="0" smtClean="0"/>
              <a:t>Electronics</a:t>
            </a:r>
            <a:r>
              <a:rPr lang="en-GB" sz="2000" dirty="0"/>
              <a:t>, 4(3), 707–719. </a:t>
            </a:r>
            <a:endParaRPr lang="tr-TR" sz="2000" dirty="0" smtClean="0"/>
          </a:p>
          <a:p>
            <a:pPr algn="just">
              <a:defRPr/>
            </a:pPr>
            <a:r>
              <a:rPr lang="tr-TR" sz="2000" dirty="0" smtClean="0"/>
              <a:t>[3]	</a:t>
            </a:r>
            <a:r>
              <a:rPr lang="en-US" sz="2000" dirty="0" smtClean="0"/>
              <a:t>GaN </a:t>
            </a:r>
            <a:r>
              <a:rPr lang="en-US" sz="2000" dirty="0"/>
              <a:t>Systems, “GS66508B Bottom-side cooled 650 V E-mode GaN transistor Preliminary Datasheet,” pp. </a:t>
            </a:r>
            <a:r>
              <a:rPr lang="en-US" sz="2000" dirty="0" smtClean="0"/>
              <a:t>1–16</a:t>
            </a:r>
            <a:r>
              <a:rPr lang="en-US" sz="2000" dirty="0"/>
              <a:t>, 2018.</a:t>
            </a:r>
            <a:endParaRPr lang="en-GB" sz="2000" dirty="0" smtClean="0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6209454" y="4447641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6600" noProof="1" smtClean="0"/>
              <a:t>Ozan Keysan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(keysan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8493596" y="6534970"/>
            <a:ext cx="132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en-US" sz="4800" b="1" i="1" noProof="1" smtClean="0"/>
              <a:t>PowerLab Research Group</a:t>
            </a:r>
            <a:r>
              <a:rPr lang="tr-TR" sz="4800" b="1" i="1" noProof="1" smtClean="0"/>
              <a:t>, </a:t>
            </a:r>
            <a:r>
              <a:rPr lang="en-US" sz="4800" b="1" i="1" noProof="1" smtClean="0"/>
              <a:t>METU, ANKARA </a:t>
            </a:r>
            <a:endParaRPr lang="tr-TR" sz="4800" b="1" i="1" noProof="1" smtClean="0"/>
          </a:p>
        </p:txBody>
      </p:sp>
      <p:sp>
        <p:nvSpPr>
          <p:cNvPr id="61" name="Metin kutusu 56"/>
          <p:cNvSpPr txBox="1">
            <a:spLocks noChangeArrowheads="1"/>
          </p:cNvSpPr>
          <p:nvPr/>
        </p:nvSpPr>
        <p:spPr bwMode="auto">
          <a:xfrm>
            <a:off x="15712096" y="35620348"/>
            <a:ext cx="142398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5400" b="1" dirty="0" err="1" smtClean="0"/>
              <a:t>Conclusion</a:t>
            </a:r>
            <a:endParaRPr lang="en-US" altLang="en-US" sz="4400" b="1" dirty="0"/>
          </a:p>
        </p:txBody>
      </p:sp>
      <p:sp>
        <p:nvSpPr>
          <p:cNvPr id="62" name="Metin kutusu 53"/>
          <p:cNvSpPr txBox="1"/>
          <p:nvPr/>
        </p:nvSpPr>
        <p:spPr>
          <a:xfrm>
            <a:off x="16079980" y="36654389"/>
            <a:ext cx="131294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3000" dirty="0" smtClean="0"/>
              <a:t>In this study, the general structure of an enhancement mode GaN transistor is shared. Since the GaN transistors are wide bandgap transistors</a:t>
            </a:r>
          </a:p>
          <a:p>
            <a:pPr algn="just">
              <a:defRPr/>
            </a:pPr>
            <a:r>
              <a:rPr lang="en-GB" sz="3000" dirty="0" smtClean="0"/>
              <a:t> it is possible to manufacture</a:t>
            </a:r>
            <a:r>
              <a:rPr lang="tr-TR" sz="3000" dirty="0" smtClean="0"/>
              <a:t> </a:t>
            </a:r>
            <a:r>
              <a:rPr lang="tr-TR" sz="3000" dirty="0" err="1" smtClean="0"/>
              <a:t>them</a:t>
            </a:r>
            <a:r>
              <a:rPr lang="en-GB" sz="3000" dirty="0" smtClean="0"/>
              <a:t> in small package sizes which reduces parasitics components significantly and also device losses. A model is created in Simulink® platform to analyse the switching performances of GaNFETs. The static and dynamic results of the model clearly show the capabilities of GaN transistors.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8703074" y="4455765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/>
            <a:r>
              <a:rPr lang="tr-TR" sz="6600" noProof="1" smtClean="0"/>
              <a:t>Mesut Ugur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(ugurm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7056" y="4663319"/>
            <a:ext cx="847105" cy="144670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939073" y="9522801"/>
            <a:ext cx="13323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turn-on and turn-off switching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650V enhancement-mode GaN power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investigated. An analytical model is developed to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current-voltage characteristics of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switching transients both with and without the effects of parasitic components. In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the temperature and circuit parameters on the switching characteristics are investigated.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3919501" y="13468265"/>
            <a:ext cx="7372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5400" b="1" noProof="1" smtClean="0"/>
              <a:t>GaN Modeling</a:t>
            </a:r>
            <a:endParaRPr lang="en-US" sz="5400" b="1" noProof="1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11"/>
          <a:srcRect l="1" r="64690"/>
          <a:stretch/>
        </p:blipFill>
        <p:spPr>
          <a:xfrm>
            <a:off x="612742" y="14649448"/>
            <a:ext cx="6454808" cy="5442204"/>
          </a:xfrm>
          <a:prstGeom prst="rect">
            <a:avLst/>
          </a:prstGeom>
        </p:spPr>
      </p:pic>
      <p:sp>
        <p:nvSpPr>
          <p:cNvPr id="76" name="Metin kutusu 75"/>
          <p:cNvSpPr txBox="1"/>
          <p:nvPr/>
        </p:nvSpPr>
        <p:spPr>
          <a:xfrm>
            <a:off x="33583112" y="20393060"/>
            <a:ext cx="2890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 DPT Circuit</a:t>
            </a:r>
            <a:endParaRPr lang="en-GB" sz="3000" dirty="0"/>
          </a:p>
        </p:txBody>
      </p:sp>
      <p:sp>
        <p:nvSpPr>
          <p:cNvPr id="77" name="Metin kutusu 76"/>
          <p:cNvSpPr txBox="1"/>
          <p:nvPr/>
        </p:nvSpPr>
        <p:spPr>
          <a:xfrm>
            <a:off x="1376077" y="20044805"/>
            <a:ext cx="5843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of e-mode GaN power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</a:t>
            </a:r>
          </a:p>
        </p:txBody>
      </p:sp>
      <p:sp>
        <p:nvSpPr>
          <p:cNvPr id="78" name="Metin kutusu 77"/>
          <p:cNvSpPr txBox="1"/>
          <p:nvPr/>
        </p:nvSpPr>
        <p:spPr>
          <a:xfrm>
            <a:off x="7067550" y="15110433"/>
            <a:ext cx="7551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branch indicates the device channel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parasitic capacitances are highly dependent on the electrical field between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drain-source terminals.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Kelvin Source (SS) pin is used to eliminate Common Source Inductance (CSI) which might cause the device failure.</a:t>
            </a: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12"/>
          <a:srcRect l="40026" r="23811"/>
          <a:stretch/>
        </p:blipFill>
        <p:spPr>
          <a:xfrm>
            <a:off x="32357422" y="15226827"/>
            <a:ext cx="5902616" cy="4961919"/>
          </a:xfrm>
          <a:prstGeom prst="rect">
            <a:avLst/>
          </a:prstGeom>
        </p:spPr>
      </p:pic>
      <p:sp>
        <p:nvSpPr>
          <p:cNvPr id="82" name="Metin kutusu 81"/>
          <p:cNvSpPr txBox="1"/>
          <p:nvPr/>
        </p:nvSpPr>
        <p:spPr>
          <a:xfrm>
            <a:off x="1033404" y="27268470"/>
            <a:ext cx="13229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-Source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&amp;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Gate-Source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Metin kutusu 82"/>
          <p:cNvSpPr txBox="1"/>
          <p:nvPr/>
        </p:nvSpPr>
        <p:spPr>
          <a:xfrm>
            <a:off x="4159211" y="26701773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4" name="Metin kutusu 83"/>
          <p:cNvSpPr txBox="1"/>
          <p:nvPr/>
        </p:nvSpPr>
        <p:spPr>
          <a:xfrm>
            <a:off x="11034670" y="26695440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5" name="Metin kutusu 84"/>
          <p:cNvSpPr txBox="1"/>
          <p:nvPr/>
        </p:nvSpPr>
        <p:spPr>
          <a:xfrm>
            <a:off x="865588" y="28590029"/>
            <a:ext cx="1331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manufacturer provides the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constant with respect to drain-source voltage, it changes significantly with varying gate-source voltage. Implementing this feature in the model is important to obtain accurate dynamic/switching characteristics.</a:t>
            </a:r>
          </a:p>
        </p:txBody>
      </p:sp>
      <p:sp>
        <p:nvSpPr>
          <p:cNvPr id="86" name="Metin kutusu 85"/>
          <p:cNvSpPr txBox="1"/>
          <p:nvPr/>
        </p:nvSpPr>
        <p:spPr>
          <a:xfrm>
            <a:off x="4159210" y="37619202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7" name="Metin kutusu 86"/>
          <p:cNvSpPr txBox="1"/>
          <p:nvPr/>
        </p:nvSpPr>
        <p:spPr>
          <a:xfrm>
            <a:off x="11034670" y="37621513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8" name="Metin kutusu 87"/>
          <p:cNvSpPr txBox="1"/>
          <p:nvPr/>
        </p:nvSpPr>
        <p:spPr>
          <a:xfrm>
            <a:off x="1306838" y="38181339"/>
            <a:ext cx="13229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&amp;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340</Words>
  <Application>Microsoft Office PowerPoint</Application>
  <PresentationFormat>Özel</PresentationFormat>
  <Paragraphs>35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Sunusu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Furkan KARAKAYA</dc:creator>
  <dc:description>©MegaPrint Inc. 2009</dc:description>
  <cp:lastModifiedBy>Furkan KARAKAYA</cp:lastModifiedBy>
  <cp:revision>312</cp:revision>
  <dcterms:created xsi:type="dcterms:W3CDTF">2008-12-04T00:20:37Z</dcterms:created>
  <dcterms:modified xsi:type="dcterms:W3CDTF">2018-08-28T08:51:16Z</dcterms:modified>
  <cp:category>Research Poster</cp:category>
</cp:coreProperties>
</file>