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064"/>
    <a:srgbClr val="C0C0C0"/>
    <a:srgbClr val="0046D2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3318" y="60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26" Type="http://schemas.openxmlformats.org/officeDocument/2006/relationships/image" Target="../media/image23.jpg"/><Relationship Id="rId3" Type="http://schemas.openxmlformats.org/officeDocument/2006/relationships/hyperlink" Target="mailto:ugurm@metu.edu.tr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4.emf"/><Relationship Id="rId12" Type="http://schemas.openxmlformats.org/officeDocument/2006/relationships/image" Target="../media/image9.emf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emf"/><Relationship Id="rId19" Type="http://schemas.openxmlformats.org/officeDocument/2006/relationships/image" Target="../media/image16.png"/><Relationship Id="rId4" Type="http://schemas.openxmlformats.org/officeDocument/2006/relationships/hyperlink" Target="mailto:keysan@metu.edu.tr" TargetMode="External"/><Relationship Id="rId9" Type="http://schemas.openxmlformats.org/officeDocument/2006/relationships/image" Target="../media/image6.emf"/><Relationship Id="rId14" Type="http://schemas.openxmlformats.org/officeDocument/2006/relationships/image" Target="../media/image11.jpg"/><Relationship Id="rId22" Type="http://schemas.openxmlformats.org/officeDocument/2006/relationships/image" Target="../media/image19.png"/><Relationship Id="rId27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8166100"/>
            <a:ext cx="14173200" cy="33523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8128000"/>
            <a:ext cx="14058900" cy="335613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57274" y="9536354"/>
            <a:ext cx="13112917" cy="48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conventional motor drive </a:t>
            </a:r>
            <a:r>
              <a:rPr lang="en-US" sz="3600" dirty="0" smtClean="0"/>
              <a:t>systems, drive units are placed in a separate cabinet, and they are connected to the motor via long cables. This brings increased volume and weight as well as increased voltage overshoot and electromagnetic interference (EMI) problems.</a:t>
            </a:r>
          </a:p>
          <a:p>
            <a:pPr algn="just" defTabSz="4389438" eaLnBrk="0" hangingPunct="0">
              <a:lnSpc>
                <a:spcPct val="95000"/>
              </a:lnSpc>
            </a:pPr>
            <a:endParaRPr lang="en-US" sz="3600" dirty="0" smtClean="0"/>
          </a:p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integrated modular motor drives (IMMD), </a:t>
            </a:r>
            <a:r>
              <a:rPr lang="en-US" sz="3600" dirty="0" smtClean="0"/>
              <a:t>the motor drive is integrated directly to the motor back-end and the system is modularized by dividing into several parts.</a:t>
            </a:r>
            <a:endParaRPr lang="en-US" sz="3600" dirty="0">
              <a:latin typeface="+mj-lt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48150" y="745667"/>
            <a:ext cx="2209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8000" b="1" dirty="0" smtClean="0">
                <a:latin typeface="+mj-lt"/>
              </a:rPr>
              <a:t>Development of an Integrated Modular</a:t>
            </a:r>
            <a:br>
              <a:rPr lang="en-US" sz="8000" b="1" dirty="0" smtClean="0">
                <a:latin typeface="+mj-lt"/>
              </a:rPr>
            </a:br>
            <a:r>
              <a:rPr lang="en-US" sz="8000" b="1" dirty="0" smtClean="0">
                <a:latin typeface="+mj-lt"/>
              </a:rPr>
              <a:t>Motor Drive (IMMD) System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057275" y="8383548"/>
            <a:ext cx="1308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133850" y="3686159"/>
            <a:ext cx="22098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600"/>
              </a:spcBef>
            </a:pPr>
            <a:r>
              <a:rPr lang="en-US" sz="6000" b="1" dirty="0" smtClean="0">
                <a:latin typeface="+mj-lt"/>
                <a:cs typeface="Times New Roman" panose="02020603050405020304" pitchFamily="18" charset="0"/>
              </a:rPr>
              <a:t>Mesut Uğur	                            	Ozan Keysan</a:t>
            </a:r>
          </a:p>
          <a:p>
            <a:pPr defTabSz="4389438">
              <a:spcBef>
                <a:spcPts val="60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ugurm@metu.edu.tr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  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keysan@metu.edu.tr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4389438">
              <a:spcBef>
                <a:spcPts val="600"/>
              </a:spcBef>
            </a:pPr>
            <a:endParaRPr lang="en-US" sz="3000" i="1" dirty="0" smtClean="0">
              <a:latin typeface="+mn-lt"/>
              <a:cs typeface="Times New Roman" panose="02020603050405020304" pitchFamily="18" charset="0"/>
            </a:endParaRP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Middle East Technical University</a:t>
            </a:r>
            <a:endParaRPr lang="en-US" sz="4000" i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42000320"/>
            <a:ext cx="30232350" cy="675716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0" y="42176700"/>
            <a:ext cx="7562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00"/>
                </a:solidFill>
              </a:rPr>
              <a:t>EEE Graduate Research Workshop 2017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23810" r="75570" b="25574"/>
          <a:stretch/>
        </p:blipFill>
        <p:spPr>
          <a:xfrm>
            <a:off x="647700" y="4007483"/>
            <a:ext cx="3600450" cy="3418840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070057" y="19961888"/>
            <a:ext cx="1311291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Motivation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032738" y="28899905"/>
            <a:ext cx="130873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Challenges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57273" y="21032214"/>
            <a:ext cx="6294053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smtClean="0"/>
              <a:t>Integration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Power density </a:t>
            </a:r>
            <a:r>
              <a:rPr lang="en-US" sz="3500" dirty="0" smtClean="0"/>
              <a:t>of the overall system is enhanced significantly.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overshoots </a:t>
            </a:r>
            <a:r>
              <a:rPr lang="en-US" sz="3500" dirty="0" smtClean="0"/>
              <a:t>due to cabling effect is eliminated. 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49649" y="30135790"/>
            <a:ext cx="1351681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Fitting into a small volume requires size reduction and optimum placement of components.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Cooling of both units should be achieved simultaneously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Power and control electronics components are subjected to high temperature and vibration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31844576" y="4740265"/>
            <a:ext cx="6336761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dirty="0" smtClean="0"/>
              <a:t>Large volume/cost</a:t>
            </a:r>
          </a:p>
          <a:p>
            <a:pPr algn="l"/>
            <a:r>
              <a:rPr lang="en-US" sz="4000" dirty="0" smtClean="0"/>
              <a:t>Model</a:t>
            </a:r>
          </a:p>
          <a:p>
            <a:pPr algn="l"/>
            <a:r>
              <a:rPr lang="en-US" sz="4000" dirty="0" smtClean="0"/>
              <a:t>Algorithm</a:t>
            </a:r>
          </a:p>
          <a:p>
            <a:pPr algn="l"/>
            <a:r>
              <a:rPr lang="en-US" sz="4000" dirty="0" smtClean="0"/>
              <a:t>Effect of Interleaving</a:t>
            </a:r>
          </a:p>
          <a:p>
            <a:pPr algn="l"/>
            <a:r>
              <a:rPr lang="en-US" sz="4000" dirty="0" smtClean="0"/>
              <a:t>Results</a:t>
            </a:r>
            <a:endParaRPr lang="en-US" sz="4000" dirty="0">
              <a:latin typeface="+mj-lt"/>
            </a:endParaRP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6744950" y="84271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DC link capacitor optimization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16111537" y="24986309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IMMD Design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16087723" y="33573371"/>
            <a:ext cx="130873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Conclusion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6087723" y="27152395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dirty="0" smtClean="0"/>
              <a:t>Fractional slot machines</a:t>
            </a:r>
          </a:p>
          <a:p>
            <a:pPr algn="l"/>
            <a:r>
              <a:rPr lang="en-US" sz="4000" dirty="0" smtClean="0"/>
              <a:t>Frameless motor</a:t>
            </a:r>
          </a:p>
          <a:p>
            <a:pPr algn="l"/>
            <a:r>
              <a:rPr lang="en-US" sz="4000" dirty="0" smtClean="0"/>
              <a:t>Modular PCB</a:t>
            </a:r>
          </a:p>
          <a:p>
            <a:pPr algn="l"/>
            <a:r>
              <a:rPr lang="en-US" sz="4000" dirty="0" smtClean="0"/>
              <a:t>GaN</a:t>
            </a:r>
          </a:p>
          <a:p>
            <a:pPr algn="l"/>
            <a:r>
              <a:rPr lang="en-US" sz="4000" dirty="0" smtClean="0"/>
              <a:t>Master/slave</a:t>
            </a:r>
            <a:endParaRPr lang="en-US" sz="4000" dirty="0">
              <a:latin typeface="+mj-lt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16125825" y="34882791"/>
            <a:ext cx="13087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dirty="0" smtClean="0"/>
              <a:t>Here are my conclusions</a:t>
            </a:r>
            <a:endParaRPr lang="en-US" sz="4000" dirty="0">
              <a:latin typeface="+mj-lt"/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16087724" y="39289478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References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t="37525" r="70097" b="40370"/>
          <a:stretch/>
        </p:blipFill>
        <p:spPr>
          <a:xfrm>
            <a:off x="26518480" y="3772374"/>
            <a:ext cx="2912890" cy="33840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6734" y="9767975"/>
            <a:ext cx="8095013" cy="3244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r="51470"/>
          <a:stretch/>
        </p:blipFill>
        <p:spPr>
          <a:xfrm>
            <a:off x="863831" y="14360113"/>
            <a:ext cx="6381678" cy="5457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51940" y="10128296"/>
            <a:ext cx="6733660" cy="36070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72731" y="13276185"/>
            <a:ext cx="6358639" cy="6139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27178" y="20336978"/>
            <a:ext cx="7944740" cy="56901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66624" y="18910303"/>
            <a:ext cx="7365022" cy="5450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15"/>
          <a:stretch/>
        </p:blipFill>
        <p:spPr>
          <a:xfrm>
            <a:off x="-9044920" y="20613634"/>
            <a:ext cx="6562344" cy="28169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0031" y="29882525"/>
            <a:ext cx="5080000" cy="3390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66738" y="33235830"/>
            <a:ext cx="4433016" cy="4164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7019887" y="37418222"/>
            <a:ext cx="4361089" cy="3724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844576" y="31309310"/>
            <a:ext cx="7095755" cy="65594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61453" y="24764591"/>
            <a:ext cx="5772150" cy="39814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68826" y="26029318"/>
            <a:ext cx="7106629" cy="55218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887998" y="30729762"/>
            <a:ext cx="6223101" cy="25436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9079418" y="23641915"/>
            <a:ext cx="5410200" cy="60293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50433" y="14624712"/>
            <a:ext cx="6194191" cy="49384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946273" y="31218185"/>
            <a:ext cx="10229850" cy="6553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319700" y="33139003"/>
            <a:ext cx="6000750" cy="33242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569724" y="28482417"/>
            <a:ext cx="4797010" cy="4251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8"/>
          <a:srcRect l="50893"/>
          <a:stretch/>
        </p:blipFill>
        <p:spPr>
          <a:xfrm>
            <a:off x="-7320058" y="8704698"/>
            <a:ext cx="6457618" cy="5457041"/>
          </a:xfrm>
          <a:prstGeom prst="rect">
            <a:avLst/>
          </a:prstGeom>
        </p:spPr>
      </p:pic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7464802" y="21032213"/>
            <a:ext cx="6672197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Modularization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Fault tolerance </a:t>
            </a:r>
            <a:r>
              <a:rPr lang="en-US" sz="3500" dirty="0" smtClean="0"/>
              <a:t>is increased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stress </a:t>
            </a:r>
            <a:r>
              <a:rPr lang="en-US" sz="3500" dirty="0" smtClean="0"/>
              <a:t>on modules is reduced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Heat dissipation </a:t>
            </a:r>
            <a:r>
              <a:rPr lang="en-US" sz="3500" dirty="0" smtClean="0"/>
              <a:t>is distributed to a wider area</a:t>
            </a: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1436295" y="25286163"/>
            <a:ext cx="65141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Applications</a:t>
            </a:r>
            <a:endParaRPr lang="en-US" sz="4000" dirty="0" smtClean="0">
              <a:latin typeface="+mj-lt"/>
            </a:endParaRPr>
          </a:p>
          <a:p>
            <a:r>
              <a:rPr lang="en-US" sz="3500" dirty="0" smtClean="0"/>
              <a:t>Electric traction</a:t>
            </a:r>
            <a:r>
              <a:rPr lang="tr-TR" sz="3500" dirty="0" smtClean="0"/>
              <a:t>:</a:t>
            </a:r>
            <a:r>
              <a:rPr lang="en-US" sz="3500" dirty="0" smtClean="0"/>
              <a:t> electric vehicles, trains</a:t>
            </a:r>
            <a:endParaRPr lang="tr-TR" sz="3500" dirty="0" smtClean="0"/>
          </a:p>
          <a:p>
            <a:r>
              <a:rPr lang="en-US" sz="3500" dirty="0" smtClean="0"/>
              <a:t>Aerospace: aircrafts, space crafts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126240" y="33273425"/>
            <a:ext cx="703521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+mj-lt"/>
              </a:rPr>
              <a:t>These challenges can be addressed by using </a:t>
            </a:r>
            <a:r>
              <a:rPr lang="en-US" sz="3500" b="1" dirty="0" smtClean="0">
                <a:latin typeface="+mj-lt"/>
              </a:rPr>
              <a:t>wide band-gap (WBG) </a:t>
            </a:r>
            <a:r>
              <a:rPr lang="en-US" sz="3500" dirty="0" smtClean="0">
                <a:latin typeface="+mj-lt"/>
              </a:rPr>
              <a:t>power semiconductor devices such as </a:t>
            </a:r>
            <a:r>
              <a:rPr lang="en-US" sz="3500" b="1" dirty="0" smtClean="0">
                <a:latin typeface="+mj-lt"/>
              </a:rPr>
              <a:t>Gallium Nitride (GaN).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Low semiconductor  loss: </a:t>
            </a:r>
            <a:r>
              <a:rPr lang="en-US" sz="3500" b="1" dirty="0" smtClean="0"/>
              <a:t>heat sink </a:t>
            </a:r>
            <a:r>
              <a:rPr lang="en-US" sz="3500" dirty="0" smtClean="0"/>
              <a:t>size is reduced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High operation frequency: </a:t>
            </a:r>
            <a:r>
              <a:rPr lang="en-US" sz="3500" b="1" dirty="0" smtClean="0"/>
              <a:t>passive component </a:t>
            </a:r>
            <a:r>
              <a:rPr lang="en-US" sz="3500" dirty="0" smtClean="0"/>
              <a:t>size is reduced</a:t>
            </a:r>
            <a:endParaRPr lang="en-US" sz="3500" dirty="0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8022789" y="37771385"/>
            <a:ext cx="6161621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+mj-lt"/>
              </a:rPr>
              <a:t>Additional challenges</a:t>
            </a:r>
          </a:p>
          <a:p>
            <a:r>
              <a:rPr lang="en-US" sz="3500" dirty="0" smtClean="0">
                <a:latin typeface="+mj-lt"/>
              </a:rPr>
              <a:t>Parasitic components become significant</a:t>
            </a:r>
          </a:p>
          <a:p>
            <a:r>
              <a:rPr lang="en-US" sz="3500" dirty="0" smtClean="0">
                <a:latin typeface="+mj-lt"/>
              </a:rPr>
              <a:t>Careful layout design is required</a:t>
            </a:r>
            <a:endParaRPr lang="en-US" sz="3500" dirty="0">
              <a:latin typeface="+mj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t="24769" r="17321" b="24816"/>
          <a:stretch/>
        </p:blipFill>
        <p:spPr>
          <a:xfrm>
            <a:off x="2381549" y="39048658"/>
            <a:ext cx="4519709" cy="2109198"/>
          </a:xfrm>
          <a:prstGeom prst="rect">
            <a:avLst/>
          </a:prstGeom>
        </p:spPr>
      </p:pic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15955199" y="10093816"/>
            <a:ext cx="511165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dirty="0" smtClean="0"/>
              <a:t>DC link capacitors constitute 20% of </a:t>
            </a:r>
            <a:r>
              <a:rPr lang="en-US" sz="3500" b="1" dirty="0" smtClean="0"/>
              <a:t>cost</a:t>
            </a:r>
            <a:r>
              <a:rPr lang="en-US" sz="3500" dirty="0" smtClean="0"/>
              <a:t> and </a:t>
            </a:r>
            <a:r>
              <a:rPr lang="en-US" sz="3500" b="1" dirty="0" smtClean="0"/>
              <a:t>weight</a:t>
            </a:r>
            <a:r>
              <a:rPr lang="en-US" sz="3500" dirty="0" smtClean="0"/>
              <a:t>, and 30% of </a:t>
            </a:r>
            <a:r>
              <a:rPr lang="en-US" sz="3500" b="1" dirty="0" smtClean="0"/>
              <a:t>volume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15784496" y="13306138"/>
            <a:ext cx="7203835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/>
              <a:t>An </a:t>
            </a:r>
            <a:r>
              <a:rPr lang="en-US" sz="3500" b="1" dirty="0" smtClean="0"/>
              <a:t>analytical model </a:t>
            </a:r>
            <a:r>
              <a:rPr lang="en-US" sz="3500" dirty="0" smtClean="0"/>
              <a:t>has been constructed. An </a:t>
            </a:r>
            <a:r>
              <a:rPr lang="en-US" sz="3500" b="1" dirty="0" smtClean="0"/>
              <a:t>algorithm</a:t>
            </a:r>
            <a:r>
              <a:rPr lang="en-US" sz="3500" dirty="0" smtClean="0"/>
              <a:t> has been developed. A set of </a:t>
            </a:r>
            <a:r>
              <a:rPr lang="en-US" sz="3500" b="1" dirty="0" smtClean="0"/>
              <a:t>film capacitors </a:t>
            </a:r>
            <a:r>
              <a:rPr lang="en-US" sz="3500" dirty="0" smtClean="0"/>
              <a:t>are considered. Optimization is achieved based 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Power density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Cost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Height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Temperature rise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16155362" y="18402521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err="1" smtClean="0"/>
              <a:t>Effect</a:t>
            </a:r>
            <a:r>
              <a:rPr lang="tr-TR" sz="4000" b="1" dirty="0" smtClean="0"/>
              <a:t> of </a:t>
            </a:r>
            <a:r>
              <a:rPr lang="tr-TR" sz="4000" b="1" dirty="0" err="1" smtClean="0"/>
              <a:t>interleaving</a:t>
            </a:r>
            <a:endParaRPr lang="en-US" sz="4000" dirty="0" smtClean="0">
              <a:latin typeface="+mj-lt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2742479" y="19849148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err="1" smtClean="0"/>
              <a:t>Phase-shift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angle</a:t>
            </a:r>
            <a:endParaRPr lang="en-US" sz="4000" dirty="0" smtClean="0">
              <a:latin typeface="+mj-lt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832235" y="26443056"/>
            <a:ext cx="6885004" cy="2420878"/>
          </a:xfrm>
          <a:prstGeom prst="rect">
            <a:avLst/>
          </a:prstGeom>
        </p:spPr>
      </p:pic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2203101" y="25477946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Proposed Topology</a:t>
            </a:r>
            <a:endParaRPr lang="en-US" sz="4000" dirty="0" smtClean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315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ugurm</cp:lastModifiedBy>
  <cp:revision>62</cp:revision>
  <dcterms:created xsi:type="dcterms:W3CDTF">2008-12-04T00:20:37Z</dcterms:created>
  <dcterms:modified xsi:type="dcterms:W3CDTF">2017-05-09T16:03:15Z</dcterms:modified>
  <cp:category>Research Poster</cp:category>
</cp:coreProperties>
</file>