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9"/>
  </p:notesMasterIdLst>
  <p:sldIdLst>
    <p:sldId id="290" r:id="rId2"/>
    <p:sldId id="494" r:id="rId3"/>
    <p:sldId id="515" r:id="rId4"/>
    <p:sldId id="497" r:id="rId5"/>
    <p:sldId id="504" r:id="rId6"/>
    <p:sldId id="506" r:id="rId7"/>
    <p:sldId id="508" r:id="rId8"/>
    <p:sldId id="514" r:id="rId9"/>
    <p:sldId id="519" r:id="rId10"/>
    <p:sldId id="520" r:id="rId11"/>
    <p:sldId id="521" r:id="rId12"/>
    <p:sldId id="509" r:id="rId13"/>
    <p:sldId id="522" r:id="rId14"/>
    <p:sldId id="518" r:id="rId15"/>
    <p:sldId id="523" r:id="rId16"/>
    <p:sldId id="513" r:id="rId17"/>
    <p:sldId id="49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000"/>
    <a:srgbClr val="2D4FFB"/>
    <a:srgbClr val="0033CC"/>
    <a:srgbClr val="385CF6"/>
    <a:srgbClr val="0A35EC"/>
    <a:srgbClr val="2515F7"/>
    <a:srgbClr val="0041C4"/>
    <a:srgbClr val="196BB5"/>
    <a:srgbClr val="4B6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37" autoAdjust="0"/>
    <p:restoredTop sz="94647" autoAdjust="0"/>
  </p:normalViewPr>
  <p:slideViewPr>
    <p:cSldViewPr>
      <p:cViewPr varScale="1">
        <p:scale>
          <a:sx n="122" d="100"/>
          <a:sy n="122" d="100"/>
        </p:scale>
        <p:origin x="33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008C1-D970-43BD-9678-58985B84B3B0}" type="datetimeFigureOut">
              <a:rPr lang="tr-TR" smtClean="0"/>
              <a:t>14.06.2017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BBEF-D461-4390-BF4B-2B69E06247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01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612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092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723C-A363-4114-BE18-3E9589C2B9C2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633-93A2-4DB7-B3D8-5F6714E7EFEC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0D8D-AE05-4AF5-8666-75C48EA7B609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B8C0-62AE-47C8-A8EF-FC863B0F06E5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8472-C309-40FA-8240-FF6234B7F0D0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F6B-6F2E-418E-A1A6-2F06576F6EF7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D6EC-2E00-46F1-9BD2-E1865A200410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6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E5A-6330-4749-ACDB-FB892FCFE6A5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CB3-A768-4AD8-A97F-12E47CC1200D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8106-484C-46C6-8BE9-348BFA7F2DCB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B0D-110E-4AAD-9411-DA6CB39E8776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6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bg1"/>
            </a:gs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5B0E-55D6-4DAA-879D-58BBFFC7379B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ugurm@metu.edu.t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image" Target="../media/image1.png"/><Relationship Id="rId7" Type="http://schemas.openxmlformats.org/officeDocument/2006/relationships/image" Target="../media/image4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hyperlink" Target="mailto:ugurm@metu.edu.tr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3.jpeg"/><Relationship Id="rId12" Type="http://schemas.openxmlformats.org/officeDocument/2006/relationships/image" Target="../media/image2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gif"/><Relationship Id="rId11" Type="http://schemas.openxmlformats.org/officeDocument/2006/relationships/image" Target="../media/image27.jp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jpe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2315" y="4436203"/>
            <a:ext cx="7649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ugurm@metu.edu.tr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982634" y="2759690"/>
            <a:ext cx="810462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Optimization for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Drives </a:t>
            </a: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9371" y="5991344"/>
            <a:ext cx="810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21.06.2017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803" y="556935"/>
            <a:ext cx="1052997" cy="87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31" y="216933"/>
            <a:ext cx="2347098" cy="7793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15" y="1019918"/>
            <a:ext cx="3192730" cy="635840"/>
          </a:xfrm>
          <a:prstGeom prst="rect">
            <a:avLst/>
          </a:prstGeom>
        </p:spPr>
      </p:pic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2959807" y="2985846"/>
            <a:ext cx="684003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2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26th IEEE International Symposium on Industrial Electronics</a:t>
            </a:r>
            <a:endParaRPr lang="en-US" sz="26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9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914400"/>
            <a:ext cx="76492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 selection aspects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76931" y="1437620"/>
            <a:ext cx="41440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Capacitance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ripple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 current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ripple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topology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concerns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temperature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Mechanical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durability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tr-TR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Lifetime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308011" y="5453387"/>
            <a:ext cx="1143000" cy="1365717"/>
          </a:xfrm>
          <a:prstGeom prst="rect">
            <a:avLst/>
          </a:prstGeom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402029" y="5675818"/>
            <a:ext cx="32050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Metallized Polypropylene Film Capacitors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38800" y="6598364"/>
            <a:ext cx="3505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https://en.tdk.eu/inf/20/20/db/fc_2009/MKP_B32674_678.pdf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r="22660"/>
          <a:stretch/>
        </p:blipFill>
        <p:spPr>
          <a:xfrm>
            <a:off x="5055096" y="1582878"/>
            <a:ext cx="3936504" cy="14138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6583" y="3049731"/>
            <a:ext cx="1497521" cy="18253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2490" y="3141962"/>
            <a:ext cx="2308648" cy="13740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7445" y="4873331"/>
            <a:ext cx="2286000" cy="1649767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5106714" y="2361621"/>
            <a:ext cx="303486" cy="252710"/>
          </a:xfrm>
          <a:prstGeom prst="ellipse">
            <a:avLst/>
          </a:prstGeom>
          <a:noFill/>
          <a:ln>
            <a:solidFill>
              <a:srgbClr val="F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72400" y="2375075"/>
            <a:ext cx="303486" cy="252710"/>
          </a:xfrm>
          <a:prstGeom prst="ellipse">
            <a:avLst/>
          </a:prstGeom>
          <a:noFill/>
          <a:ln>
            <a:solidFill>
              <a:srgbClr val="F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605774" y="2226079"/>
            <a:ext cx="633225" cy="252710"/>
          </a:xfrm>
          <a:prstGeom prst="ellipse">
            <a:avLst/>
          </a:prstGeom>
          <a:noFill/>
          <a:ln>
            <a:solidFill>
              <a:srgbClr val="F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410200" y="2679180"/>
            <a:ext cx="1066800" cy="241360"/>
          </a:xfrm>
          <a:prstGeom prst="ellipse">
            <a:avLst/>
          </a:prstGeom>
          <a:noFill/>
          <a:ln>
            <a:solidFill>
              <a:srgbClr val="F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9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979975"/>
            <a:ext cx="76492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759" y="1568769"/>
            <a:ext cx="5452263" cy="526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7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9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577451" y="3342545"/>
            <a:ext cx="29287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 </a:t>
            </a:r>
            <a:r>
              <a:rPr lang="tr-TR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tr-TR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z="2000" u="sng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000" u="sng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675724" y="3342545"/>
            <a:ext cx="29287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</a:t>
            </a:r>
            <a:r>
              <a:rPr lang="tr-TR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tr-TR" sz="2000" u="sng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endParaRPr lang="en-US" sz="2000" u="sng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841" y="3785890"/>
            <a:ext cx="3857970" cy="3080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3773065"/>
            <a:ext cx="3937463" cy="3105949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05065"/>
              </p:ext>
            </p:extLst>
          </p:nvPr>
        </p:nvGraphicFramePr>
        <p:xfrm>
          <a:off x="2567390" y="1158642"/>
          <a:ext cx="4953002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2"/>
                <a:gridCol w="990600"/>
                <a:gridCol w="1447800"/>
                <a:gridCol w="990600"/>
              </a:tblGrid>
              <a:tr h="202407">
                <a:tc gridSpan="2">
                  <a:txBody>
                    <a:bodyPr/>
                    <a:lstStyle/>
                    <a:p>
                      <a:pPr algn="ctr"/>
                      <a:r>
                        <a:rPr lang="tr-TR" sz="1400" i="0" u="non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</a:t>
                      </a:r>
                      <a:r>
                        <a:rPr lang="tr-TR" sz="1400" i="0" u="none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en-US" sz="1400" i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sz="1400" i="0" u="none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  <a:endParaRPr lang="en-US" sz="1400" i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2958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  <a:r>
                        <a:rPr lang="tr-TR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10W/cm</a:t>
                      </a:r>
                      <a:r>
                        <a:rPr lang="en-US" sz="1400" b="0" i="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aseline="300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850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400" b="0" i="0" baseline="-250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en-US" sz="1400" i="0" baseline="-25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400V 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35$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850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 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en-US" sz="1400" b="0" i="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endParaRPr lang="en-US" sz="1400" baseline="300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35mm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9158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per 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2kW 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Temp. 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sz="1400" b="0" i="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80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Ambient temp.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</a:t>
                      </a:r>
                      <a:r>
                        <a:rPr lang="en-US" sz="1400" b="0" i="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400" b="0" i="0" baseline="-250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r>
                        <a:rPr lang="tr-TR" sz="1400" b="0" i="0" baseline="-25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b="0" i="0" baseline="-25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tr-TR" sz="1400" b="0" i="0" baseline="-25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b="0" i="0" baseline="-25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</a:t>
                      </a:r>
                      <a:endParaRPr lang="en-US" sz="1400" i="0" baseline="-25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114800" y="3810000"/>
            <a:ext cx="228600" cy="2527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038600" y="4062710"/>
            <a:ext cx="152400" cy="3568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3454329" y="4419600"/>
            <a:ext cx="11685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RMS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en-US" sz="16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400800" y="4648200"/>
            <a:ext cx="0" cy="1828800"/>
          </a:xfrm>
          <a:prstGeom prst="line">
            <a:avLst/>
          </a:prstGeom>
          <a:ln w="28575">
            <a:solidFill>
              <a:srgbClr val="F2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00800" y="5943600"/>
            <a:ext cx="304800" cy="0"/>
          </a:xfrm>
          <a:prstGeom prst="straightConnector1">
            <a:avLst/>
          </a:prstGeom>
          <a:ln w="38100">
            <a:solidFill>
              <a:srgbClr val="F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6686550" y="5614036"/>
            <a:ext cx="22266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30%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100kHz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200kHz</a:t>
            </a:r>
            <a:endParaRPr lang="en-US" sz="16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15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7" grpId="0" animBg="1"/>
      <p:bldP spid="24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6348263" y="1149613"/>
            <a:ext cx="2633964" cy="63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400"/>
              </a:spcAft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F, 300 V</a:t>
            </a:r>
          </a:p>
          <a:p>
            <a:pPr algn="l">
              <a:spcAft>
                <a:spcPts val="400"/>
              </a:spcAft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2s, 10p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9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83" y="1360206"/>
            <a:ext cx="485058" cy="48505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151" y="1360206"/>
            <a:ext cx="485058" cy="48505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127" y="1405043"/>
            <a:ext cx="485058" cy="48505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434" y="1405043"/>
            <a:ext cx="485058" cy="48505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651" y="1391602"/>
            <a:ext cx="485058" cy="48505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616" y="1390963"/>
            <a:ext cx="485058" cy="48505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798" y="1365327"/>
            <a:ext cx="485058" cy="48505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856" y="1381514"/>
            <a:ext cx="485058" cy="48505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914" y="1413106"/>
            <a:ext cx="485058" cy="48505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557" y="1401869"/>
            <a:ext cx="485058" cy="48505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41" y="1856001"/>
            <a:ext cx="485058" cy="48505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09" y="1856001"/>
            <a:ext cx="485058" cy="48505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685" y="1900838"/>
            <a:ext cx="485058" cy="48505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92" y="1900838"/>
            <a:ext cx="485058" cy="48505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209" y="1887397"/>
            <a:ext cx="485058" cy="48505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174" y="1886758"/>
            <a:ext cx="485058" cy="48505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356" y="1861122"/>
            <a:ext cx="485058" cy="48505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14" y="1877309"/>
            <a:ext cx="485058" cy="48505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72" y="1908901"/>
            <a:ext cx="485058" cy="48505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115" y="1897664"/>
            <a:ext cx="485058" cy="485058"/>
          </a:xfrm>
          <a:prstGeom prst="rect">
            <a:avLst/>
          </a:prstGeom>
        </p:spPr>
      </p:pic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6350176" y="1832533"/>
            <a:ext cx="2539647" cy="69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11" y="2902141"/>
            <a:ext cx="688171" cy="68817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904" y="2878093"/>
            <a:ext cx="688171" cy="68817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556" y="2945085"/>
            <a:ext cx="688171" cy="688171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10" y="3650380"/>
            <a:ext cx="688171" cy="68817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76" y="3641861"/>
            <a:ext cx="688171" cy="6881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25" y="3681743"/>
            <a:ext cx="688171" cy="688171"/>
          </a:xfrm>
          <a:prstGeom prst="rect">
            <a:avLst/>
          </a:prstGeom>
        </p:spPr>
      </p:pic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3415337" y="2782766"/>
            <a:ext cx="1330118" cy="63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400"/>
              </a:spcAft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F, 300 V</a:t>
            </a:r>
          </a:p>
          <a:p>
            <a:pPr algn="l">
              <a:spcAft>
                <a:spcPts val="400"/>
              </a:spcAft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2s, 3p</a:t>
            </a: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3381951" y="3451690"/>
            <a:ext cx="2513898" cy="1025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Moderate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61" y="3100802"/>
            <a:ext cx="790293" cy="79029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302" y="3101069"/>
            <a:ext cx="758068" cy="758068"/>
          </a:xfrm>
          <a:prstGeom prst="rect">
            <a:avLst/>
          </a:prstGeom>
        </p:spPr>
      </p:pic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7134960" y="2764147"/>
            <a:ext cx="1421244" cy="63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400"/>
              </a:spcAft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F, 450 V</a:t>
            </a:r>
          </a:p>
          <a:p>
            <a:pPr algn="l">
              <a:spcAft>
                <a:spcPts val="400"/>
              </a:spcAft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1s, 2p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7152108" y="3380482"/>
            <a:ext cx="2064834" cy="69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rise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85" y="4840911"/>
            <a:ext cx="914191" cy="91419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857" y="4844434"/>
            <a:ext cx="914191" cy="91419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639" y="4830536"/>
            <a:ext cx="914191" cy="914191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11" y="4840912"/>
            <a:ext cx="914191" cy="914191"/>
          </a:xfrm>
          <a:prstGeom prst="rect">
            <a:avLst/>
          </a:prstGeom>
        </p:spPr>
      </p:pic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2324803" y="5886877"/>
            <a:ext cx="2633964" cy="75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400"/>
              </a:spcAft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F, 450 V</a:t>
            </a:r>
          </a:p>
          <a:p>
            <a:pPr algn="l">
              <a:spcAft>
                <a:spcPts val="400"/>
              </a:spcAft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1s, 4p</a:t>
            </a:r>
          </a:p>
        </p:txBody>
      </p: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5467667" y="4996241"/>
            <a:ext cx="251389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rise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51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3" grpId="0"/>
      <p:bldP spid="60" grpId="0"/>
      <p:bldP spid="61" grpId="0"/>
      <p:bldP spid="64" grpId="0"/>
      <p:bldP spid="65" grpId="0"/>
      <p:bldP spid="70" grpId="0"/>
      <p:bldP spid="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18" y="1143000"/>
            <a:ext cx="2367859" cy="1914525"/>
          </a:xfrm>
          <a:prstGeom prst="rect">
            <a:avLst/>
          </a:prstGeom>
        </p:spPr>
      </p:pic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95400" y="3208314"/>
            <a:ext cx="22623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400"/>
              </a:spcAft>
            </a:pP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3843215" y="1240619"/>
            <a:ext cx="5300785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400"/>
              </a:spcAft>
            </a:pP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400"/>
              </a:spcAft>
            </a:pP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heatsink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3843215" y="2493083"/>
            <a:ext cx="5300785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400"/>
              </a:spcAft>
            </a:pP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 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FETs</a:t>
            </a:r>
            <a:endParaRPr lang="tr-T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400"/>
              </a:spcAft>
            </a:pP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DC 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bank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3843215" y="3546561"/>
            <a:ext cx="5300785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400"/>
              </a:spcAft>
            </a:pP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Interleaving is 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applicable</a:t>
            </a:r>
            <a:endParaRPr lang="tr-T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400"/>
              </a:spcAft>
            </a:pP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Optimum 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3843215" y="4600039"/>
            <a:ext cx="5300785" cy="12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400"/>
              </a:spcAft>
            </a:pP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 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capacitors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suitable</a:t>
            </a:r>
            <a:endParaRPr lang="tr-T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400"/>
              </a:spcAft>
            </a:pP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aspects</a:t>
            </a:r>
            <a:endParaRPr lang="tr-T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400"/>
              </a:spcAft>
            </a:pP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limit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252415" y="6272392"/>
            <a:ext cx="530078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400"/>
              </a:spcAft>
            </a:pP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Sonuçlarla ilgili yorumlar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82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166472" y="990600"/>
            <a:ext cx="795408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modular motor drives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challenges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 reduction challenge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size optimization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model of an IMMD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parameters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model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Interleaving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Optimum phase shift angle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Optimum number of modules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 selection algorithm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 capacitors =&gt; datasheet parameters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switching frequency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results =&gt; optimum combination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01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1189918" y="1308814"/>
            <a:ext cx="790328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 algn="l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Calzo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motor drives: state of the art and future trends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IET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Power Appl.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10, no. 8, pp. 757–771, Sep. 2016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Wang, Y. Li, and Y. Han, “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Modular Motor Drive Design With GaN Power FETs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Ind. Appl.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51, no. c, pp. 3198–3207, 2015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Wolmarans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B. Gerber, H.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Polinder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W. H.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A. Ferreira, and D.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Clarenbach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50kW integrated fault tolerant permanent magnet machine and motor drive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PESC Rec. - IEEE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Power Electron. Spec. Conf.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345–351, 2008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R. Brown, T. M.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Jahns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R. D. Lorenz, “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Converter Design for an Integrated Modular Motor Drive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Ind. Appl. Conf. 2007. 42nd IAS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Meet. Conf. Rec. 2007 IEEE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1322–1328, 2007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M. Lambert, B. C.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Mecrow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Abebe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Vakil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C. M. Johnson, “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Drives for Transport - A Review of the Enabling Electronics Technology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Power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Propuls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Conf.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1–6, 2015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T. M.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Jahns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integration for an integrated modular motor drive including distributed control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in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 IEEE Energy Conversion Congress and Exposition (ECCE)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2014, pp. 4881–4887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6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14235" y="150600"/>
            <a:ext cx="7282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10668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82" y="2175764"/>
            <a:ext cx="2068954" cy="20689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8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47216" y="4742756"/>
            <a:ext cx="809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ugurm@metu.edu.tr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</p:txBody>
      </p:sp>
      <p:pic>
        <p:nvPicPr>
          <p:cNvPr id="20" name="Picture 19" descr="C:\Users\ugurm\Desktop\gitthub\IMMD\GRW2017\Metu5.png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3382022" y="6097904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23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73427" y="1698614"/>
            <a:ext cx="728226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Technology Review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Modeling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Evaluation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3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54978" y="1524624"/>
            <a:ext cx="457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Drives are placed in a separate cabinet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volume, weight and cost</a:t>
            </a:r>
          </a:p>
          <a:p>
            <a:pPr lvl="1"/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with long cables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cable effect, EMI problems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88" y="3921351"/>
            <a:ext cx="3365060" cy="26828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72000" y="4377931"/>
            <a:ext cx="457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motor drive is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the motor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motor and the drive are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modularized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20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88" y="998415"/>
            <a:ext cx="3351559" cy="27841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0650" y="6619968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http://www.emersonindustrial.com</a:t>
            </a:r>
          </a:p>
        </p:txBody>
      </p:sp>
    </p:spTree>
    <p:extLst>
      <p:ext uri="{BB962C8B-B14F-4D97-AF65-F5344CB8AC3E}">
        <p14:creationId xmlns:p14="http://schemas.microsoft.com/office/powerpoint/2010/main" val="33125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946" y="1396354"/>
            <a:ext cx="3245602" cy="11553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81819" y="1388491"/>
            <a:ext cx="43121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density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overshoots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lifetime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fault tolerance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heat dissipation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voltage stress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331" y="2551718"/>
            <a:ext cx="2728161" cy="37616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211410" y="941757"/>
            <a:ext cx="7725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1819" y="4149461"/>
            <a:ext cx="4387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Applications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270923" y="4684861"/>
            <a:ext cx="42349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traction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HEVs,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260617" y="5097151"/>
            <a:ext cx="42259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Aerospace: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Aircrafts, Space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crafts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9"/>
          <a:stretch/>
        </p:blipFill>
        <p:spPr>
          <a:xfrm>
            <a:off x="1828800" y="5509441"/>
            <a:ext cx="2453496" cy="133891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572000" y="6598364"/>
            <a:ext cx="40675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https://www.afdc.energy.gov/vehicles/how-do-hybrid-electric-cars-work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3675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bg1">
                <a:alpha val="34000"/>
              </a:schemeClr>
            </a:gs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IMMD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95400" y="1510098"/>
            <a:ext cx="7672691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volume ?</a:t>
            </a: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Cooling ?</a:t>
            </a: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 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822580" y="1558764"/>
            <a:ext cx="5331189" cy="2136691"/>
          </a:xfrm>
          <a:prstGeom prst="rect">
            <a:avLst/>
          </a:prstGeom>
          <a:noFill/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8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211410" y="941757"/>
            <a:ext cx="7725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725" y="4226510"/>
            <a:ext cx="3535770" cy="2517897"/>
          </a:xfrm>
          <a:prstGeom prst="rect">
            <a:avLst/>
          </a:prstGeom>
        </p:spPr>
      </p:pic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006676" y="4800600"/>
            <a:ext cx="429844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Wide band-gap (WBG)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semiconductor devices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loss: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sink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is reduced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speed: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 component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is reduced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0395" y="3988414"/>
            <a:ext cx="445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Gallium Nitride (GaN)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7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111236" y="1595560"/>
            <a:ext cx="387987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constitute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520" y="1276238"/>
            <a:ext cx="4296349" cy="172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8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675" y="3707871"/>
            <a:ext cx="4090306" cy="2388129"/>
          </a:xfrm>
          <a:prstGeom prst="rect">
            <a:avLst/>
          </a:prstGeom>
        </p:spPr>
      </p:pic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287509" y="3136125"/>
            <a:ext cx="304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model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5606128" y="3134443"/>
            <a:ext cx="31095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parameters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598782" y="3840075"/>
            <a:ext cx="348687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 current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Thermal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&amp; lifetime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durability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1245026" y="1081775"/>
            <a:ext cx="304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86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794" y="2438400"/>
            <a:ext cx="2608400" cy="7138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035" y="3377237"/>
            <a:ext cx="5479165" cy="8163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794" y="4381453"/>
            <a:ext cx="3248248" cy="8055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794" y="5374926"/>
            <a:ext cx="2716964" cy="10989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599341" y="1559617"/>
            <a:ext cx="304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</a:t>
            </a:r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20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/>
          <a:srcRect b="7061"/>
          <a:stretch/>
        </p:blipFill>
        <p:spPr>
          <a:xfrm>
            <a:off x="4770748" y="990601"/>
            <a:ext cx="4212879" cy="228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6871" r="50657" b="8208"/>
          <a:stretch/>
        </p:blipFill>
        <p:spPr>
          <a:xfrm>
            <a:off x="5234740" y="4220169"/>
            <a:ext cx="3598598" cy="257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3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930599"/>
            <a:ext cx="76492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interleaving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18" y="1634451"/>
            <a:ext cx="3614590" cy="2870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581" y="1347790"/>
            <a:ext cx="4273472" cy="34436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9"/>
              <p:cNvSpPr txBox="1">
                <a:spLocks noChangeArrowheads="1"/>
              </p:cNvSpPr>
              <p:nvPr/>
            </p:nvSpPr>
            <p:spPr bwMode="auto">
              <a:xfrm>
                <a:off x="945897" y="4821298"/>
                <a:ext cx="8137324" cy="1630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3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Minimum RMS current is achieved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8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𝛑</m:t>
                        </m:r>
                        <m:r>
                          <a:rPr lang="en-US" sz="28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±</m:t>
                        </m:r>
                        <m:f>
                          <m:fPr>
                            <m:type m:val="skw"/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𝛑</m:t>
                            </m:r>
                          </m:num>
                          <m:den>
                            <m:r>
                              <a:rPr lang="en-US" sz="28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den>
                        </m:f>
                      </m:num>
                      <m:den>
                        <m:r>
                          <a:rPr lang="en-US" sz="28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𝐧</m:t>
                        </m:r>
                      </m:den>
                    </m:f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even </a:t>
                </a:r>
                <a:r>
                  <a:rPr lang="en-US" sz="23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endParaRPr lang="tr-TR" sz="23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tr-TR" sz="23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</a:t>
                </a:r>
                <a:r>
                  <a:rPr lang="tr-TR" sz="23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3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tr-TR" sz="2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</a:t>
                </a:r>
                <a:r>
                  <a:rPr lang="tr-TR" sz="25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practical</a:t>
                </a:r>
                <a:r>
                  <a:rPr lang="tr-TR" sz="2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3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tr-TR" sz="23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3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</a:t>
                </a:r>
                <a:r>
                  <a:rPr lang="tr-TR" sz="23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3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tr-TR" sz="23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tr-TR" sz="23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modules</a:t>
                </a:r>
                <a:r>
                  <a:rPr lang="tr-TR" sz="23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5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higher</a:t>
                </a:r>
                <a:r>
                  <a:rPr lang="tr-TR" sz="2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5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</a:t>
                </a:r>
                <a:r>
                  <a:rPr lang="tr-TR" sz="2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</a:t>
                </a:r>
                <a:endParaRPr lang="en-US" sz="25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5897" y="4821298"/>
                <a:ext cx="8137324" cy="1630575"/>
              </a:xfrm>
              <a:prstGeom prst="rect">
                <a:avLst/>
              </a:prstGeom>
              <a:blipFill rotWithShape="0">
                <a:blip r:embed="rId6"/>
                <a:stretch>
                  <a:fillRect l="-899" b="-374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48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989147"/>
            <a:ext cx="76492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3" r="20210"/>
          <a:stretch/>
        </p:blipFill>
        <p:spPr>
          <a:xfrm>
            <a:off x="1159569" y="1208888"/>
            <a:ext cx="2006202" cy="19716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522579" y="3400240"/>
            <a:ext cx="1365237" cy="16312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r="40769" b="6666"/>
          <a:stretch/>
        </p:blipFill>
        <p:spPr>
          <a:xfrm>
            <a:off x="1129834" y="5323110"/>
            <a:ext cx="2035937" cy="13749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463" y="2403683"/>
            <a:ext cx="477430" cy="6711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522" y="3995042"/>
            <a:ext cx="1145995" cy="8523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4" r="14092"/>
          <a:stretch/>
        </p:blipFill>
        <p:spPr>
          <a:xfrm>
            <a:off x="7651864" y="2440666"/>
            <a:ext cx="858500" cy="67766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9" r="13429" b="22222"/>
          <a:stretch/>
        </p:blipFill>
        <p:spPr>
          <a:xfrm>
            <a:off x="6835404" y="4008841"/>
            <a:ext cx="1690591" cy="73963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2" t="6364" r="1464" b="35455"/>
          <a:stretch/>
        </p:blipFill>
        <p:spPr>
          <a:xfrm>
            <a:off x="4580289" y="2342876"/>
            <a:ext cx="2669221" cy="8058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188" y="5769603"/>
            <a:ext cx="1094837" cy="8708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518" y="3801901"/>
            <a:ext cx="1191824" cy="111236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6" t="12667" r="3144" b="10000"/>
          <a:stretch/>
        </p:blipFill>
        <p:spPr>
          <a:xfrm>
            <a:off x="6438900" y="5738952"/>
            <a:ext cx="2362200" cy="92572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463" y="5850582"/>
            <a:ext cx="477430" cy="671156"/>
          </a:xfrm>
          <a:prstGeom prst="rect">
            <a:avLst/>
          </a:prstGeom>
        </p:spPr>
      </p:pic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276600" y="3259846"/>
            <a:ext cx="586739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Metallized Polypropylene Film Capacitors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3276600" y="1556428"/>
            <a:ext cx="586739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Aluminum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lectrolytic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Capacitors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276600" y="5126493"/>
            <a:ext cx="586739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Ceramic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Capacitors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(MLLC)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86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18650</TotalTime>
  <Words>840</Words>
  <Application>Microsoft Office PowerPoint</Application>
  <PresentationFormat>On-screen Show (4:3)</PresentationFormat>
  <Paragraphs>199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Mesut</dc:creator>
  <cp:lastModifiedBy>ugurm</cp:lastModifiedBy>
  <cp:revision>387</cp:revision>
  <dcterms:created xsi:type="dcterms:W3CDTF">2006-08-16T00:00:00Z</dcterms:created>
  <dcterms:modified xsi:type="dcterms:W3CDTF">2017-06-14T16:36:34Z</dcterms:modified>
</cp:coreProperties>
</file>