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76" r:id="rId5"/>
    <p:sldId id="274" r:id="rId6"/>
    <p:sldId id="277" r:id="rId7"/>
    <p:sldId id="278" r:id="rId8"/>
    <p:sldId id="279" r:id="rId9"/>
    <p:sldId id="280" r:id="rId10"/>
    <p:sldId id="281" r:id="rId11"/>
    <p:sldId id="270" r:id="rId12"/>
    <p:sldId id="282" r:id="rId13"/>
    <p:sldId id="269" r:id="rId14"/>
    <p:sldId id="28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6F7"/>
    <a:srgbClr val="C6DF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86" autoAdjust="0"/>
    <p:restoredTop sz="94660"/>
  </p:normalViewPr>
  <p:slideViewPr>
    <p:cSldViewPr snapToGrid="0">
      <p:cViewPr>
        <p:scale>
          <a:sx n="100" d="100"/>
          <a:sy n="100" d="100"/>
        </p:scale>
        <p:origin x="26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6CFC-D4FE-4EF0-BBE6-343C8D37EF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4C1E37-38C8-4C04-B883-7FCFCD6835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78FAA-AF54-4929-93F1-1A1DC0537ED4}" type="datetimeFigureOut">
              <a:rPr lang="en-US" smtClean="0"/>
              <a:t>8/23/2018</a:t>
            </a:fld>
            <a:endParaRPr lang="en-US"/>
          </a:p>
        </p:txBody>
      </p:sp>
      <p:sp>
        <p:nvSpPr>
          <p:cNvPr id="4" name="Footer Placeholder 3">
            <a:extLst>
              <a:ext uri="{FF2B5EF4-FFF2-40B4-BE49-F238E27FC236}">
                <a16:creationId xmlns:a16="http://schemas.microsoft.com/office/drawing/2014/main" id="{9C4C4F30-463D-4FDA-A5A1-5996E19BE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73B8816-CD4E-4D44-B5EC-97F47D7F30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0024D6-D8DB-403D-B5FE-3B76A0CAB399}" type="slidenum">
              <a:rPr lang="en-US" smtClean="0"/>
              <a:t>‹#›</a:t>
            </a:fld>
            <a:endParaRPr lang="en-US"/>
          </a:p>
        </p:txBody>
      </p:sp>
    </p:spTree>
    <p:extLst>
      <p:ext uri="{BB962C8B-B14F-4D97-AF65-F5344CB8AC3E}">
        <p14:creationId xmlns:p14="http://schemas.microsoft.com/office/powerpoint/2010/main" val="1051684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57ED1-54AA-49E9-B72B-7BBDB409E01D}" type="datetimeFigureOut">
              <a:rPr lang="en-US" smtClean="0"/>
              <a:t>8/23/2018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260CE-44B3-4E71-A71B-E0F845278927}" type="slidenum">
              <a:rPr lang="en-US" smtClean="0"/>
              <a:t>‹#›</a:t>
            </a:fld>
            <a:endParaRPr lang="en-US"/>
          </a:p>
        </p:txBody>
      </p:sp>
    </p:spTree>
    <p:extLst>
      <p:ext uri="{BB962C8B-B14F-4D97-AF65-F5344CB8AC3E}">
        <p14:creationId xmlns:p14="http://schemas.microsoft.com/office/powerpoint/2010/main" val="201718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How to </a:t>
            </a:r>
            <a:r>
              <a:rPr lang="tr-TR" dirty="0" err="1"/>
              <a:t>achieve</a:t>
            </a:r>
            <a:r>
              <a:rPr lang="tr-TR" dirty="0"/>
              <a:t> </a:t>
            </a:r>
            <a:r>
              <a:rPr lang="tr-TR" dirty="0" err="1"/>
              <a:t>compact</a:t>
            </a:r>
            <a:r>
              <a:rPr lang="tr-TR" dirty="0"/>
              <a:t> </a:t>
            </a:r>
            <a:r>
              <a:rPr lang="tr-TR" dirty="0" err="1"/>
              <a:t>drive</a:t>
            </a:r>
            <a:r>
              <a:rPr lang="tr-TR" dirty="0"/>
              <a:t> </a:t>
            </a:r>
            <a:r>
              <a:rPr lang="tr-TR" dirty="0" err="1"/>
              <a:t>and</a:t>
            </a:r>
            <a:r>
              <a:rPr lang="tr-TR" dirty="0"/>
              <a:t> </a:t>
            </a:r>
            <a:r>
              <a:rPr lang="tr-TR" dirty="0" err="1"/>
              <a:t>cooling</a:t>
            </a:r>
            <a:r>
              <a:rPr lang="tr-TR" dirty="0"/>
              <a:t>?</a:t>
            </a:r>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4</a:t>
            </a:fld>
            <a:endParaRPr lang="en-US"/>
          </a:p>
        </p:txBody>
      </p:sp>
    </p:spTree>
    <p:extLst>
      <p:ext uri="{BB962C8B-B14F-4D97-AF65-F5344CB8AC3E}">
        <p14:creationId xmlns:p14="http://schemas.microsoft.com/office/powerpoint/2010/main" val="23672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Interleaving</a:t>
            </a:r>
            <a:r>
              <a:rPr lang="tr-TR" dirty="0"/>
              <a:t> in </a:t>
            </a:r>
            <a:r>
              <a:rPr lang="tr-TR" dirty="0" err="1"/>
              <a:t>series</a:t>
            </a:r>
            <a:endParaRPr lang="tr-TR" dirty="0"/>
          </a:p>
          <a:p>
            <a:r>
              <a:rPr lang="tr-TR" dirty="0"/>
              <a:t>150 </a:t>
            </a:r>
            <a:r>
              <a:rPr lang="tr-TR" dirty="0" err="1"/>
              <a:t>microjoule</a:t>
            </a:r>
            <a:r>
              <a:rPr lang="tr-TR" dirty="0"/>
              <a:t> for 60A</a:t>
            </a:r>
          </a:p>
          <a:p>
            <a:r>
              <a:rPr lang="tr-TR" dirty="0"/>
              <a:t>55 </a:t>
            </a:r>
            <a:r>
              <a:rPr lang="tr-TR" dirty="0" err="1"/>
              <a:t>microjoule</a:t>
            </a:r>
            <a:r>
              <a:rPr lang="tr-TR" dirty="0"/>
              <a:t> for 30A</a:t>
            </a:r>
          </a:p>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6</a:t>
            </a:fld>
            <a:endParaRPr lang="en-US"/>
          </a:p>
        </p:txBody>
      </p:sp>
    </p:spTree>
    <p:extLst>
      <p:ext uri="{BB962C8B-B14F-4D97-AF65-F5344CB8AC3E}">
        <p14:creationId xmlns:p14="http://schemas.microsoft.com/office/powerpoint/2010/main" val="307111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10</a:t>
            </a:fld>
            <a:endParaRPr lang="en-US"/>
          </a:p>
        </p:txBody>
      </p:sp>
    </p:spTree>
    <p:extLst>
      <p:ext uri="{BB962C8B-B14F-4D97-AF65-F5344CB8AC3E}">
        <p14:creationId xmlns:p14="http://schemas.microsoft.com/office/powerpoint/2010/main" val="427845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11</a:t>
            </a:fld>
            <a:endParaRPr lang="en-US"/>
          </a:p>
        </p:txBody>
      </p:sp>
    </p:spTree>
    <p:extLst>
      <p:ext uri="{BB962C8B-B14F-4D97-AF65-F5344CB8AC3E}">
        <p14:creationId xmlns:p14="http://schemas.microsoft.com/office/powerpoint/2010/main" val="426854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12</a:t>
            </a:fld>
            <a:endParaRPr lang="en-US"/>
          </a:p>
        </p:txBody>
      </p:sp>
    </p:spTree>
    <p:extLst>
      <p:ext uri="{BB962C8B-B14F-4D97-AF65-F5344CB8AC3E}">
        <p14:creationId xmlns:p14="http://schemas.microsoft.com/office/powerpoint/2010/main" val="101097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260CE-44B3-4E71-A71B-E0F845278927}" type="slidenum">
              <a:rPr lang="en-US" smtClean="0"/>
              <a:t>13</a:t>
            </a:fld>
            <a:endParaRPr lang="en-US"/>
          </a:p>
        </p:txBody>
      </p:sp>
    </p:spTree>
    <p:extLst>
      <p:ext uri="{BB962C8B-B14F-4D97-AF65-F5344CB8AC3E}">
        <p14:creationId xmlns:p14="http://schemas.microsoft.com/office/powerpoint/2010/main" val="198908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5B3D-F195-4F1F-AC79-02B570877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5BD167-5FDD-4EB8-9E77-09F353EC4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FDD71-30B1-46B5-8F0D-D48AB6BC5AAF}"/>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C9D821D9-0E77-41AE-B301-AE8D08B8D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09349-9A99-46A0-A9A2-58128097DD6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414572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2A04-30D0-469E-A706-B4E6CABCB7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36081-EDCB-4A76-A20A-91F8268662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5C802-55FA-48AD-B169-8FFCA8A9A8D1}"/>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FC3718CE-B64C-4F7D-8C68-0D272B615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DD4D9-51D3-4EB1-B117-BDE3C37F320C}"/>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0062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4DB14-DE62-496C-94E4-7719C49D9B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997A7-0F1B-4227-A53A-DEF19F221D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629F2-03BB-4342-8B2A-0C1545FCDDA4}"/>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A4C9C69D-8095-4415-801B-F155BCFBF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7F9DF-E28C-4258-B7D2-68771211630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99873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7253-9B19-4EE6-8770-4CFE8FFBC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42147-66DF-4AD0-88F4-D5A40F2038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0BB38-A982-495A-96D0-E8FA54569BAE}"/>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FE00260E-8AC1-48C4-A2D1-4E85C83B0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094FF-A2A5-47FF-8984-B72925F0361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1089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69E4-41DE-42E4-A07C-CCE56ED1A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C324E4-D806-481A-9777-98FA24E67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216A9-F81D-41F8-B910-4A27986C4D4C}"/>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8D187F94-B00C-427B-886F-6FA2BF7B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2236D-902A-4DB6-8C2C-8EE9F3B7A840}"/>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78343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7332-7EB0-4D91-BDC3-292BDC083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F3340-1B56-4933-8866-33253E7FCF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C6854-0AC8-42B4-93F8-1FDD812D98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2BC2E-ED71-4638-883C-D95EB2E79262}"/>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6" name="Footer Placeholder 5">
            <a:extLst>
              <a:ext uri="{FF2B5EF4-FFF2-40B4-BE49-F238E27FC236}">
                <a16:creationId xmlns:a16="http://schemas.microsoft.com/office/drawing/2014/main" id="{FAE90789-6DC2-4954-AB1D-EBDCCEFE6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1CD7D-F3C2-45FC-A3B4-6D15E85C3A93}"/>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56178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90FF-8BF1-48EB-918E-37BDE47067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6DEA0-2C50-42EB-95DE-474BA2803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547A43-8686-4525-A3D1-6787D4C0D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EDB4C-DB31-4BF5-9E7B-9524EFF22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5E58C-5FA4-4AB4-8FEF-1A8964E2EF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A8320-99F2-42FE-8A0C-98EA0BD11027}"/>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8" name="Footer Placeholder 7">
            <a:extLst>
              <a:ext uri="{FF2B5EF4-FFF2-40B4-BE49-F238E27FC236}">
                <a16:creationId xmlns:a16="http://schemas.microsoft.com/office/drawing/2014/main" id="{BEE7EF6A-2131-4FA1-B458-DF418BCEE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6D710-96FB-4F02-A511-6732E92FCB7F}"/>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42595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EA60-7BF6-4E3F-B9BD-B6B79855D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5AB032-5411-48E0-9A05-38D7B13F3C3E}"/>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4" name="Footer Placeholder 3">
            <a:extLst>
              <a:ext uri="{FF2B5EF4-FFF2-40B4-BE49-F238E27FC236}">
                <a16:creationId xmlns:a16="http://schemas.microsoft.com/office/drawing/2014/main" id="{E4464B5F-4F52-414B-9AD5-3B2C03E811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E9FA9-DCEA-4A4A-8164-F2B3378D9119}"/>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132406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DE01B-97C7-4CB6-856A-46812B5D92FE}"/>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3" name="Footer Placeholder 2">
            <a:extLst>
              <a:ext uri="{FF2B5EF4-FFF2-40B4-BE49-F238E27FC236}">
                <a16:creationId xmlns:a16="http://schemas.microsoft.com/office/drawing/2014/main" id="{1BEC2A0B-C0D1-439D-82F3-D1413396E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31CE37-BB24-4BF8-BEAB-04F03D3B839A}"/>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35621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8A4D-7B1F-4E78-8E9F-8DC963EBA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2AE2B-89DC-41C7-99F5-CC6F21BB8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F9EAF-45A7-4E83-94C9-2EFE60D1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BE937A-9382-4062-A420-F1F3ED12C95D}"/>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6" name="Footer Placeholder 5">
            <a:extLst>
              <a:ext uri="{FF2B5EF4-FFF2-40B4-BE49-F238E27FC236}">
                <a16:creationId xmlns:a16="http://schemas.microsoft.com/office/drawing/2014/main" id="{F71A476C-C661-42E7-B1A9-608638738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C5B98-9FDC-42F3-9ECD-CC9A05072AB1}"/>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320440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9B4B-C66C-42A8-8036-1AF6EC01B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357367-43C5-4576-83AE-92DFD5AC6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4ABC0-3660-4DA0-B95D-66C45A97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223880-7424-4C92-A2C6-241A2CA2C116}"/>
              </a:ext>
            </a:extLst>
          </p:cNvPr>
          <p:cNvSpPr>
            <a:spLocks noGrp="1"/>
          </p:cNvSpPr>
          <p:nvPr>
            <p:ph type="dt" sz="half" idx="10"/>
          </p:nvPr>
        </p:nvSpPr>
        <p:spPr/>
        <p:txBody>
          <a:bodyPr/>
          <a:lstStyle/>
          <a:p>
            <a:fld id="{59F75422-24E1-48ED-8BA9-C4FD9C6AF1C9}" type="datetimeFigureOut">
              <a:rPr lang="en-US" smtClean="0"/>
              <a:t>8/23/2018</a:t>
            </a:fld>
            <a:endParaRPr lang="en-US"/>
          </a:p>
        </p:txBody>
      </p:sp>
      <p:sp>
        <p:nvSpPr>
          <p:cNvPr id="6" name="Footer Placeholder 5">
            <a:extLst>
              <a:ext uri="{FF2B5EF4-FFF2-40B4-BE49-F238E27FC236}">
                <a16:creationId xmlns:a16="http://schemas.microsoft.com/office/drawing/2014/main" id="{C44E6737-7B8A-48DE-84BD-985518B3E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58700-561D-47B8-A722-B28BFBA6E1C2}"/>
              </a:ext>
            </a:extLst>
          </p:cNvPr>
          <p:cNvSpPr>
            <a:spLocks noGrp="1"/>
          </p:cNvSpPr>
          <p:nvPr>
            <p:ph type="sldNum" sz="quarter" idx="12"/>
          </p:nvPr>
        </p:nvSpPr>
        <p:spPr/>
        <p:txBody>
          <a:bodyPr/>
          <a:lstStyle/>
          <a:p>
            <a:fld id="{7BFB8FCB-E0EC-41EC-A6AB-A8429719D322}" type="slidenum">
              <a:rPr lang="en-US" smtClean="0"/>
              <a:t>‹#›</a:t>
            </a:fld>
            <a:endParaRPr lang="en-US"/>
          </a:p>
        </p:txBody>
      </p:sp>
    </p:spTree>
    <p:extLst>
      <p:ext uri="{BB962C8B-B14F-4D97-AF65-F5344CB8AC3E}">
        <p14:creationId xmlns:p14="http://schemas.microsoft.com/office/powerpoint/2010/main" val="242091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936B0-E724-48C7-9AE7-642FF351C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B0D4B-4D90-4435-B6D4-C4E72CEDB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31454-CFDF-413A-8158-278EC6C5A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75422-24E1-48ED-8BA9-C4FD9C6AF1C9}" type="datetimeFigureOut">
              <a:rPr lang="en-US" smtClean="0"/>
              <a:t>8/23/2018</a:t>
            </a:fld>
            <a:endParaRPr lang="en-US"/>
          </a:p>
        </p:txBody>
      </p:sp>
      <p:sp>
        <p:nvSpPr>
          <p:cNvPr id="5" name="Footer Placeholder 4">
            <a:extLst>
              <a:ext uri="{FF2B5EF4-FFF2-40B4-BE49-F238E27FC236}">
                <a16:creationId xmlns:a16="http://schemas.microsoft.com/office/drawing/2014/main" id="{4B8ECC7E-E6EA-428E-A240-3B7905D42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6C6814-7981-45DD-8EDF-283BB53DD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8FCB-E0EC-41EC-A6AB-A8429719D322}" type="slidenum">
              <a:rPr lang="en-US" smtClean="0"/>
              <a:t>‹#›</a:t>
            </a:fld>
            <a:endParaRPr lang="en-US"/>
          </a:p>
        </p:txBody>
      </p:sp>
    </p:spTree>
    <p:extLst>
      <p:ext uri="{BB962C8B-B14F-4D97-AF65-F5344CB8AC3E}">
        <p14:creationId xmlns:p14="http://schemas.microsoft.com/office/powerpoint/2010/main" val="889940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kan.sarac@metu.edu.tr"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power.eee.metu.edu.tr/"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hakan.sarac@metu.edu.tr" TargetMode="External"/><Relationship Id="rId5" Type="http://schemas.openxmlformats.org/officeDocument/2006/relationships/image" Target="../media/image1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88" y="408338"/>
            <a:ext cx="3552415" cy="23179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4">
            <a:extLst>
              <a:ext uri="{FF2B5EF4-FFF2-40B4-BE49-F238E27FC236}">
                <a16:creationId xmlns:a16="http://schemas.microsoft.com/office/drawing/2014/main" id="{EF257F21-7276-449C-8790-932D5EB46208}"/>
              </a:ext>
            </a:extLst>
          </p:cNvPr>
          <p:cNvSpPr txBox="1">
            <a:spLocks noChangeArrowheads="1"/>
          </p:cNvSpPr>
          <p:nvPr/>
        </p:nvSpPr>
        <p:spPr bwMode="auto">
          <a:xfrm>
            <a:off x="1173319" y="2828835"/>
            <a:ext cx="9845361" cy="120032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defTabSz="4389438">
              <a:spcBef>
                <a:spcPct val="50000"/>
              </a:spcBef>
            </a:pP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Comparison of Inverter Topologies Suited for</a:t>
            </a:r>
            <a:r>
              <a:rPr lang="tr-TR" sz="36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600" dirty="0">
                <a:latin typeface="Adobe Heiti Std R" panose="020B0400000000000000" pitchFamily="34" charset="-128"/>
                <a:ea typeface="Adobe Heiti Std R" panose="020B0400000000000000" pitchFamily="34" charset="-128"/>
                <a:cs typeface="Times New Roman" panose="02020603050405020304" pitchFamily="18" charset="0"/>
              </a:rPr>
              <a:t>Integrated Modular Motor Drive Applications</a:t>
            </a:r>
            <a:endParaRPr lang="en-US" sz="3600" b="1"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6" name="TextBox 5">
            <a:extLst>
              <a:ext uri="{FF2B5EF4-FFF2-40B4-BE49-F238E27FC236}">
                <a16:creationId xmlns:a16="http://schemas.microsoft.com/office/drawing/2014/main" id="{EA06C84A-DCF5-437B-9C44-E30D81839A6F}"/>
              </a:ext>
            </a:extLst>
          </p:cNvPr>
          <p:cNvSpPr txBox="1"/>
          <p:nvPr/>
        </p:nvSpPr>
        <p:spPr>
          <a:xfrm>
            <a:off x="3988340" y="933855"/>
            <a:ext cx="8122596" cy="1415772"/>
          </a:xfrm>
          <a:prstGeom prst="rect">
            <a:avLst/>
          </a:prstGeom>
          <a:noFill/>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The</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18th International Conference on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Electronics</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400" b="1" dirty="0" err="1">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rPr>
              <a:t> Motion Control</a:t>
            </a:r>
            <a:endParaRPr lang="en-US" sz="3400" b="1" dirty="0">
              <a:ln w="0"/>
              <a:effectLst>
                <a:outerShdw blurRad="38100" dist="19050" dir="2700000" algn="tl" rotWithShape="0">
                  <a:schemeClr val="dk1">
                    <a:alpha val="40000"/>
                  </a:schemeClr>
                </a:outerShdw>
              </a:effectLst>
              <a:latin typeface="Adobe Heiti Std R" panose="020B0400000000000000" pitchFamily="34" charset="-128"/>
              <a:ea typeface="Adobe Heiti Std R" panose="020B0400000000000000" pitchFamily="34" charset="-128"/>
              <a:cs typeface="Times New Roman" panose="02020603050405020304" pitchFamily="18" charset="0"/>
            </a:endParaRPr>
          </a:p>
          <a:p>
            <a:endParaRPr lang="en-US" dirty="0">
              <a:ln w="0"/>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203CFCD5-95AD-43C3-8843-1C671DE7B158}"/>
              </a:ext>
            </a:extLst>
          </p:cNvPr>
          <p:cNvSpPr txBox="1"/>
          <p:nvPr/>
        </p:nvSpPr>
        <p:spPr>
          <a:xfrm>
            <a:off x="2284927" y="4267786"/>
            <a:ext cx="7622144" cy="1415772"/>
          </a:xfrm>
          <a:prstGeom prst="rect">
            <a:avLst/>
          </a:prstGeom>
          <a:noFill/>
        </p:spPr>
        <p:txBody>
          <a:bodyPr wrap="square" rtlCol="0">
            <a:spAutoFit/>
          </a:bodyPr>
          <a:lstStyle/>
          <a:p>
            <a:pPr algn="ctr"/>
            <a:r>
              <a:rPr lang="tr-TR" sz="2600" dirty="0">
                <a:ea typeface="Adobe Heiti Std R" panose="020B0400000000000000" pitchFamily="34" charset="-128"/>
                <a:cs typeface="Times New Roman" panose="02020603050405020304" pitchFamily="18" charset="0"/>
              </a:rPr>
              <a:t>Hakan Saraç</a:t>
            </a: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3"/>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15041" b="41051"/>
          <a:stretch/>
        </p:blipFill>
        <p:spPr bwMode="auto">
          <a:xfrm>
            <a:off x="8570127" y="5922180"/>
            <a:ext cx="3180885" cy="664008"/>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E7802B4-41C3-4374-98A8-D4DDF69A5B4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26" t="28844" r="19983" b="32369"/>
          <a:stretch/>
        </p:blipFill>
        <p:spPr>
          <a:xfrm>
            <a:off x="440988" y="5858916"/>
            <a:ext cx="1940406" cy="790535"/>
          </a:xfrm>
          <a:prstGeom prst="rect">
            <a:avLst/>
          </a:prstGeom>
        </p:spPr>
      </p:pic>
      <p:sp>
        <p:nvSpPr>
          <p:cNvPr id="10" name="Slide Number Placeholder 9">
            <a:extLst>
              <a:ext uri="{FF2B5EF4-FFF2-40B4-BE49-F238E27FC236}">
                <a16:creationId xmlns:a16="http://schemas.microsoft.com/office/drawing/2014/main" id="{C5D5D62E-56F9-4D6E-9BFA-76050E21F8A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a:t>
            </a:fld>
            <a:r>
              <a:rPr lang="tr-TR" dirty="0"/>
              <a:t>/15</a:t>
            </a:r>
            <a:endParaRPr lang="en-US" dirty="0"/>
          </a:p>
        </p:txBody>
      </p:sp>
    </p:spTree>
    <p:extLst>
      <p:ext uri="{BB962C8B-B14F-4D97-AF65-F5344CB8AC3E}">
        <p14:creationId xmlns:p14="http://schemas.microsoft.com/office/powerpoint/2010/main" val="36219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6" name="Picture 5">
            <a:extLst>
              <a:ext uri="{FF2B5EF4-FFF2-40B4-BE49-F238E27FC236}">
                <a16:creationId xmlns:a16="http://schemas.microsoft.com/office/drawing/2014/main" id="{F3203454-7F9C-4254-B326-DCA64D19E82E}"/>
              </a:ext>
            </a:extLst>
          </p:cNvPr>
          <p:cNvPicPr>
            <a:picLocks noChangeAspect="1"/>
          </p:cNvPicPr>
          <p:nvPr/>
        </p:nvPicPr>
        <p:blipFill>
          <a:blip r:embed="rId6"/>
          <a:stretch>
            <a:fillRect/>
          </a:stretch>
        </p:blipFill>
        <p:spPr>
          <a:xfrm>
            <a:off x="1388325" y="1074383"/>
            <a:ext cx="8915400" cy="5265816"/>
          </a:xfrm>
          <a:prstGeom prst="rect">
            <a:avLst/>
          </a:prstGeom>
        </p:spPr>
      </p:pic>
      <p:sp>
        <p:nvSpPr>
          <p:cNvPr id="19" name="Slide Number Placeholder 9">
            <a:extLst>
              <a:ext uri="{FF2B5EF4-FFF2-40B4-BE49-F238E27FC236}">
                <a16:creationId xmlns:a16="http://schemas.microsoft.com/office/drawing/2014/main" id="{85D9F5EC-4A85-495F-B00B-A5EE30CF651D}"/>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10</a:t>
            </a:fld>
            <a:r>
              <a:rPr lang="tr-TR" dirty="0"/>
              <a:t>/15</a:t>
            </a:r>
            <a:endParaRPr lang="en-US" dirty="0"/>
          </a:p>
        </p:txBody>
      </p:sp>
    </p:spTree>
    <p:extLst>
      <p:ext uri="{BB962C8B-B14F-4D97-AF65-F5344CB8AC3E}">
        <p14:creationId xmlns:p14="http://schemas.microsoft.com/office/powerpoint/2010/main" val="103867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C432941-0154-4839-B026-D8CD927DABA3}"/>
              </a:ext>
            </a:extLst>
          </p:cNvPr>
          <p:cNvPicPr>
            <a:picLocks noChangeAspect="1"/>
          </p:cNvPicPr>
          <p:nvPr/>
        </p:nvPicPr>
        <p:blipFill>
          <a:blip r:embed="rId6"/>
          <a:stretch>
            <a:fillRect/>
          </a:stretch>
        </p:blipFill>
        <p:spPr>
          <a:xfrm>
            <a:off x="1890692" y="1066626"/>
            <a:ext cx="8410616" cy="4967669"/>
          </a:xfrm>
          <a:prstGeom prst="rect">
            <a:avLst/>
          </a:prstGeom>
        </p:spPr>
      </p:pic>
      <p:sp>
        <p:nvSpPr>
          <p:cNvPr id="10" name="TextBox 9">
            <a:extLst>
              <a:ext uri="{FF2B5EF4-FFF2-40B4-BE49-F238E27FC236}">
                <a16:creationId xmlns:a16="http://schemas.microsoft.com/office/drawing/2014/main" id="{70834F27-AD84-4F09-B3F6-B5EB17849999}"/>
              </a:ext>
            </a:extLst>
          </p:cNvPr>
          <p:cNvSpPr txBox="1"/>
          <p:nvPr/>
        </p:nvSpPr>
        <p:spPr>
          <a:xfrm>
            <a:off x="321894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10kHz</a:t>
            </a:r>
            <a:endParaRPr lang="en-US" sz="1100" b="1" dirty="0">
              <a:ea typeface="Adobe Heiti Std R" panose="020B0400000000000000" pitchFamily="34" charset="-128"/>
            </a:endParaRPr>
          </a:p>
        </p:txBody>
      </p:sp>
      <p:sp>
        <p:nvSpPr>
          <p:cNvPr id="11" name="TextBox 10">
            <a:extLst>
              <a:ext uri="{FF2B5EF4-FFF2-40B4-BE49-F238E27FC236}">
                <a16:creationId xmlns:a16="http://schemas.microsoft.com/office/drawing/2014/main" id="{BFFDD9B7-604D-41DF-B7DD-9AF43BA6EA8F}"/>
              </a:ext>
            </a:extLst>
          </p:cNvPr>
          <p:cNvSpPr txBox="1"/>
          <p:nvPr/>
        </p:nvSpPr>
        <p:spPr>
          <a:xfrm>
            <a:off x="4575286"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3" name="TextBox 12">
            <a:extLst>
              <a:ext uri="{FF2B5EF4-FFF2-40B4-BE49-F238E27FC236}">
                <a16:creationId xmlns:a16="http://schemas.microsoft.com/office/drawing/2014/main" id="{BA4B17B7-E222-4A1B-A682-C8440772F2A1}"/>
              </a:ext>
            </a:extLst>
          </p:cNvPr>
          <p:cNvSpPr txBox="1"/>
          <p:nvPr/>
        </p:nvSpPr>
        <p:spPr>
          <a:xfrm>
            <a:off x="5884819"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4" name="TextBox 13">
            <a:extLst>
              <a:ext uri="{FF2B5EF4-FFF2-40B4-BE49-F238E27FC236}">
                <a16:creationId xmlns:a16="http://schemas.microsoft.com/office/drawing/2014/main" id="{749C339B-558F-4288-B025-50537DCDFBFC}"/>
              </a:ext>
            </a:extLst>
          </p:cNvPr>
          <p:cNvSpPr txBox="1"/>
          <p:nvPr/>
        </p:nvSpPr>
        <p:spPr>
          <a:xfrm>
            <a:off x="7222438"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5" name="TextBox 14">
            <a:extLst>
              <a:ext uri="{FF2B5EF4-FFF2-40B4-BE49-F238E27FC236}">
                <a16:creationId xmlns:a16="http://schemas.microsoft.com/office/drawing/2014/main" id="{F9C2C109-F147-4BF6-87F2-B143BC887707}"/>
              </a:ext>
            </a:extLst>
          </p:cNvPr>
          <p:cNvSpPr txBox="1"/>
          <p:nvPr/>
        </p:nvSpPr>
        <p:spPr>
          <a:xfrm>
            <a:off x="8560057" y="5790451"/>
            <a:ext cx="733440" cy="338554"/>
          </a:xfrm>
          <a:prstGeom prst="rect">
            <a:avLst/>
          </a:prstGeom>
          <a:noFill/>
        </p:spPr>
        <p:txBody>
          <a:bodyPr wrap="square" rtlCol="0">
            <a:spAutoFit/>
          </a:bodyPr>
          <a:lstStyle/>
          <a:p>
            <a:r>
              <a:rPr lang="tr-TR" sz="1600" b="1" dirty="0">
                <a:ea typeface="Adobe Heiti Std R" panose="020B0400000000000000" pitchFamily="34" charset="-128"/>
              </a:rPr>
              <a:t>50kHz</a:t>
            </a:r>
            <a:endParaRPr lang="en-US" sz="1100" b="1" dirty="0">
              <a:ea typeface="Adobe Heiti Std R" panose="020B0400000000000000" pitchFamily="34" charset="-128"/>
            </a:endParaRPr>
          </a:p>
        </p:txBody>
      </p: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sp>
        <p:nvSpPr>
          <p:cNvPr id="20" name="Slide Number Placeholder 9">
            <a:extLst>
              <a:ext uri="{FF2B5EF4-FFF2-40B4-BE49-F238E27FC236}">
                <a16:creationId xmlns:a16="http://schemas.microsoft.com/office/drawing/2014/main" id="{C272264F-4EEB-47ED-92D4-755D11F9AF9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11</a:t>
            </a:fld>
            <a:r>
              <a:rPr lang="tr-TR" dirty="0"/>
              <a:t>/15</a:t>
            </a:r>
            <a:endParaRPr lang="en-US" dirty="0"/>
          </a:p>
        </p:txBody>
      </p:sp>
    </p:spTree>
    <p:extLst>
      <p:ext uri="{BB962C8B-B14F-4D97-AF65-F5344CB8AC3E}">
        <p14:creationId xmlns:p14="http://schemas.microsoft.com/office/powerpoint/2010/main" val="141832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784C455-A72F-47D0-9FFA-7057B52C016C}"/>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623EE708-CCC4-408B-8B23-6847C7535EEB}"/>
              </a:ext>
            </a:extLst>
          </p:cNvPr>
          <p:cNvPicPr>
            <a:picLocks noChangeAspect="1"/>
          </p:cNvPicPr>
          <p:nvPr/>
        </p:nvPicPr>
        <p:blipFill>
          <a:blip r:embed="rId6"/>
          <a:stretch>
            <a:fillRect/>
          </a:stretch>
        </p:blipFill>
        <p:spPr>
          <a:xfrm>
            <a:off x="1873250" y="1138032"/>
            <a:ext cx="8445500" cy="4988273"/>
          </a:xfrm>
          <a:prstGeom prst="rect">
            <a:avLst/>
          </a:prstGeom>
        </p:spPr>
      </p:pic>
      <p:sp>
        <p:nvSpPr>
          <p:cNvPr id="20" name="Slide Number Placeholder 9">
            <a:extLst>
              <a:ext uri="{FF2B5EF4-FFF2-40B4-BE49-F238E27FC236}">
                <a16:creationId xmlns:a16="http://schemas.microsoft.com/office/drawing/2014/main" id="{912F2AD4-8422-4A13-8A81-3AB50C3838EF}"/>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12</a:t>
            </a:fld>
            <a:r>
              <a:rPr lang="tr-TR" dirty="0"/>
              <a:t>/15</a:t>
            </a:r>
            <a:endParaRPr lang="en-US" dirty="0"/>
          </a:p>
        </p:txBody>
      </p:sp>
    </p:spTree>
    <p:extLst>
      <p:ext uri="{BB962C8B-B14F-4D97-AF65-F5344CB8AC3E}">
        <p14:creationId xmlns:p14="http://schemas.microsoft.com/office/powerpoint/2010/main" val="268294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32AD30-3B2B-490B-9C80-C58A3BFD95B3}"/>
              </a:ext>
            </a:extLst>
          </p:cNvPr>
          <p:cNvSpPr txBox="1"/>
          <p:nvPr/>
        </p:nvSpPr>
        <p:spPr>
          <a:xfrm>
            <a:off x="307758" y="128754"/>
            <a:ext cx="11076534"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Evaluation &amp; </a:t>
            </a:r>
            <a:r>
              <a:rPr lang="tr-TR" sz="4400" b="1" dirty="0" err="1">
                <a:latin typeface="Adobe Heiti Std R" panose="020B0400000000000000" pitchFamily="34" charset="-128"/>
                <a:ea typeface="Adobe Heiti Std R" panose="020B0400000000000000" pitchFamily="34" charset="-128"/>
              </a:rPr>
              <a:t>Results</a:t>
            </a:r>
            <a:endParaRPr lang="en-US" sz="3400" b="1" dirty="0">
              <a:latin typeface="Adobe Heiti Std R" panose="020B0400000000000000" pitchFamily="34" charset="-128"/>
              <a:ea typeface="Adobe Heiti Std R" panose="020B0400000000000000" pitchFamily="34" charset="-128"/>
            </a:endParaRPr>
          </a:p>
        </p:txBody>
      </p:sp>
      <p:pic>
        <p:nvPicPr>
          <p:cNvPr id="2" name="Picture 1">
            <a:extLst>
              <a:ext uri="{FF2B5EF4-FFF2-40B4-BE49-F238E27FC236}">
                <a16:creationId xmlns:a16="http://schemas.microsoft.com/office/drawing/2014/main" id="{710C8B20-A97C-47D3-9810-E2F7C3A928A1}"/>
              </a:ext>
            </a:extLst>
          </p:cNvPr>
          <p:cNvPicPr>
            <a:picLocks noChangeAspect="1"/>
          </p:cNvPicPr>
          <p:nvPr/>
        </p:nvPicPr>
        <p:blipFill>
          <a:blip r:embed="rId6"/>
          <a:stretch>
            <a:fillRect/>
          </a:stretch>
        </p:blipFill>
        <p:spPr>
          <a:xfrm>
            <a:off x="1803555" y="1163432"/>
            <a:ext cx="8584890" cy="5070603"/>
          </a:xfrm>
          <a:prstGeom prst="rect">
            <a:avLst/>
          </a:prstGeom>
        </p:spPr>
      </p:pic>
      <p:sp>
        <p:nvSpPr>
          <p:cNvPr id="16" name="Slide Number Placeholder 9">
            <a:extLst>
              <a:ext uri="{FF2B5EF4-FFF2-40B4-BE49-F238E27FC236}">
                <a16:creationId xmlns:a16="http://schemas.microsoft.com/office/drawing/2014/main" id="{8F36B5E4-667A-4CE3-90F7-1C8D48DE7CF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13</a:t>
            </a:fld>
            <a:r>
              <a:rPr lang="tr-TR" dirty="0"/>
              <a:t>/15</a:t>
            </a:r>
            <a:endParaRPr lang="en-US" dirty="0"/>
          </a:p>
        </p:txBody>
      </p:sp>
    </p:spTree>
    <p:extLst>
      <p:ext uri="{BB962C8B-B14F-4D97-AF65-F5344CB8AC3E}">
        <p14:creationId xmlns:p14="http://schemas.microsoft.com/office/powerpoint/2010/main" val="275607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Slide Number Placeholder 9">
            <a:extLst>
              <a:ext uri="{FF2B5EF4-FFF2-40B4-BE49-F238E27FC236}">
                <a16:creationId xmlns:a16="http://schemas.microsoft.com/office/drawing/2014/main" id="{A3C1AF35-BF34-42B8-8289-AEABDA66BDA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14</a:t>
            </a:fld>
            <a:r>
              <a:rPr lang="tr-TR" dirty="0"/>
              <a:t>/15</a:t>
            </a:r>
            <a:endParaRPr lang="en-US" dirty="0"/>
          </a:p>
        </p:txBody>
      </p:sp>
      <p:pic>
        <p:nvPicPr>
          <p:cNvPr id="10" name="Picture 9">
            <a:extLst>
              <a:ext uri="{FF2B5EF4-FFF2-40B4-BE49-F238E27FC236}">
                <a16:creationId xmlns:a16="http://schemas.microsoft.com/office/drawing/2014/main" id="{6B51DD7D-2D69-4137-A047-0C7141866E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8895" y="1296573"/>
            <a:ext cx="2874209" cy="2874209"/>
          </a:xfrm>
          <a:prstGeom prst="rect">
            <a:avLst/>
          </a:prstGeom>
        </p:spPr>
      </p:pic>
      <p:sp>
        <p:nvSpPr>
          <p:cNvPr id="11" name="TextBox 10">
            <a:extLst>
              <a:ext uri="{FF2B5EF4-FFF2-40B4-BE49-F238E27FC236}">
                <a16:creationId xmlns:a16="http://schemas.microsoft.com/office/drawing/2014/main" id="{62BF51F1-5674-4CF1-8ED8-222633AF07DE}"/>
              </a:ext>
            </a:extLst>
          </p:cNvPr>
          <p:cNvSpPr txBox="1"/>
          <p:nvPr/>
        </p:nvSpPr>
        <p:spPr>
          <a:xfrm>
            <a:off x="2284927" y="4267786"/>
            <a:ext cx="7622144" cy="1446550"/>
          </a:xfrm>
          <a:prstGeom prst="rect">
            <a:avLst/>
          </a:prstGeom>
          <a:noFill/>
        </p:spPr>
        <p:txBody>
          <a:bodyPr wrap="square" rtlCol="0">
            <a:spAutoFit/>
          </a:bodyPr>
          <a:lstStyle/>
          <a:p>
            <a:pPr algn="ctr"/>
            <a:r>
              <a:rPr lang="tr-TR" sz="2600" dirty="0">
                <a:ea typeface="Adobe Heiti Std R" panose="020B0400000000000000" pitchFamily="34" charset="-128"/>
                <a:cs typeface="Times New Roman" panose="02020603050405020304" pitchFamily="18" charset="0"/>
              </a:rPr>
              <a:t>Hakan Saraç</a:t>
            </a:r>
          </a:p>
          <a:p>
            <a:pPr algn="ctr"/>
            <a:r>
              <a:rPr lang="tr-TR" sz="2000" dirty="0">
                <a:latin typeface="Adobe Heiti Std R" panose="020B0400000000000000" pitchFamily="34" charset="-128"/>
                <a:ea typeface="Adobe Heiti Std R" panose="020B0400000000000000" pitchFamily="34" charset="-128"/>
                <a:cs typeface="Times New Roman" panose="02020603050405020304" pitchFamily="18" charset="0"/>
                <a:hlinkClick r:id="rId6"/>
              </a:rPr>
              <a:t>hakan.sarac@metu.edu.tr</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Department of Electrical and Electronics Engineering</a:t>
            </a:r>
          </a:p>
          <a:p>
            <a:pPr algn="ctr"/>
            <a:r>
              <a:rPr lang="en-US" sz="2000" dirty="0">
                <a:latin typeface="Adobe Heiti Std R" panose="020B0400000000000000" pitchFamily="34" charset="-128"/>
                <a:ea typeface="Adobe Heiti Std R" panose="020B0400000000000000" pitchFamily="34" charset="-128"/>
                <a:cs typeface="Times New Roman" panose="02020603050405020304" pitchFamily="18" charset="0"/>
              </a:rPr>
              <a:t>Middle East Technical University</a:t>
            </a:r>
          </a:p>
        </p:txBody>
      </p:sp>
      <p:sp>
        <p:nvSpPr>
          <p:cNvPr id="3" name="Rectangle 2">
            <a:extLst>
              <a:ext uri="{FF2B5EF4-FFF2-40B4-BE49-F238E27FC236}">
                <a16:creationId xmlns:a16="http://schemas.microsoft.com/office/drawing/2014/main" id="{0E34C710-D4E9-4983-AF02-00CF597AF8D1}"/>
              </a:ext>
            </a:extLst>
          </p:cNvPr>
          <p:cNvSpPr/>
          <p:nvPr/>
        </p:nvSpPr>
        <p:spPr>
          <a:xfrm>
            <a:off x="4615820" y="6362550"/>
            <a:ext cx="3072444" cy="369332"/>
          </a:xfrm>
          <a:prstGeom prst="rect">
            <a:avLst/>
          </a:prstGeom>
        </p:spPr>
        <p:txBody>
          <a:bodyPr wrap="none">
            <a:spAutoFit/>
          </a:bodyPr>
          <a:lstStyle/>
          <a:p>
            <a:r>
              <a:rPr lang="en-US" dirty="0">
                <a:hlinkClick r:id="rId7"/>
              </a:rPr>
              <a:t>http://power.eee.metu.edu.tr/</a:t>
            </a:r>
            <a:endParaRPr lang="en-US" dirty="0"/>
          </a:p>
        </p:txBody>
      </p:sp>
      <p:pic>
        <p:nvPicPr>
          <p:cNvPr id="13" name="Picture 12" descr="C:\Users\ugurm\Desktop\gitthub\IMMD\GRW2017\Metu5.png">
            <a:extLst>
              <a:ext uri="{FF2B5EF4-FFF2-40B4-BE49-F238E27FC236}">
                <a16:creationId xmlns:a16="http://schemas.microsoft.com/office/drawing/2014/main" id="{03A1FFDF-6FFD-4EFB-996E-43E0B6FD95D8}"/>
              </a:ext>
            </a:extLst>
          </p:cNvPr>
          <p:cNvPicPr/>
          <p:nvPr/>
        </p:nvPicPr>
        <p:blipFill rotWithShape="1">
          <a:blip r:embed="rId3" cstate="print">
            <a:extLst>
              <a:ext uri="{28A0092B-C50C-407E-A947-70E740481C1C}">
                <a14:useLocalDpi xmlns:a14="http://schemas.microsoft.com/office/drawing/2010/main" val="0"/>
              </a:ext>
            </a:extLst>
          </a:blip>
          <a:srcRect l="14652" t="39667" r="15041" b="41051"/>
          <a:stretch/>
        </p:blipFill>
        <p:spPr bwMode="auto">
          <a:xfrm>
            <a:off x="4438456" y="5689173"/>
            <a:ext cx="3427172" cy="7600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944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432150" y="188477"/>
            <a:ext cx="3238051"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References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244026"/>
            <a:ext cx="10415427" cy="4770537"/>
          </a:xfrm>
          <a:prstGeom prst="rect">
            <a:avLst/>
          </a:prstGeom>
          <a:noFill/>
        </p:spPr>
        <p:txBody>
          <a:bodyPr wrap="square" rtlCol="0">
            <a:spAutoFit/>
          </a:bodyPr>
          <a:lstStyle/>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[1]</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J. Wang, Y. Li and Y. Han, "Integrated Modular Motor Drive Design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WithGaNPowerFETs</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in IEEE Transactions on Industry Applications, vol. 51, no. 4, pp. 3198-3207, July-Aug. 2015.</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10.1109/TIA.2015.2413380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[2]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J. Wang and Y. Han, "A new concept of multilevel converter motor drive with modular design and split winding machine," 2014 Power and Energy Conference at Illinois (PECI), Champaign, IL, 2014, pp. 1-6.</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10.1109/PECI.2014.6804550</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[3] 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März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Schletz</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B.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Eckardt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S.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Egelkraut</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Rauh</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integration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for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electric</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and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hybrid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vehicles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6th International Conference on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Integrated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Power</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Electronics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Systems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Nuremberg</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2010,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pp</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1-10.</a:t>
            </a: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[4]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N. R. Brown, T. M. Jahns and R. D. Lorenz, "Power Converter Design for an Integrated Modular Motor Drive," 2007 IEEE Industry Applications Annual Meeting, New Orleans, LA, 2007, pp. 1322-1328.</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10.1109/07IAS.2007.205</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[5] </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T. M. Jahns and H. Dai, "The past, present, and future of power electronics integration technology in motor drives," in CPSS Transactions on Power Electronics and Applications, vol. 2, no. 3, pp. 197-216, Sept. 2017.</a:t>
            </a:r>
          </a:p>
          <a:p>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doi</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10.24295/CPSSTPEA.2017.00019</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[6]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a:t>
            </a:r>
            <a:r>
              <a:rPr lang="en-US" sz="1600" dirty="0" err="1">
                <a:latin typeface="Adobe Heiti Std R" panose="020B0400000000000000" pitchFamily="34" charset="-128"/>
                <a:ea typeface="Adobe Heiti Std R" panose="020B0400000000000000" pitchFamily="34" charset="-128"/>
                <a:cs typeface="Helvetica" panose="020B0604020202020204" pitchFamily="34" charset="0"/>
              </a:rPr>
              <a:t>GaN</a:t>
            </a:r>
            <a:r>
              <a:rPr lang="en-US" sz="1600" dirty="0">
                <a:latin typeface="Adobe Heiti Std R" panose="020B0400000000000000" pitchFamily="34" charset="-128"/>
                <a:ea typeface="Adobe Heiti Std R" panose="020B0400000000000000" pitchFamily="34" charset="-128"/>
                <a:cs typeface="Helvetica" panose="020B0604020202020204" pitchFamily="34" charset="0"/>
              </a:rPr>
              <a:t> Systems.” [Online]. Available: http://www.gansystems.com/. [Accessed: 15-Jan-2018].</a:t>
            </a:r>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r>
              <a:rPr lang="tr-TR" sz="1600" dirty="0">
                <a:latin typeface="Adobe Heiti Std R" panose="020B0400000000000000" pitchFamily="34" charset="-128"/>
                <a:ea typeface="Adobe Heiti Std R" panose="020B0400000000000000" pitchFamily="34" charset="-128"/>
                <a:cs typeface="Helvetica" panose="020B0604020202020204" pitchFamily="34" charset="0"/>
              </a:rPr>
              <a:t>[7]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Infineon</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IGBTs</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[Online].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Available</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https://www.infineon.com. [</a:t>
            </a:r>
            <a:r>
              <a:rPr lang="tr-TR" sz="1600" dirty="0" err="1">
                <a:latin typeface="Adobe Heiti Std R" panose="020B0400000000000000" pitchFamily="34" charset="-128"/>
                <a:ea typeface="Adobe Heiti Std R" panose="020B0400000000000000" pitchFamily="34" charset="-128"/>
                <a:cs typeface="Helvetica" panose="020B0604020202020204" pitchFamily="34" charset="0"/>
              </a:rPr>
              <a:t>Accessed</a:t>
            </a:r>
            <a:r>
              <a:rPr lang="tr-TR" sz="1600" dirty="0">
                <a:latin typeface="Adobe Heiti Std R" panose="020B0400000000000000" pitchFamily="34" charset="-128"/>
                <a:ea typeface="Adobe Heiti Std R" panose="020B0400000000000000" pitchFamily="34" charset="-128"/>
                <a:cs typeface="Helvetica" panose="020B0604020202020204" pitchFamily="34" charset="0"/>
              </a:rPr>
              <a:t>: 07-Mar-2018].</a:t>
            </a:r>
            <a:endParaRPr lang="en-US"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a:p>
            <a:endParaRPr lang="tr-TR" sz="1600" dirty="0">
              <a:latin typeface="Adobe Heiti Std R" panose="020B0400000000000000" pitchFamily="34" charset="-128"/>
              <a:ea typeface="Adobe Heiti Std R" panose="020B0400000000000000" pitchFamily="34" charset="-128"/>
              <a:cs typeface="Helvetica" panose="020B0604020202020204" pitchFamily="34" charset="0"/>
            </a:endParaRPr>
          </a:p>
        </p:txBody>
      </p:sp>
      <p:sp>
        <p:nvSpPr>
          <p:cNvPr id="14" name="Slide Number Placeholder 9">
            <a:extLst>
              <a:ext uri="{FF2B5EF4-FFF2-40B4-BE49-F238E27FC236}">
                <a16:creationId xmlns:a16="http://schemas.microsoft.com/office/drawing/2014/main" id="{A3C1AF35-BF34-42B8-8289-AEABDA66BDA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15</a:t>
            </a:fld>
            <a:r>
              <a:rPr lang="tr-TR" dirty="0"/>
              <a:t>/15</a:t>
            </a:r>
            <a:endParaRPr lang="en-US" dirty="0"/>
          </a:p>
        </p:txBody>
      </p:sp>
    </p:spTree>
    <p:extLst>
      <p:ext uri="{BB962C8B-B14F-4D97-AF65-F5344CB8AC3E}">
        <p14:creationId xmlns:p14="http://schemas.microsoft.com/office/powerpoint/2010/main" val="328174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898231" y="188477"/>
            <a:ext cx="2395538" cy="769441"/>
          </a:xfrm>
          <a:prstGeom prst="rect">
            <a:avLst/>
          </a:prstGeom>
          <a:noFill/>
        </p:spPr>
        <p:txBody>
          <a:bodyPr wrap="square" rtlCol="0">
            <a:spAutoFit/>
          </a:bodyPr>
          <a:lstStyle/>
          <a:p>
            <a:r>
              <a:rPr lang="en-US" sz="4400" b="1" dirty="0">
                <a:latin typeface="Adobe Heiti Std R" panose="020B0400000000000000" pitchFamily="34" charset="-128"/>
                <a:ea typeface="Adobe Heiti Std R" panose="020B0400000000000000" pitchFamily="34" charset="-128"/>
              </a:rPr>
              <a:t>Outline</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603D65-0E79-4510-81DB-C522B94906D7}"/>
              </a:ext>
            </a:extLst>
          </p:cNvPr>
          <p:cNvSpPr txBox="1"/>
          <p:nvPr/>
        </p:nvSpPr>
        <p:spPr>
          <a:xfrm>
            <a:off x="1226482" y="1509072"/>
            <a:ext cx="10415427" cy="317009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Introduction</a:t>
            </a:r>
          </a:p>
          <a:p>
            <a:pPr marL="342900" indent="-342900">
              <a:spcAft>
                <a:spcPts val="1200"/>
              </a:spcAft>
              <a:buFont typeface="Arial" panose="020B0604020202020204" pitchFamily="34" charset="0"/>
              <a:buChar char="•"/>
            </a:pP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I</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ntegrated</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odular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M</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otor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D</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rive</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(IMMD)</a:t>
            </a:r>
            <a:r>
              <a:rPr lang="en-US" sz="3200" dirty="0">
                <a:latin typeface="Adobe Heiti Std R" panose="020B0400000000000000" pitchFamily="34" charset="-128"/>
                <a:ea typeface="Adobe Heiti Std R" panose="020B0400000000000000" pitchFamily="34" charset="-128"/>
                <a:cs typeface="Times New Roman" panose="02020603050405020304" pitchFamily="18" charset="0"/>
              </a:rPr>
              <a:t> Technology</a:t>
            </a:r>
            <a:endParaRPr lang="tr-TR"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Inverter</a:t>
            </a: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Topologies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a:latin typeface="Adobe Heiti Std R" panose="020B0400000000000000" pitchFamily="34" charset="-128"/>
                <a:ea typeface="Adobe Heiti Std R" panose="020B0400000000000000" pitchFamily="34" charset="-128"/>
                <a:cs typeface="Times New Roman" panose="02020603050405020304" pitchFamily="18" charset="0"/>
              </a:rPr>
              <a:t>Evaluation &amp; </a:t>
            </a: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Results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3200" dirty="0" err="1">
                <a:latin typeface="Adobe Heiti Std R" panose="020B0400000000000000" pitchFamily="34" charset="-128"/>
                <a:ea typeface="Adobe Heiti Std R" panose="020B0400000000000000" pitchFamily="34" charset="-128"/>
                <a:cs typeface="Times New Roman" panose="02020603050405020304" pitchFamily="18" charset="0"/>
              </a:rPr>
              <a:t>References</a:t>
            </a:r>
            <a:endParaRPr lang="en-US" sz="32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14" name="Slide Number Placeholder 9">
            <a:extLst>
              <a:ext uri="{FF2B5EF4-FFF2-40B4-BE49-F238E27FC236}">
                <a16:creationId xmlns:a16="http://schemas.microsoft.com/office/drawing/2014/main" id="{12755AF8-473F-4286-AA84-1A0C92CC580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2</a:t>
            </a:fld>
            <a:r>
              <a:rPr lang="tr-TR" dirty="0"/>
              <a:t>/15</a:t>
            </a:r>
            <a:endParaRPr lang="en-US" dirty="0"/>
          </a:p>
        </p:txBody>
      </p:sp>
    </p:spTree>
    <p:extLst>
      <p:ext uri="{BB962C8B-B14F-4D97-AF65-F5344CB8AC3E}">
        <p14:creationId xmlns:p14="http://schemas.microsoft.com/office/powerpoint/2010/main" val="98458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4644151" y="188477"/>
            <a:ext cx="3584288" cy="769441"/>
          </a:xfrm>
          <a:prstGeom prst="rect">
            <a:avLst/>
          </a:prstGeom>
          <a:noFill/>
        </p:spPr>
        <p:txBody>
          <a:bodyPr wrap="square" rtlCol="0">
            <a:spAutoFit/>
          </a:bodyPr>
          <a:lstStyle/>
          <a:p>
            <a:r>
              <a:rPr lang="tr-TR" sz="4400" b="1" dirty="0" err="1">
                <a:latin typeface="Adobe Heiti Std R" panose="020B0400000000000000" pitchFamily="34" charset="-128"/>
                <a:ea typeface="Adobe Heiti Std R" panose="020B0400000000000000" pitchFamily="34" charset="-128"/>
              </a:rPr>
              <a:t>Introduction</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ool&#10;&#10;Description generated with very high confidence">
            <a:extLst>
              <a:ext uri="{FF2B5EF4-FFF2-40B4-BE49-F238E27FC236}">
                <a16:creationId xmlns:a16="http://schemas.microsoft.com/office/drawing/2014/main" id="{EAFB32E1-B829-4E45-AC2B-3ECC4D19F859}"/>
              </a:ext>
            </a:extLst>
          </p:cNvPr>
          <p:cNvPicPr>
            <a:picLocks noChangeAspect="1"/>
          </p:cNvPicPr>
          <p:nvPr/>
        </p:nvPicPr>
        <p:blipFill>
          <a:blip r:embed="rId5"/>
          <a:stretch>
            <a:fillRect/>
          </a:stretch>
        </p:blipFill>
        <p:spPr>
          <a:xfrm>
            <a:off x="7216953" y="979645"/>
            <a:ext cx="3635495" cy="2224957"/>
          </a:xfrm>
          <a:prstGeom prst="rect">
            <a:avLst/>
          </a:prstGeom>
        </p:spPr>
      </p:pic>
      <p:sp>
        <p:nvSpPr>
          <p:cNvPr id="10" name="TextBox 9">
            <a:extLst>
              <a:ext uri="{FF2B5EF4-FFF2-40B4-BE49-F238E27FC236}">
                <a16:creationId xmlns:a16="http://schemas.microsoft.com/office/drawing/2014/main" id="{DCD9EBCD-1BFE-40EC-8084-CF83F9CD0764}"/>
              </a:ext>
            </a:extLst>
          </p:cNvPr>
          <p:cNvSpPr txBox="1"/>
          <p:nvPr/>
        </p:nvSpPr>
        <p:spPr>
          <a:xfrm>
            <a:off x="1732739" y="957918"/>
            <a:ext cx="6114771" cy="4062651"/>
          </a:xfrm>
          <a:prstGeom prst="rect">
            <a:avLst/>
          </a:prstGeom>
          <a:noFill/>
        </p:spPr>
        <p:txBody>
          <a:bodyPr wrap="square" rtlCol="0">
            <a:spAutoFit/>
          </a:bodyPr>
          <a:lstStyle/>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separate</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Long</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cable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effect</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power</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density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4" name="Picture 13">
            <a:extLst>
              <a:ext uri="{FF2B5EF4-FFF2-40B4-BE49-F238E27FC236}">
                <a16:creationId xmlns:a16="http://schemas.microsoft.com/office/drawing/2014/main" id="{04B3F94B-31D1-4421-98E2-7DB7ACD0D624}"/>
              </a:ext>
            </a:extLst>
          </p:cNvPr>
          <p:cNvPicPr>
            <a:picLocks noChangeAspect="1"/>
          </p:cNvPicPr>
          <p:nvPr/>
        </p:nvPicPr>
        <p:blipFill>
          <a:blip r:embed="rId6"/>
          <a:stretch>
            <a:fillRect/>
          </a:stretch>
        </p:blipFill>
        <p:spPr>
          <a:xfrm>
            <a:off x="6932927" y="3429000"/>
            <a:ext cx="4203549" cy="3035897"/>
          </a:xfrm>
          <a:prstGeom prst="rect">
            <a:avLst/>
          </a:prstGeom>
        </p:spPr>
      </p:pic>
      <p:sp>
        <p:nvSpPr>
          <p:cNvPr id="3" name="TextBox 2">
            <a:extLst>
              <a:ext uri="{FF2B5EF4-FFF2-40B4-BE49-F238E27FC236}">
                <a16:creationId xmlns:a16="http://schemas.microsoft.com/office/drawing/2014/main" id="{E5E40E22-BE72-4F3D-AE93-054EDB22F8F6}"/>
              </a:ext>
            </a:extLst>
          </p:cNvPr>
          <p:cNvSpPr txBox="1"/>
          <p:nvPr/>
        </p:nvSpPr>
        <p:spPr>
          <a:xfrm>
            <a:off x="10048672" y="5761582"/>
            <a:ext cx="462256" cy="276999"/>
          </a:xfrm>
          <a:prstGeom prst="rect">
            <a:avLst/>
          </a:prstGeom>
          <a:noFill/>
        </p:spPr>
        <p:txBody>
          <a:bodyPr wrap="square" rtlCol="0">
            <a:spAutoFit/>
          </a:bodyPr>
          <a:lstStyle/>
          <a:p>
            <a:r>
              <a:rPr lang="tr-TR" sz="1200" dirty="0"/>
              <a:t>[1]</a:t>
            </a:r>
            <a:endParaRPr lang="en-US" sz="1200" dirty="0"/>
          </a:p>
        </p:txBody>
      </p:sp>
      <p:sp>
        <p:nvSpPr>
          <p:cNvPr id="5" name="Rectangle 4">
            <a:extLst>
              <a:ext uri="{FF2B5EF4-FFF2-40B4-BE49-F238E27FC236}">
                <a16:creationId xmlns:a16="http://schemas.microsoft.com/office/drawing/2014/main" id="{420A8F65-350C-40BE-81BC-E796F5FAB7DB}"/>
              </a:ext>
            </a:extLst>
          </p:cNvPr>
          <p:cNvSpPr/>
          <p:nvPr/>
        </p:nvSpPr>
        <p:spPr>
          <a:xfrm>
            <a:off x="10048672" y="2856996"/>
            <a:ext cx="405880" cy="276999"/>
          </a:xfrm>
          <a:prstGeom prst="rect">
            <a:avLst/>
          </a:prstGeom>
        </p:spPr>
        <p:txBody>
          <a:bodyPr wrap="none">
            <a:spAutoFit/>
          </a:bodyPr>
          <a:lstStyle/>
          <a:p>
            <a:r>
              <a:rPr lang="tr-TR" sz="1200" dirty="0">
                <a:latin typeface="Adobe Heiti Std R" panose="020B0400000000000000" pitchFamily="34" charset="-128"/>
                <a:ea typeface="Adobe Heiti Std R" panose="020B0400000000000000" pitchFamily="34" charset="-128"/>
                <a:cs typeface="Helvetica" panose="020B0604020202020204" pitchFamily="34" charset="0"/>
              </a:rPr>
              <a:t>[5] </a:t>
            </a:r>
            <a:endParaRPr lang="en-US" sz="1200" dirty="0"/>
          </a:p>
        </p:txBody>
      </p:sp>
      <p:sp>
        <p:nvSpPr>
          <p:cNvPr id="21" name="Slide Number Placeholder 9">
            <a:extLst>
              <a:ext uri="{FF2B5EF4-FFF2-40B4-BE49-F238E27FC236}">
                <a16:creationId xmlns:a16="http://schemas.microsoft.com/office/drawing/2014/main" id="{C03E437A-6DEC-447F-BBA7-88C8C2EF00BA}"/>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3</a:t>
            </a:fld>
            <a:r>
              <a:rPr lang="tr-TR" dirty="0"/>
              <a:t>/15</a:t>
            </a:r>
            <a:endParaRPr lang="en-US" dirty="0"/>
          </a:p>
        </p:txBody>
      </p:sp>
      <p:sp>
        <p:nvSpPr>
          <p:cNvPr id="8" name="TextBox 7">
            <a:extLst>
              <a:ext uri="{FF2B5EF4-FFF2-40B4-BE49-F238E27FC236}">
                <a16:creationId xmlns:a16="http://schemas.microsoft.com/office/drawing/2014/main" id="{6962E563-86E9-44BF-924A-0663AB01D76B}"/>
              </a:ext>
            </a:extLst>
          </p:cNvPr>
          <p:cNvSpPr txBox="1"/>
          <p:nvPr/>
        </p:nvSpPr>
        <p:spPr>
          <a:xfrm>
            <a:off x="1732739" y="3429000"/>
            <a:ext cx="4685876" cy="1846659"/>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Drive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and</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motor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are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integrated</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Reduced</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overall</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Modular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structure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0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Fault</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tolerance</a:t>
            </a:r>
            <a:r>
              <a:rPr lang="tr-TR" sz="20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000" dirty="0" err="1">
                <a:latin typeface="Adobe Heiti Std R" panose="020B0400000000000000" pitchFamily="34" charset="-128"/>
                <a:ea typeface="Adobe Heiti Std R" panose="020B0400000000000000" pitchFamily="34" charset="-128"/>
                <a:cs typeface="Times New Roman" panose="02020603050405020304" pitchFamily="18" charset="0"/>
              </a:rPr>
              <a:t>capability</a:t>
            </a:r>
            <a:endParaRPr lang="tr-TR" sz="20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6878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2143329" y="188477"/>
            <a:ext cx="8689622" cy="769441"/>
          </a:xfrm>
          <a:prstGeom prst="rect">
            <a:avLst/>
          </a:prstGeom>
          <a:noFill/>
        </p:spPr>
        <p:txBody>
          <a:bodyPr wrap="square" rtlCol="0">
            <a:spAutoFit/>
          </a:bodyPr>
          <a:lstStyle/>
          <a:p>
            <a:pPr algn="ctr"/>
            <a:r>
              <a:rPr lang="tr-TR" sz="4400" b="1" dirty="0">
                <a:latin typeface="Adobe Heiti Std R" panose="020B0400000000000000" pitchFamily="34" charset="-128"/>
                <a:ea typeface="Adobe Heiti Std R" panose="020B0400000000000000" pitchFamily="34" charset="-128"/>
              </a:rPr>
              <a:t>IMMD </a:t>
            </a:r>
            <a:r>
              <a:rPr lang="tr-TR" sz="4400" b="1" dirty="0" err="1">
                <a:latin typeface="Adobe Heiti Std R" panose="020B0400000000000000" pitchFamily="34" charset="-128"/>
                <a:ea typeface="Adobe Heiti Std R" panose="020B0400000000000000" pitchFamily="34" charset="-128"/>
              </a:rPr>
              <a:t>Technology</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732739" y="2151727"/>
            <a:ext cx="6114771" cy="280076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Mechanical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vibration</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Compact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drive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circuit</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High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frequency</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Interleaving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between</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inverters</a:t>
            </a: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Cooling</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en-US" dirty="0">
                <a:latin typeface="Adobe Heiti Std R" panose="020B0400000000000000" pitchFamily="34" charset="-128"/>
                <a:ea typeface="Adobe Heiti Std R" panose="020B0400000000000000" pitchFamily="34" charset="-128"/>
                <a:cs typeface="Times New Roman" panose="02020603050405020304" pitchFamily="18" charset="0"/>
              </a:rPr>
              <a:t>Efficient</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transistors</a:t>
            </a:r>
            <a:endParaRPr lang="en-US"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1226482" y="1142584"/>
            <a:ext cx="5243146" cy="584775"/>
          </a:xfrm>
          <a:prstGeom prst="rect">
            <a:avLst/>
          </a:prstGeom>
          <a:noFill/>
        </p:spPr>
        <p:txBody>
          <a:bodyPr wrap="square" rtlCol="0">
            <a:spAutoFit/>
          </a:bodyPr>
          <a:lstStyle/>
          <a:p>
            <a:r>
              <a:rPr lang="tr-TR" sz="3200" dirty="0">
                <a:latin typeface="Adobe Heiti Std R" panose="020B0400000000000000" pitchFamily="34" charset="-128"/>
                <a:ea typeface="Adobe Heiti Std R" panose="020B0400000000000000" pitchFamily="34" charset="-128"/>
              </a:rPr>
              <a:t>Drive </a:t>
            </a:r>
            <a:r>
              <a:rPr lang="tr-TR" sz="3200" dirty="0" err="1">
                <a:latin typeface="Adobe Heiti Std R" panose="020B0400000000000000" pitchFamily="34" charset="-128"/>
                <a:ea typeface="Adobe Heiti Std R" panose="020B0400000000000000" pitchFamily="34" charset="-128"/>
              </a:rPr>
              <a:t>challenges</a:t>
            </a:r>
            <a:r>
              <a:rPr lang="tr-TR" sz="3200" dirty="0">
                <a:latin typeface="Adobe Heiti Std R" panose="020B0400000000000000" pitchFamily="34" charset="-128"/>
                <a:ea typeface="Adobe Heiti Std R" panose="020B0400000000000000" pitchFamily="34" charset="-128"/>
              </a:rPr>
              <a:t> in IMMD</a:t>
            </a:r>
            <a:endParaRPr lang="en-US" sz="3200" dirty="0">
              <a:latin typeface="Adobe Heiti Std R" panose="020B0400000000000000" pitchFamily="34" charset="-128"/>
              <a:ea typeface="Adobe Heiti Std R" panose="020B0400000000000000" pitchFamily="34" charset="-128"/>
            </a:endParaRPr>
          </a:p>
        </p:txBody>
      </p:sp>
      <p:pic>
        <p:nvPicPr>
          <p:cNvPr id="6" name="Picture 5" descr="A close up of text on a black background&#10;&#10;Description generated with high confidence">
            <a:extLst>
              <a:ext uri="{FF2B5EF4-FFF2-40B4-BE49-F238E27FC236}">
                <a16:creationId xmlns:a16="http://schemas.microsoft.com/office/drawing/2014/main" id="{9812D7DF-D0A2-4ADA-9A62-A2C71422AD6C}"/>
              </a:ext>
            </a:extLst>
          </p:cNvPr>
          <p:cNvPicPr>
            <a:picLocks noChangeAspect="1"/>
          </p:cNvPicPr>
          <p:nvPr/>
        </p:nvPicPr>
        <p:blipFill>
          <a:blip r:embed="rId6"/>
          <a:stretch>
            <a:fillRect/>
          </a:stretch>
        </p:blipFill>
        <p:spPr>
          <a:xfrm>
            <a:off x="6880218" y="824286"/>
            <a:ext cx="5047960" cy="5047960"/>
          </a:xfrm>
          <a:prstGeom prst="rect">
            <a:avLst/>
          </a:prstGeom>
        </p:spPr>
      </p:pic>
      <p:sp>
        <p:nvSpPr>
          <p:cNvPr id="5" name="Rectangle 4">
            <a:extLst>
              <a:ext uri="{FF2B5EF4-FFF2-40B4-BE49-F238E27FC236}">
                <a16:creationId xmlns:a16="http://schemas.microsoft.com/office/drawing/2014/main" id="{080F5101-A86E-42C0-ABA3-7C55AE0C73F9}"/>
              </a:ext>
            </a:extLst>
          </p:cNvPr>
          <p:cNvSpPr/>
          <p:nvPr/>
        </p:nvSpPr>
        <p:spPr>
          <a:xfrm>
            <a:off x="9856151" y="4212770"/>
            <a:ext cx="385042" cy="261610"/>
          </a:xfrm>
          <a:prstGeom prst="rect">
            <a:avLst/>
          </a:prstGeom>
        </p:spPr>
        <p:txBody>
          <a:bodyPr wrap="none">
            <a:spAutoFit/>
          </a:bodyPr>
          <a:lstStyle/>
          <a:p>
            <a:r>
              <a:rPr lang="tr-TR" sz="1100" dirty="0">
                <a:latin typeface="Adobe Heiti Std R" panose="020B0400000000000000" pitchFamily="34" charset="-128"/>
                <a:ea typeface="Adobe Heiti Std R" panose="020B0400000000000000" pitchFamily="34" charset="-128"/>
                <a:cs typeface="Helvetica" panose="020B0604020202020204" pitchFamily="34" charset="0"/>
              </a:rPr>
              <a:t>[3] </a:t>
            </a:r>
            <a:endParaRPr lang="en-US" sz="1100" dirty="0"/>
          </a:p>
        </p:txBody>
      </p:sp>
      <p:sp>
        <p:nvSpPr>
          <p:cNvPr id="17" name="Slide Number Placeholder 9">
            <a:extLst>
              <a:ext uri="{FF2B5EF4-FFF2-40B4-BE49-F238E27FC236}">
                <a16:creationId xmlns:a16="http://schemas.microsoft.com/office/drawing/2014/main" id="{DCA04E11-760C-476F-9D2F-14B499DE2619}"/>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4</a:t>
            </a:fld>
            <a:r>
              <a:rPr lang="tr-TR" dirty="0"/>
              <a:t>/15</a:t>
            </a:r>
            <a:endParaRPr lang="en-US" dirty="0"/>
          </a:p>
        </p:txBody>
      </p:sp>
    </p:spTree>
    <p:extLst>
      <p:ext uri="{BB962C8B-B14F-4D97-AF65-F5344CB8AC3E}">
        <p14:creationId xmlns:p14="http://schemas.microsoft.com/office/powerpoint/2010/main" val="152678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596291" y="2151726"/>
            <a:ext cx="5942646" cy="3200876"/>
          </a:xfrm>
          <a:prstGeom prst="rect">
            <a:avLst/>
          </a:prstGeom>
          <a:noFill/>
        </p:spPr>
        <p:txBody>
          <a:bodyPr wrap="square" rtlCol="0">
            <a:spAutoFit/>
          </a:bodyPr>
          <a:lstStyle/>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Advantages</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energy</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Disadvantages</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Low</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marL="342900" indent="-342900">
              <a:spcAft>
                <a:spcPts val="1200"/>
              </a:spcAft>
              <a:buFont typeface="Arial" panose="020B0604020202020204" pitchFamily="34" charset="0"/>
              <a:buChar char="•"/>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High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dt</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 name="TextBox 2">
            <a:extLst>
              <a:ext uri="{FF2B5EF4-FFF2-40B4-BE49-F238E27FC236}">
                <a16:creationId xmlns:a16="http://schemas.microsoft.com/office/drawing/2014/main" id="{C1C426CF-81C1-41AC-B813-B57EF2840764}"/>
              </a:ext>
            </a:extLst>
          </p:cNvPr>
          <p:cNvSpPr txBox="1"/>
          <p:nvPr/>
        </p:nvSpPr>
        <p:spPr>
          <a:xfrm>
            <a:off x="919793" y="1130858"/>
            <a:ext cx="6356496" cy="584775"/>
          </a:xfrm>
          <a:prstGeom prst="rect">
            <a:avLst/>
          </a:prstGeom>
          <a:noFill/>
        </p:spPr>
        <p:txBody>
          <a:bodyPr wrap="square" rtlCol="0">
            <a:spAutoFit/>
          </a:bodyPr>
          <a:lstStyle/>
          <a:p>
            <a:r>
              <a:rPr lang="tr-TR" sz="3200" dirty="0" err="1">
                <a:latin typeface="Adobe Heiti Std R" panose="020B0400000000000000" pitchFamily="34" charset="-128"/>
                <a:ea typeface="Adobe Heiti Std R" panose="020B0400000000000000" pitchFamily="34" charset="-128"/>
              </a:rPr>
              <a:t>GaN</a:t>
            </a:r>
            <a:r>
              <a:rPr lang="tr-TR" sz="3200" dirty="0">
                <a:latin typeface="Adobe Heiti Std R" panose="020B0400000000000000" pitchFamily="34" charset="-128"/>
                <a:ea typeface="Adobe Heiti Std R" panose="020B0400000000000000" pitchFamily="34" charset="-128"/>
              </a:rPr>
              <a:t> transistor</a:t>
            </a:r>
            <a:endParaRPr lang="en-US" sz="3200" dirty="0">
              <a:latin typeface="Adobe Heiti Std R" panose="020B0400000000000000" pitchFamily="34" charset="-128"/>
              <a:ea typeface="Adobe Heiti Std R" panose="020B0400000000000000" pitchFamily="34" charset="-128"/>
            </a:endParaRPr>
          </a:p>
        </p:txBody>
      </p:sp>
      <p:pic>
        <p:nvPicPr>
          <p:cNvPr id="8" name="Picture 7" descr="A close up of a logo&#10;&#10;Description generated with very high confidence">
            <a:extLst>
              <a:ext uri="{FF2B5EF4-FFF2-40B4-BE49-F238E27FC236}">
                <a16:creationId xmlns:a16="http://schemas.microsoft.com/office/drawing/2014/main" id="{CD80B700-63EE-42E7-9B33-59B58509AB06}"/>
              </a:ext>
            </a:extLst>
          </p:cNvPr>
          <p:cNvPicPr>
            <a:picLocks noChangeAspect="1"/>
          </p:cNvPicPr>
          <p:nvPr/>
        </p:nvPicPr>
        <p:blipFill rotWithShape="1">
          <a:blip r:embed="rId5"/>
          <a:srcRect b="35293"/>
          <a:stretch/>
        </p:blipFill>
        <p:spPr>
          <a:xfrm>
            <a:off x="6456678" y="2471665"/>
            <a:ext cx="4772498" cy="1914666"/>
          </a:xfrm>
          <a:prstGeom prst="rect">
            <a:avLst/>
          </a:prstGeom>
        </p:spPr>
      </p:pic>
      <p:sp>
        <p:nvSpPr>
          <p:cNvPr id="16" name="Slide Number Placeholder 9">
            <a:extLst>
              <a:ext uri="{FF2B5EF4-FFF2-40B4-BE49-F238E27FC236}">
                <a16:creationId xmlns:a16="http://schemas.microsoft.com/office/drawing/2014/main" id="{D9591E97-792D-4A31-AAF2-1E1990B5C7B6}"/>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5</a:t>
            </a:fld>
            <a:r>
              <a:rPr lang="tr-TR" dirty="0"/>
              <a:t>/15</a:t>
            </a:r>
            <a:endParaRPr lang="en-US" dirty="0"/>
          </a:p>
        </p:txBody>
      </p:sp>
    </p:spTree>
    <p:extLst>
      <p:ext uri="{BB962C8B-B14F-4D97-AF65-F5344CB8AC3E}">
        <p14:creationId xmlns:p14="http://schemas.microsoft.com/office/powerpoint/2010/main" val="22991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4"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DEF417-7205-40F4-8E8F-20780F76515D}"/>
              </a:ext>
            </a:extLst>
          </p:cNvPr>
          <p:cNvSpPr txBox="1"/>
          <p:nvPr/>
        </p:nvSpPr>
        <p:spPr>
          <a:xfrm>
            <a:off x="1682921" y="1418272"/>
            <a:ext cx="3835752" cy="3262432"/>
          </a:xfrm>
          <a:prstGeom prst="rect">
            <a:avLst/>
          </a:prstGeom>
          <a:noFill/>
        </p:spPr>
        <p:txBody>
          <a:bodyPr wrap="square" rtlCol="0">
            <a:spAutoFit/>
          </a:bodyPr>
          <a:lstStyle/>
          <a:p>
            <a:pPr>
              <a:spcAft>
                <a:spcPts val="1200"/>
              </a:spcAft>
            </a:pP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Series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tr-TR"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Voltage</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rating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of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GaNs</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dV</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dt</a:t>
            </a: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endParaRPr lang="tr-TR"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8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800" dirty="0" err="1">
                <a:latin typeface="Adobe Heiti Std R" panose="020B0400000000000000" pitchFamily="34" charset="-128"/>
                <a:ea typeface="Adobe Heiti Std R" panose="020B0400000000000000" pitchFamily="34" charset="-128"/>
                <a:cs typeface="Times New Roman" panose="02020603050405020304" pitchFamily="18" charset="0"/>
              </a:rPr>
              <a:t>configration</a:t>
            </a:r>
            <a:endParaRPr lang="en-US" sz="2800" dirty="0">
              <a:latin typeface="Adobe Heiti Std R" panose="020B0400000000000000" pitchFamily="34" charset="-128"/>
              <a:ea typeface="Adobe Heiti Std R" panose="020B0400000000000000" pitchFamily="34" charset="-128"/>
              <a:cs typeface="Times New Roman" panose="02020603050405020304" pitchFamily="18" charset="0"/>
            </a:endParaRP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Smaller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capacitor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size</a:t>
            </a:r>
          </a:p>
          <a:p>
            <a:pPr marL="342900" indent="-342900">
              <a:spcAft>
                <a:spcPts val="1200"/>
              </a:spcAft>
              <a:buFont typeface="Arial" panose="020B0604020202020204" pitchFamily="34" charset="0"/>
              <a:buChar char="•"/>
            </a:pP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Lower</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switching</a:t>
            </a:r>
            <a:r>
              <a:rPr lang="tr-TR"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dirty="0" err="1">
                <a:latin typeface="Adobe Heiti Std R" panose="020B0400000000000000" pitchFamily="34" charset="-128"/>
                <a:ea typeface="Adobe Heiti Std R" panose="020B0400000000000000" pitchFamily="34" charset="-128"/>
                <a:cs typeface="Times New Roman" panose="02020603050405020304" pitchFamily="18" charset="0"/>
              </a:rPr>
              <a:t>losses</a:t>
            </a:r>
            <a:endParaRPr lang="en-US"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22" name="Slide Number Placeholder 9">
            <a:extLst>
              <a:ext uri="{FF2B5EF4-FFF2-40B4-BE49-F238E27FC236}">
                <a16:creationId xmlns:a16="http://schemas.microsoft.com/office/drawing/2014/main" id="{7A6E95EC-6CBD-49ED-9476-78B57CDD1247}"/>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6</a:t>
            </a:fld>
            <a:r>
              <a:rPr lang="tr-TR" dirty="0"/>
              <a:t>/15</a:t>
            </a:r>
            <a:endParaRPr lang="en-US" dirty="0"/>
          </a:p>
        </p:txBody>
      </p:sp>
      <p:pic>
        <p:nvPicPr>
          <p:cNvPr id="16" name="Picture 15">
            <a:extLst>
              <a:ext uri="{FF2B5EF4-FFF2-40B4-BE49-F238E27FC236}">
                <a16:creationId xmlns:a16="http://schemas.microsoft.com/office/drawing/2014/main" id="{6BA5826E-4DCF-40C7-ADAE-9C490C1D5E5C}"/>
              </a:ext>
            </a:extLst>
          </p:cNvPr>
          <p:cNvPicPr>
            <a:picLocks noChangeAspect="1"/>
          </p:cNvPicPr>
          <p:nvPr/>
        </p:nvPicPr>
        <p:blipFill>
          <a:blip r:embed="rId6"/>
          <a:stretch>
            <a:fillRect/>
          </a:stretch>
        </p:blipFill>
        <p:spPr>
          <a:xfrm>
            <a:off x="5610225" y="1323683"/>
            <a:ext cx="7220943" cy="4212803"/>
          </a:xfrm>
          <a:prstGeom prst="rect">
            <a:avLst/>
          </a:prstGeom>
        </p:spPr>
      </p:pic>
    </p:spTree>
    <p:extLst>
      <p:ext uri="{BB962C8B-B14F-4D97-AF65-F5344CB8AC3E}">
        <p14:creationId xmlns:p14="http://schemas.microsoft.com/office/powerpoint/2010/main" val="25138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object&#10;&#10;Description generated with high confidence">
            <a:extLst>
              <a:ext uri="{FF2B5EF4-FFF2-40B4-BE49-F238E27FC236}">
                <a16:creationId xmlns:a16="http://schemas.microsoft.com/office/drawing/2014/main" id="{0ED36CF3-B931-4F73-AD27-0C98250557E3}"/>
              </a:ext>
            </a:extLst>
          </p:cNvPr>
          <p:cNvPicPr>
            <a:picLocks noChangeAspect="1"/>
          </p:cNvPicPr>
          <p:nvPr/>
        </p:nvPicPr>
        <p:blipFill rotWithShape="1">
          <a:blip r:embed="rId5"/>
          <a:srcRect l="13346" t="34667" r="13869" b="38353"/>
          <a:stretch/>
        </p:blipFill>
        <p:spPr>
          <a:xfrm>
            <a:off x="3404809" y="1473484"/>
            <a:ext cx="4082514" cy="1513346"/>
          </a:xfrm>
          <a:prstGeom prst="rect">
            <a:avLst/>
          </a:prstGeom>
        </p:spPr>
      </p:pic>
      <p:pic>
        <p:nvPicPr>
          <p:cNvPr id="10" name="Picture 9">
            <a:extLst>
              <a:ext uri="{FF2B5EF4-FFF2-40B4-BE49-F238E27FC236}">
                <a16:creationId xmlns:a16="http://schemas.microsoft.com/office/drawing/2014/main" id="{D21586CC-69B0-4E3E-9060-5E3D40DF401D}"/>
              </a:ext>
            </a:extLst>
          </p:cNvPr>
          <p:cNvPicPr>
            <a:picLocks noChangeAspect="1"/>
          </p:cNvPicPr>
          <p:nvPr/>
        </p:nvPicPr>
        <p:blipFill rotWithShape="1">
          <a:blip r:embed="rId6"/>
          <a:srcRect l="26780" t="12649" r="42426" b="30168"/>
          <a:stretch/>
        </p:blipFill>
        <p:spPr>
          <a:xfrm>
            <a:off x="3773627" y="3472031"/>
            <a:ext cx="3713696" cy="2926731"/>
          </a:xfrm>
          <a:prstGeom prst="rect">
            <a:avLst/>
          </a:prstGeom>
        </p:spPr>
      </p:pic>
      <p:sp>
        <p:nvSpPr>
          <p:cNvPr id="15" name="TextBox 14">
            <a:extLst>
              <a:ext uri="{FF2B5EF4-FFF2-40B4-BE49-F238E27FC236}">
                <a16:creationId xmlns:a16="http://schemas.microsoft.com/office/drawing/2014/main" id="{62D9CC93-E00D-443F-BCAD-535E18A1034E}"/>
              </a:ext>
            </a:extLst>
          </p:cNvPr>
          <p:cNvSpPr txBox="1"/>
          <p:nvPr/>
        </p:nvSpPr>
        <p:spPr>
          <a:xfrm>
            <a:off x="7405951" y="2028922"/>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16" name="TextBox 15">
            <a:extLst>
              <a:ext uri="{FF2B5EF4-FFF2-40B4-BE49-F238E27FC236}">
                <a16:creationId xmlns:a16="http://schemas.microsoft.com/office/drawing/2014/main" id="{F9A987C7-8944-46B5-8098-0EA62215A6F9}"/>
              </a:ext>
            </a:extLst>
          </p:cNvPr>
          <p:cNvSpPr txBox="1"/>
          <p:nvPr/>
        </p:nvSpPr>
        <p:spPr>
          <a:xfrm>
            <a:off x="7405951" y="4332023"/>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17" name="TextBox 16">
            <a:extLst>
              <a:ext uri="{FF2B5EF4-FFF2-40B4-BE49-F238E27FC236}">
                <a16:creationId xmlns:a16="http://schemas.microsoft.com/office/drawing/2014/main" id="{6E798F42-7E4B-42F5-95EF-DA380E147FBD}"/>
              </a:ext>
            </a:extLst>
          </p:cNvPr>
          <p:cNvSpPr txBox="1"/>
          <p:nvPr/>
        </p:nvSpPr>
        <p:spPr>
          <a:xfrm>
            <a:off x="7405950" y="5470578"/>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0" name="TextBox 19">
            <a:extLst>
              <a:ext uri="{FF2B5EF4-FFF2-40B4-BE49-F238E27FC236}">
                <a16:creationId xmlns:a16="http://schemas.microsoft.com/office/drawing/2014/main" id="{679800E3-27CF-4AC7-8427-0FF4B19F1FE6}"/>
              </a:ext>
            </a:extLst>
          </p:cNvPr>
          <p:cNvSpPr txBox="1"/>
          <p:nvPr/>
        </p:nvSpPr>
        <p:spPr>
          <a:xfrm>
            <a:off x="3711498" y="1242652"/>
            <a:ext cx="3451410" cy="46166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IGBT</a:t>
            </a:r>
          </a:p>
        </p:txBody>
      </p:sp>
      <p:sp>
        <p:nvSpPr>
          <p:cNvPr id="21" name="TextBox 20">
            <a:extLst>
              <a:ext uri="{FF2B5EF4-FFF2-40B4-BE49-F238E27FC236}">
                <a16:creationId xmlns:a16="http://schemas.microsoft.com/office/drawing/2014/main" id="{F76C3B99-CDFA-4BBB-BC35-02B43AF0B0BD}"/>
              </a:ext>
            </a:extLst>
          </p:cNvPr>
          <p:cNvSpPr txBox="1"/>
          <p:nvPr/>
        </p:nvSpPr>
        <p:spPr>
          <a:xfrm>
            <a:off x="3711498" y="3330090"/>
            <a:ext cx="5877892" cy="984885"/>
          </a:xfrm>
          <a:prstGeom prst="rect">
            <a:avLst/>
          </a:prstGeom>
          <a:noFill/>
        </p:spPr>
        <p:txBody>
          <a:bodyPr wrap="square" rtlCol="0">
            <a:spAutoFit/>
          </a:bodyPr>
          <a:lstStyle/>
          <a:p>
            <a:pP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a:p>
            <a:pPr>
              <a:spcAft>
                <a:spcPts val="1200"/>
              </a:spcAft>
            </a:pPr>
            <a:endParaRPr lang="en-US"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sp>
        <p:nvSpPr>
          <p:cNvPr id="30" name="Slide Number Placeholder 9">
            <a:extLst>
              <a:ext uri="{FF2B5EF4-FFF2-40B4-BE49-F238E27FC236}">
                <a16:creationId xmlns:a16="http://schemas.microsoft.com/office/drawing/2014/main" id="{3C74C901-001F-426B-B5F6-8314A6E91691}"/>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7</a:t>
            </a:fld>
            <a:r>
              <a:rPr lang="tr-TR" dirty="0"/>
              <a:t>/15</a:t>
            </a:r>
            <a:endParaRPr lang="en-US" dirty="0"/>
          </a:p>
        </p:txBody>
      </p:sp>
    </p:spTree>
    <p:extLst>
      <p:ext uri="{BB962C8B-B14F-4D97-AF65-F5344CB8AC3E}">
        <p14:creationId xmlns:p14="http://schemas.microsoft.com/office/powerpoint/2010/main" val="164583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series</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23" name="Picture 22" descr="A picture containing text&#10;&#10;Description generated with very high confidence">
            <a:extLst>
              <a:ext uri="{FF2B5EF4-FFF2-40B4-BE49-F238E27FC236}">
                <a16:creationId xmlns:a16="http://schemas.microsoft.com/office/drawing/2014/main" id="{F3ABEAD5-FC97-4D41-B7FB-6E471A845EE0}"/>
              </a:ext>
            </a:extLst>
          </p:cNvPr>
          <p:cNvPicPr>
            <a:picLocks noChangeAspect="1"/>
          </p:cNvPicPr>
          <p:nvPr/>
        </p:nvPicPr>
        <p:blipFill>
          <a:blip r:embed="rId5"/>
          <a:stretch>
            <a:fillRect/>
          </a:stretch>
        </p:blipFill>
        <p:spPr>
          <a:xfrm>
            <a:off x="3927849" y="1935090"/>
            <a:ext cx="4336300" cy="3864107"/>
          </a:xfrm>
          <a:prstGeom prst="rect">
            <a:avLst/>
          </a:prstGeom>
        </p:spPr>
      </p:pic>
      <p:sp>
        <p:nvSpPr>
          <p:cNvPr id="18" name="TextBox 17">
            <a:extLst>
              <a:ext uri="{FF2B5EF4-FFF2-40B4-BE49-F238E27FC236}">
                <a16:creationId xmlns:a16="http://schemas.microsoft.com/office/drawing/2014/main" id="{40224104-A1AF-47B3-BE45-DD1B002A7F59}"/>
              </a:ext>
            </a:extLst>
          </p:cNvPr>
          <p:cNvSpPr txBox="1"/>
          <p:nvPr/>
        </p:nvSpPr>
        <p:spPr>
          <a:xfrm>
            <a:off x="7386901" y="2295622"/>
            <a:ext cx="2350127" cy="338554"/>
          </a:xfrm>
          <a:prstGeom prst="rect">
            <a:avLst/>
          </a:prstGeom>
          <a:noFill/>
        </p:spPr>
        <p:txBody>
          <a:bodyPr wrap="square" rtlCol="0">
            <a:spAutoFit/>
          </a:bodyPr>
          <a:lstStyle/>
          <a:p>
            <a:r>
              <a:rPr lang="tr-TR" sz="1600" b="1" dirty="0" err="1"/>
              <a:t>Module</a:t>
            </a:r>
            <a:r>
              <a:rPr lang="tr-TR" sz="1600" b="1" dirty="0"/>
              <a:t> 1</a:t>
            </a:r>
            <a:endParaRPr lang="en-US" sz="1600" b="1" dirty="0"/>
          </a:p>
        </p:txBody>
      </p:sp>
      <p:sp>
        <p:nvSpPr>
          <p:cNvPr id="19" name="TextBox 18">
            <a:extLst>
              <a:ext uri="{FF2B5EF4-FFF2-40B4-BE49-F238E27FC236}">
                <a16:creationId xmlns:a16="http://schemas.microsoft.com/office/drawing/2014/main" id="{498B2FA8-C9B4-442B-87C0-D53A59563905}"/>
              </a:ext>
            </a:extLst>
          </p:cNvPr>
          <p:cNvSpPr txBox="1"/>
          <p:nvPr/>
        </p:nvSpPr>
        <p:spPr>
          <a:xfrm>
            <a:off x="7386901" y="3252461"/>
            <a:ext cx="2350127" cy="338554"/>
          </a:xfrm>
          <a:prstGeom prst="rect">
            <a:avLst/>
          </a:prstGeom>
          <a:noFill/>
        </p:spPr>
        <p:txBody>
          <a:bodyPr wrap="square" rtlCol="0">
            <a:spAutoFit/>
          </a:bodyPr>
          <a:lstStyle/>
          <a:p>
            <a:r>
              <a:rPr lang="tr-TR" sz="1600" b="1" dirty="0" err="1"/>
              <a:t>Module</a:t>
            </a:r>
            <a:r>
              <a:rPr lang="tr-TR" sz="1600" b="1" dirty="0"/>
              <a:t> 2</a:t>
            </a:r>
            <a:endParaRPr lang="en-US" sz="1600" b="1" dirty="0"/>
          </a:p>
        </p:txBody>
      </p:sp>
      <p:sp>
        <p:nvSpPr>
          <p:cNvPr id="22" name="TextBox 21">
            <a:extLst>
              <a:ext uri="{FF2B5EF4-FFF2-40B4-BE49-F238E27FC236}">
                <a16:creationId xmlns:a16="http://schemas.microsoft.com/office/drawing/2014/main" id="{D9BBC37B-942A-4C98-91FE-94F225B5D219}"/>
              </a:ext>
            </a:extLst>
          </p:cNvPr>
          <p:cNvSpPr txBox="1"/>
          <p:nvPr/>
        </p:nvSpPr>
        <p:spPr>
          <a:xfrm>
            <a:off x="7386900" y="4119236"/>
            <a:ext cx="2350127" cy="338554"/>
          </a:xfrm>
          <a:prstGeom prst="rect">
            <a:avLst/>
          </a:prstGeom>
          <a:noFill/>
        </p:spPr>
        <p:txBody>
          <a:bodyPr wrap="square" rtlCol="0">
            <a:spAutoFit/>
          </a:bodyPr>
          <a:lstStyle/>
          <a:p>
            <a:r>
              <a:rPr lang="tr-TR" sz="1600" b="1" dirty="0" err="1"/>
              <a:t>Module</a:t>
            </a:r>
            <a:r>
              <a:rPr lang="tr-TR" sz="1600" b="1" dirty="0"/>
              <a:t> 3</a:t>
            </a:r>
            <a:endParaRPr lang="en-US" sz="1600" b="1" dirty="0"/>
          </a:p>
        </p:txBody>
      </p:sp>
      <p:sp>
        <p:nvSpPr>
          <p:cNvPr id="26" name="TextBox 25">
            <a:extLst>
              <a:ext uri="{FF2B5EF4-FFF2-40B4-BE49-F238E27FC236}">
                <a16:creationId xmlns:a16="http://schemas.microsoft.com/office/drawing/2014/main" id="{CEB30F3B-DC8D-424C-A0F3-4F3F7001B016}"/>
              </a:ext>
            </a:extLst>
          </p:cNvPr>
          <p:cNvSpPr txBox="1"/>
          <p:nvPr/>
        </p:nvSpPr>
        <p:spPr>
          <a:xfrm>
            <a:off x="7386900" y="5063241"/>
            <a:ext cx="2350127" cy="338554"/>
          </a:xfrm>
          <a:prstGeom prst="rect">
            <a:avLst/>
          </a:prstGeom>
          <a:noFill/>
        </p:spPr>
        <p:txBody>
          <a:bodyPr wrap="square" rtlCol="0">
            <a:spAutoFit/>
          </a:bodyPr>
          <a:lstStyle/>
          <a:p>
            <a:r>
              <a:rPr lang="tr-TR" sz="1600" b="1" dirty="0" err="1"/>
              <a:t>Module</a:t>
            </a:r>
            <a:r>
              <a:rPr lang="tr-TR" sz="1600" b="1" dirty="0"/>
              <a:t> 4</a:t>
            </a:r>
            <a:endParaRPr lang="en-US" sz="1600" b="1" dirty="0"/>
          </a:p>
        </p:txBody>
      </p:sp>
      <p:sp>
        <p:nvSpPr>
          <p:cNvPr id="28" name="Slide Number Placeholder 9">
            <a:extLst>
              <a:ext uri="{FF2B5EF4-FFF2-40B4-BE49-F238E27FC236}">
                <a16:creationId xmlns:a16="http://schemas.microsoft.com/office/drawing/2014/main" id="{7E9BC755-2547-4E02-BF57-0DE1A56D0E3C}"/>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8</a:t>
            </a:fld>
            <a:r>
              <a:rPr lang="tr-TR" dirty="0"/>
              <a:t>/15</a:t>
            </a:r>
            <a:endParaRPr lang="en-US" dirty="0"/>
          </a:p>
        </p:txBody>
      </p:sp>
    </p:spTree>
    <p:extLst>
      <p:ext uri="{BB962C8B-B14F-4D97-AF65-F5344CB8AC3E}">
        <p14:creationId xmlns:p14="http://schemas.microsoft.com/office/powerpoint/2010/main" val="38692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8" grpId="0"/>
      <p:bldP spid="19" grpId="0"/>
      <p:bldP spid="22"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5000">
              <a:srgbClr val="E1EDF9"/>
            </a:gs>
            <a:gs pos="0">
              <a:schemeClr val="accent1">
                <a:lumMod val="5000"/>
                <a:lumOff val="95000"/>
              </a:schemeClr>
            </a:gs>
            <a:gs pos="62000">
              <a:srgbClr val="C6DFF4"/>
            </a:gs>
            <a:gs pos="100000">
              <a:srgbClr val="C6DFF4"/>
            </a:gs>
          </a:gsLst>
          <a:lin ang="16200000" scaled="0"/>
        </a:gradFill>
        <a:effectLst/>
      </p:bgPr>
    </p:bg>
    <p:spTree>
      <p:nvGrpSpPr>
        <p:cNvPr id="1" name=""/>
        <p:cNvGrpSpPr/>
        <p:nvPr/>
      </p:nvGrpSpPr>
      <p:grpSpPr>
        <a:xfrm>
          <a:off x="0" y="0"/>
          <a:ext cx="0" cy="0"/>
          <a:chOff x="0" y="0"/>
          <a:chExt cx="0" cy="0"/>
        </a:xfrm>
      </p:grpSpPr>
      <p:pic>
        <p:nvPicPr>
          <p:cNvPr id="4" name="Picture 2" descr="Image result for pemc 2018">
            <a:extLst>
              <a:ext uri="{FF2B5EF4-FFF2-40B4-BE49-F238E27FC236}">
                <a16:creationId xmlns:a16="http://schemas.microsoft.com/office/drawing/2014/main" id="{4CF91A14-9E34-47DA-BC9C-3DE7AD3FA9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26482" cy="800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ugurm\Desktop\gitthub\IMMD\GRW2017\Metu5.png">
            <a:extLst>
              <a:ext uri="{FF2B5EF4-FFF2-40B4-BE49-F238E27FC236}">
                <a16:creationId xmlns:a16="http://schemas.microsoft.com/office/drawing/2014/main" id="{BABCB4FB-B431-4356-963F-017A7A8F8578}"/>
              </a:ext>
            </a:extLst>
          </p:cNvPr>
          <p:cNvPicPr/>
          <p:nvPr/>
        </p:nvPicPr>
        <p:blipFill rotWithShape="1">
          <a:blip r:embed="rId3" cstate="print">
            <a:extLst>
              <a:ext uri="{28A0092B-C50C-407E-A947-70E740481C1C}">
                <a14:useLocalDpi xmlns:a14="http://schemas.microsoft.com/office/drawing/2010/main" val="0"/>
              </a:ext>
            </a:extLst>
          </a:blip>
          <a:srcRect l="14652" t="39667" r="70514" b="41051"/>
          <a:stretch/>
        </p:blipFill>
        <p:spPr bwMode="auto">
          <a:xfrm>
            <a:off x="11384292" y="5979219"/>
            <a:ext cx="733440" cy="721961"/>
          </a:xfrm>
          <a:prstGeom prst="rect">
            <a:avLst/>
          </a:prstGeom>
          <a:noFill/>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B6DCCE1-55D4-48B7-8BB0-F54A2B8476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53" y="6034295"/>
            <a:ext cx="733440" cy="611811"/>
          </a:xfrm>
          <a:prstGeom prst="rect">
            <a:avLst/>
          </a:prstGeom>
          <a:effectLst>
            <a:outerShdw blurRad="63500" sx="102000" sy="102000" algn="ctr" rotWithShape="0">
              <a:prstClr val="black"/>
            </a:outerShdw>
            <a:softEdge rad="0"/>
          </a:effectLst>
        </p:spPr>
      </p:pic>
      <p:sp>
        <p:nvSpPr>
          <p:cNvPr id="2" name="TextBox 1">
            <a:extLst>
              <a:ext uri="{FF2B5EF4-FFF2-40B4-BE49-F238E27FC236}">
                <a16:creationId xmlns:a16="http://schemas.microsoft.com/office/drawing/2014/main" id="{3E68B92E-44BD-442E-BC28-B996E2A733D5}"/>
              </a:ext>
            </a:extLst>
          </p:cNvPr>
          <p:cNvSpPr txBox="1"/>
          <p:nvPr/>
        </p:nvSpPr>
        <p:spPr>
          <a:xfrm>
            <a:off x="1761946" y="188477"/>
            <a:ext cx="8668107" cy="769441"/>
          </a:xfrm>
          <a:prstGeom prst="rect">
            <a:avLst/>
          </a:prstGeom>
          <a:noFill/>
        </p:spPr>
        <p:txBody>
          <a:bodyPr wrap="square" rtlCol="0">
            <a:spAutoFit/>
          </a:bodyPr>
          <a:lstStyle/>
          <a:p>
            <a:pPr algn="ctr"/>
            <a:r>
              <a:rPr lang="tr-TR" sz="4400" b="1" dirty="0" err="1">
                <a:latin typeface="Adobe Heiti Std R" panose="020B0400000000000000" pitchFamily="34" charset="-128"/>
                <a:ea typeface="Adobe Heiti Std R" panose="020B0400000000000000" pitchFamily="34" charset="-128"/>
              </a:rPr>
              <a:t>Inverter</a:t>
            </a:r>
            <a:r>
              <a:rPr lang="tr-TR" sz="4400" b="1" dirty="0">
                <a:latin typeface="Adobe Heiti Std R" panose="020B0400000000000000" pitchFamily="34" charset="-128"/>
                <a:ea typeface="Adobe Heiti Std R" panose="020B0400000000000000" pitchFamily="34" charset="-128"/>
              </a:rPr>
              <a:t> </a:t>
            </a:r>
            <a:r>
              <a:rPr lang="tr-TR" sz="4400" b="1" dirty="0" err="1">
                <a:latin typeface="Adobe Heiti Std R" panose="020B0400000000000000" pitchFamily="34" charset="-128"/>
                <a:ea typeface="Adobe Heiti Std R" panose="020B0400000000000000" pitchFamily="34" charset="-128"/>
              </a:rPr>
              <a:t>Topologies</a:t>
            </a:r>
            <a:endParaRPr lang="en-US" sz="3400" b="1" dirty="0">
              <a:latin typeface="Adobe Heiti Std R" panose="020B0400000000000000" pitchFamily="34" charset="-128"/>
              <a:ea typeface="Adobe Heiti Std R" panose="020B0400000000000000" pitchFamily="34" charset="-128"/>
            </a:endParaRPr>
          </a:p>
        </p:txBody>
      </p:sp>
      <p:cxnSp>
        <p:nvCxnSpPr>
          <p:cNvPr id="12" name="Straight Connector 11">
            <a:extLst>
              <a:ext uri="{FF2B5EF4-FFF2-40B4-BE49-F238E27FC236}">
                <a16:creationId xmlns:a16="http://schemas.microsoft.com/office/drawing/2014/main" id="{CD953AED-5807-4DA7-B9FA-0247B6718842}"/>
              </a:ext>
            </a:extLst>
          </p:cNvPr>
          <p:cNvCxnSpPr>
            <a:cxnSpLocks/>
          </p:cNvCxnSpPr>
          <p:nvPr/>
        </p:nvCxnSpPr>
        <p:spPr>
          <a:xfrm>
            <a:off x="1732739" y="957918"/>
            <a:ext cx="831593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800E3-27CF-4AC7-8427-0FF4B19F1FE6}"/>
              </a:ext>
            </a:extLst>
          </p:cNvPr>
          <p:cNvSpPr txBox="1"/>
          <p:nvPr/>
        </p:nvSpPr>
        <p:spPr>
          <a:xfrm>
            <a:off x="2782699" y="1215672"/>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8" name="Picture 7" descr="A picture containing object&#10;&#10;Description generated with very high confidence">
            <a:extLst>
              <a:ext uri="{FF2B5EF4-FFF2-40B4-BE49-F238E27FC236}">
                <a16:creationId xmlns:a16="http://schemas.microsoft.com/office/drawing/2014/main" id="{874F5988-9CD0-44FA-8F53-FF2A8CFCBFD1}"/>
              </a:ext>
            </a:extLst>
          </p:cNvPr>
          <p:cNvPicPr>
            <a:picLocks noChangeAspect="1"/>
          </p:cNvPicPr>
          <p:nvPr/>
        </p:nvPicPr>
        <p:blipFill rotWithShape="1">
          <a:blip r:embed="rId5"/>
          <a:srcRect l="23611" t="30417" b="39444"/>
          <a:stretch/>
        </p:blipFill>
        <p:spPr>
          <a:xfrm>
            <a:off x="3933824" y="1727359"/>
            <a:ext cx="4324350" cy="1706153"/>
          </a:xfrm>
          <a:prstGeom prst="rect">
            <a:avLst/>
          </a:prstGeom>
        </p:spPr>
      </p:pic>
      <p:sp>
        <p:nvSpPr>
          <p:cNvPr id="17" name="TextBox 16">
            <a:extLst>
              <a:ext uri="{FF2B5EF4-FFF2-40B4-BE49-F238E27FC236}">
                <a16:creationId xmlns:a16="http://schemas.microsoft.com/office/drawing/2014/main" id="{45667212-6DFA-4680-ADAE-E80D955FA4E8}"/>
              </a:ext>
            </a:extLst>
          </p:cNvPr>
          <p:cNvSpPr txBox="1"/>
          <p:nvPr/>
        </p:nvSpPr>
        <p:spPr>
          <a:xfrm>
            <a:off x="2782699" y="3499968"/>
            <a:ext cx="6626600" cy="461665"/>
          </a:xfrm>
          <a:prstGeom prst="rect">
            <a:avLst/>
          </a:prstGeom>
          <a:noFill/>
        </p:spPr>
        <p:txBody>
          <a:bodyPr wrap="square" rtlCol="0">
            <a:spAutoFit/>
          </a:bodyPr>
          <a:lstStyle/>
          <a:p>
            <a:pPr algn="ctr">
              <a:spcAft>
                <a:spcPts val="1200"/>
              </a:spcAft>
            </a:pP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3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level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2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parallel</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NPC VSI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with</a:t>
            </a:r>
            <a:r>
              <a:rPr lang="tr-TR" sz="2400" dirty="0">
                <a:latin typeface="Adobe Heiti Std R" panose="020B0400000000000000" pitchFamily="34" charset="-128"/>
                <a:ea typeface="Adobe Heiti Std R" panose="020B0400000000000000" pitchFamily="34" charset="-128"/>
                <a:cs typeface="Times New Roman" panose="02020603050405020304" pitchFamily="18" charset="0"/>
              </a:rPr>
              <a:t> </a:t>
            </a:r>
            <a:r>
              <a:rPr lang="tr-TR" sz="2400" dirty="0" err="1">
                <a:latin typeface="Adobe Heiti Std R" panose="020B0400000000000000" pitchFamily="34" charset="-128"/>
                <a:ea typeface="Adobe Heiti Std R" panose="020B0400000000000000" pitchFamily="34" charset="-128"/>
                <a:cs typeface="Times New Roman" panose="02020603050405020304" pitchFamily="18" charset="0"/>
              </a:rPr>
              <a:t>GaN</a:t>
            </a:r>
            <a:endParaRPr lang="tr-TR" sz="2400" dirty="0">
              <a:latin typeface="Adobe Heiti Std R" panose="020B0400000000000000" pitchFamily="34" charset="-128"/>
              <a:ea typeface="Adobe Heiti Std R" panose="020B0400000000000000" pitchFamily="34" charset="-128"/>
              <a:cs typeface="Times New Roman" panose="02020603050405020304" pitchFamily="18" charset="0"/>
            </a:endParaRPr>
          </a:p>
        </p:txBody>
      </p:sp>
      <p:pic>
        <p:nvPicPr>
          <p:cNvPr id="11" name="Picture 10">
            <a:extLst>
              <a:ext uri="{FF2B5EF4-FFF2-40B4-BE49-F238E27FC236}">
                <a16:creationId xmlns:a16="http://schemas.microsoft.com/office/drawing/2014/main" id="{A11622C2-92A8-436A-9BF5-60DD8131750C}"/>
              </a:ext>
            </a:extLst>
          </p:cNvPr>
          <p:cNvPicPr>
            <a:picLocks noChangeAspect="1"/>
          </p:cNvPicPr>
          <p:nvPr/>
        </p:nvPicPr>
        <p:blipFill rotWithShape="1">
          <a:blip r:embed="rId6"/>
          <a:srcRect l="15152" t="36058" r="13607" b="21519"/>
          <a:stretch/>
        </p:blipFill>
        <p:spPr>
          <a:xfrm>
            <a:off x="3890454" y="4028089"/>
            <a:ext cx="4000502" cy="2382236"/>
          </a:xfrm>
          <a:prstGeom prst="rect">
            <a:avLst/>
          </a:prstGeom>
        </p:spPr>
      </p:pic>
      <p:sp>
        <p:nvSpPr>
          <p:cNvPr id="21" name="TextBox 20">
            <a:extLst>
              <a:ext uri="{FF2B5EF4-FFF2-40B4-BE49-F238E27FC236}">
                <a16:creationId xmlns:a16="http://schemas.microsoft.com/office/drawing/2014/main" id="{EDC12B0B-6B33-43E6-9FAF-52C4D858DDAA}"/>
              </a:ext>
            </a:extLst>
          </p:cNvPr>
          <p:cNvSpPr txBox="1"/>
          <p:nvPr/>
        </p:nvSpPr>
        <p:spPr>
          <a:xfrm>
            <a:off x="7941814" y="2321535"/>
            <a:ext cx="2350127" cy="338554"/>
          </a:xfrm>
          <a:prstGeom prst="rect">
            <a:avLst/>
          </a:prstGeom>
          <a:noFill/>
        </p:spPr>
        <p:txBody>
          <a:bodyPr wrap="square" rtlCol="0">
            <a:spAutoFit/>
          </a:bodyPr>
          <a:lstStyle/>
          <a:p>
            <a:r>
              <a:rPr lang="tr-TR" sz="1600" b="1" dirty="0" err="1"/>
              <a:t>Modules</a:t>
            </a:r>
            <a:r>
              <a:rPr lang="tr-TR" sz="1600" b="1" dirty="0"/>
              <a:t> 1,2,3,4</a:t>
            </a:r>
            <a:endParaRPr lang="en-US" sz="1600" b="1" dirty="0"/>
          </a:p>
        </p:txBody>
      </p:sp>
      <p:sp>
        <p:nvSpPr>
          <p:cNvPr id="24" name="TextBox 23">
            <a:extLst>
              <a:ext uri="{FF2B5EF4-FFF2-40B4-BE49-F238E27FC236}">
                <a16:creationId xmlns:a16="http://schemas.microsoft.com/office/drawing/2014/main" id="{DADEB9D6-1717-4626-BD0D-06FDC7CC355E}"/>
              </a:ext>
            </a:extLst>
          </p:cNvPr>
          <p:cNvSpPr txBox="1"/>
          <p:nvPr/>
        </p:nvSpPr>
        <p:spPr>
          <a:xfrm>
            <a:off x="7941813" y="4586077"/>
            <a:ext cx="2350127" cy="338554"/>
          </a:xfrm>
          <a:prstGeom prst="rect">
            <a:avLst/>
          </a:prstGeom>
          <a:noFill/>
        </p:spPr>
        <p:txBody>
          <a:bodyPr wrap="square" rtlCol="0">
            <a:spAutoFit/>
          </a:bodyPr>
          <a:lstStyle/>
          <a:p>
            <a:r>
              <a:rPr lang="tr-TR" sz="1600" b="1" dirty="0" err="1"/>
              <a:t>Modules</a:t>
            </a:r>
            <a:r>
              <a:rPr lang="tr-TR" sz="1600" b="1" dirty="0"/>
              <a:t> 1,2</a:t>
            </a:r>
            <a:endParaRPr lang="en-US" sz="1600" b="1" dirty="0"/>
          </a:p>
        </p:txBody>
      </p:sp>
      <p:sp>
        <p:nvSpPr>
          <p:cNvPr id="25" name="TextBox 24">
            <a:extLst>
              <a:ext uri="{FF2B5EF4-FFF2-40B4-BE49-F238E27FC236}">
                <a16:creationId xmlns:a16="http://schemas.microsoft.com/office/drawing/2014/main" id="{518FD30C-7F08-439A-9331-4EDA16C7774D}"/>
              </a:ext>
            </a:extLst>
          </p:cNvPr>
          <p:cNvSpPr txBox="1"/>
          <p:nvPr/>
        </p:nvSpPr>
        <p:spPr>
          <a:xfrm>
            <a:off x="7941813" y="5614987"/>
            <a:ext cx="2350127" cy="338554"/>
          </a:xfrm>
          <a:prstGeom prst="rect">
            <a:avLst/>
          </a:prstGeom>
          <a:noFill/>
        </p:spPr>
        <p:txBody>
          <a:bodyPr wrap="square" rtlCol="0">
            <a:spAutoFit/>
          </a:bodyPr>
          <a:lstStyle/>
          <a:p>
            <a:r>
              <a:rPr lang="tr-TR" sz="1600" b="1" dirty="0" err="1"/>
              <a:t>Modules</a:t>
            </a:r>
            <a:r>
              <a:rPr lang="tr-TR" sz="1600" b="1" dirty="0"/>
              <a:t> 3,4</a:t>
            </a:r>
            <a:endParaRPr lang="en-US" sz="1600" b="1" dirty="0"/>
          </a:p>
        </p:txBody>
      </p:sp>
      <p:sp>
        <p:nvSpPr>
          <p:cNvPr id="29" name="Slide Number Placeholder 9">
            <a:extLst>
              <a:ext uri="{FF2B5EF4-FFF2-40B4-BE49-F238E27FC236}">
                <a16:creationId xmlns:a16="http://schemas.microsoft.com/office/drawing/2014/main" id="{804930DC-F461-4DF7-8194-FF0543420A9E}"/>
              </a:ext>
            </a:extLst>
          </p:cNvPr>
          <p:cNvSpPr>
            <a:spLocks noGrp="1"/>
          </p:cNvSpPr>
          <p:nvPr>
            <p:ph type="sldNum" sz="quarter" idx="12"/>
          </p:nvPr>
        </p:nvSpPr>
        <p:spPr>
          <a:xfrm>
            <a:off x="8788969" y="352189"/>
            <a:ext cx="2743200" cy="365125"/>
          </a:xfrm>
        </p:spPr>
        <p:txBody>
          <a:bodyPr/>
          <a:lstStyle/>
          <a:p>
            <a:fld id="{7BFB8FCB-E0EC-41EC-A6AB-A8429719D322}" type="slidenum">
              <a:rPr lang="en-US" smtClean="0"/>
              <a:t>9</a:t>
            </a:fld>
            <a:r>
              <a:rPr lang="tr-TR" dirty="0"/>
              <a:t>/15</a:t>
            </a:r>
            <a:endParaRPr lang="en-US" dirty="0"/>
          </a:p>
        </p:txBody>
      </p:sp>
    </p:spTree>
    <p:extLst>
      <p:ext uri="{BB962C8B-B14F-4D97-AF65-F5344CB8AC3E}">
        <p14:creationId xmlns:p14="http://schemas.microsoft.com/office/powerpoint/2010/main" val="21835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P spid="21" grpId="0"/>
      <p:bldP spid="24" grpId="0"/>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9370</TotalTime>
  <Words>629</Words>
  <Application>Microsoft Office PowerPoint</Application>
  <PresentationFormat>Widescreen</PresentationFormat>
  <Paragraphs>118</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Heiti Std R</vt: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 sarac</dc:creator>
  <cp:lastModifiedBy>hakan sarac</cp:lastModifiedBy>
  <cp:revision>34</cp:revision>
  <dcterms:created xsi:type="dcterms:W3CDTF">2018-08-08T11:39:14Z</dcterms:created>
  <dcterms:modified xsi:type="dcterms:W3CDTF">2018-08-24T16:13:38Z</dcterms:modified>
</cp:coreProperties>
</file>