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9"/>
  </p:notesMasterIdLst>
  <p:sldIdLst>
    <p:sldId id="290" r:id="rId2"/>
    <p:sldId id="494" r:id="rId3"/>
    <p:sldId id="515" r:id="rId4"/>
    <p:sldId id="497" r:id="rId5"/>
    <p:sldId id="498" r:id="rId6"/>
    <p:sldId id="504" r:id="rId7"/>
    <p:sldId id="501" r:id="rId8"/>
    <p:sldId id="506" r:id="rId9"/>
    <p:sldId id="508" r:id="rId10"/>
    <p:sldId id="514" r:id="rId11"/>
    <p:sldId id="517" r:id="rId12"/>
    <p:sldId id="516" r:id="rId13"/>
    <p:sldId id="507" r:id="rId14"/>
    <p:sldId id="509" r:id="rId15"/>
    <p:sldId id="518" r:id="rId16"/>
    <p:sldId id="513" r:id="rId17"/>
    <p:sldId id="49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0000"/>
    <a:srgbClr val="2D4FFB"/>
    <a:srgbClr val="0033CC"/>
    <a:srgbClr val="385CF6"/>
    <a:srgbClr val="0A35EC"/>
    <a:srgbClr val="2515F7"/>
    <a:srgbClr val="0041C4"/>
    <a:srgbClr val="196BB5"/>
    <a:srgbClr val="4B68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37" autoAdjust="0"/>
    <p:restoredTop sz="94647" autoAdjust="0"/>
  </p:normalViewPr>
  <p:slideViewPr>
    <p:cSldViewPr>
      <p:cViewPr varScale="1">
        <p:scale>
          <a:sx n="122" d="100"/>
          <a:sy n="122" d="100"/>
        </p:scale>
        <p:origin x="86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28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008C1-D970-43BD-9678-58985B84B3B0}" type="datetimeFigureOut">
              <a:rPr lang="tr-TR" smtClean="0"/>
              <a:t>01.06.2017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1BBEF-D461-4390-BF4B-2B69E06247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001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6124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BBEF-D461-4390-BF4B-2B69E06247B2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0925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5723C-A363-4114-BE18-3E9589C2B9C2}" type="datetime1">
              <a:rPr lang="en-US" smtClean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28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2633-93A2-4DB7-B3D8-5F6714E7EFEC}" type="datetime1">
              <a:rPr lang="en-US" smtClean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601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0D8D-AE05-4AF5-8666-75C48EA7B609}" type="datetime1">
              <a:rPr lang="en-US" smtClean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08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B8C0-62AE-47C8-A8EF-FC863B0F06E5}" type="datetime1">
              <a:rPr lang="en-US" smtClean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62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C8472-C309-40FA-8240-FF6234B7F0D0}" type="datetime1">
              <a:rPr lang="en-US" smtClean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04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96F6B-6F2E-418E-A1A6-2F06576F6EF7}" type="datetime1">
              <a:rPr lang="en-US" smtClean="0"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3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D6EC-2E00-46F1-9BD2-E1865A200410}" type="datetime1">
              <a:rPr lang="en-US" smtClean="0"/>
              <a:t>6/1/2017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06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9E5A-6330-4749-ACDB-FB892FCFE6A5}" type="datetime1">
              <a:rPr lang="en-US" smtClean="0"/>
              <a:t>6/1/2017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09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1CB3-A768-4AD8-A97F-12E47CC1200D}" type="datetime1">
              <a:rPr lang="en-US" smtClean="0"/>
              <a:t>6/1/2017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32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8106-484C-46C6-8BE9-348BFA7F2DCB}" type="datetime1">
              <a:rPr lang="en-US" smtClean="0"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88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7B0D-110E-4AAD-9411-DA6CB39E8776}" type="datetime1">
              <a:rPr lang="en-US" smtClean="0"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765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1000">
              <a:schemeClr val="bg1"/>
            </a:gs>
            <a:gs pos="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B5B0E-55D6-4DAA-879D-58BBFFC7379B}" type="datetime1">
              <a:rPr lang="en-US" smtClean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17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ugurm@metu.edu.t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hyperlink" Target="mailto:ugurm@metu.edu.tr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4.png"/><Relationship Id="rId7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52315" y="4436203"/>
            <a:ext cx="76492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Mesut Uğur</a:t>
            </a: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ugurm@metu.edu.tr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Electrical and Electronics Engineering</a:t>
            </a: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 East Technical University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982634" y="2759690"/>
            <a:ext cx="810462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4389438">
              <a:spcBef>
                <a:spcPct val="50000"/>
              </a:spcBef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Link Capacitor Optimization for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Modular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 Drives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39371" y="5991344"/>
            <a:ext cx="8104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20/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06/2017</a:t>
            </a:r>
            <a:endParaRPr lang="tr-T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803" y="556935"/>
            <a:ext cx="1052997" cy="87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531" y="216933"/>
            <a:ext cx="2347098" cy="7793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715" y="1019918"/>
            <a:ext cx="3192730" cy="635840"/>
          </a:xfrm>
          <a:prstGeom prst="rect">
            <a:avLst/>
          </a:prstGeom>
        </p:spPr>
      </p:pic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2959807" y="2985846"/>
            <a:ext cx="6840032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4389438">
              <a:spcBef>
                <a:spcPct val="50000"/>
              </a:spcBef>
            </a:pPr>
            <a:r>
              <a:rPr lang="tr-TR" sz="2600" dirty="0" err="1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26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26th IEEE International </a:t>
            </a:r>
            <a:r>
              <a:rPr lang="tr-TR" sz="2600" dirty="0" err="1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Symposium</a:t>
            </a:r>
            <a:r>
              <a:rPr lang="tr-TR" sz="26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tr-TR" sz="2600" dirty="0" err="1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Industrial</a:t>
            </a:r>
            <a:r>
              <a:rPr lang="tr-TR" sz="26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600" dirty="0" err="1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Electronics</a:t>
            </a:r>
            <a:endParaRPr lang="en-US" sz="2600" b="1" dirty="0" smtClean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99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1189918" y="1143000"/>
            <a:ext cx="76492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interleaving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4" t="47420"/>
          <a:stretch/>
        </p:blipFill>
        <p:spPr>
          <a:xfrm>
            <a:off x="1151818" y="2207792"/>
            <a:ext cx="5142683" cy="246271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919" y="1904415"/>
            <a:ext cx="2728161" cy="37616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6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48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1189918" y="1143000"/>
            <a:ext cx="764928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interleaving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ctr">
              <a:buFont typeface="Wingdings" panose="05000000000000000000" pitchFamily="2" charset="2"/>
              <a:buChar char="ü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007" y="1752600"/>
            <a:ext cx="5945768" cy="44005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3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89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1189918" y="1143000"/>
            <a:ext cx="79540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Optimum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shift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angle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50" y="1606163"/>
            <a:ext cx="6887282" cy="49327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6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52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361" y="1249362"/>
            <a:ext cx="5478396" cy="5289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3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26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131" y="1285155"/>
            <a:ext cx="3403469" cy="27174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721" y="1261044"/>
            <a:ext cx="3586248" cy="2828904"/>
          </a:xfrm>
          <a:prstGeom prst="rect">
            <a:avLst/>
          </a:prstGeom>
        </p:spPr>
      </p:pic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723457" y="949551"/>
            <a:ext cx="29287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tr-T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RMS </a:t>
            </a:r>
            <a:r>
              <a:rPr lang="tr-TR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lang="tr-T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tr-T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tr-TR" sz="16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600" b="1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5772742" y="955499"/>
            <a:ext cx="29287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tr-TR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Capacitance</a:t>
            </a:r>
            <a:r>
              <a:rPr lang="tr-T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tr-T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tr-TR" sz="16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</a:t>
            </a:r>
            <a:endParaRPr lang="en-US" sz="1600" b="1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1200804" y="4054322"/>
            <a:ext cx="7954082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tr-T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voltage</a:t>
            </a:r>
          </a:p>
          <a:p>
            <a:pPr marL="342900" indent="-342900" algn="l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density and cost is bad, superior thermal performance</a:t>
            </a:r>
          </a:p>
          <a:p>
            <a:pPr algn="l">
              <a:spcAft>
                <a:spcPts val="600"/>
              </a:spcAft>
            </a:pPr>
            <a:r>
              <a:rPr lang="tr-T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voltage</a:t>
            </a:r>
          </a:p>
          <a:p>
            <a:pPr marL="342900" indent="-342900" algn="l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capacitance yields high cost</a:t>
            </a:r>
          </a:p>
          <a:p>
            <a:pPr marL="342900" indent="-342900" algn="l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capacitance yields bad thermal performance</a:t>
            </a:r>
          </a:p>
          <a:p>
            <a:pPr algn="l">
              <a:spcAft>
                <a:spcPts val="600"/>
              </a:spcAft>
            </a:pPr>
            <a:r>
              <a:rPr lang="tr-T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</a:p>
          <a:p>
            <a:pPr marL="342900" indent="-342900" algn="l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4 25</a:t>
            </a:r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F, 450V metal film capacitors connected in parallel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9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15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189918" y="1447800"/>
            <a:ext cx="7954082" cy="3093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tr-TR" sz="2000" b="1" dirty="0" smtClean="0">
                <a:solidFill>
                  <a:srgbClr val="F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IMMD </a:t>
            </a:r>
            <a:r>
              <a:rPr lang="tr-T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bla</a:t>
            </a:r>
            <a:r>
              <a:rPr lang="tr-T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bla</a:t>
            </a:r>
            <a:endParaRPr lang="tr-TR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tr-TR" sz="2000" b="1" dirty="0">
                <a:solidFill>
                  <a:srgbClr val="F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IMMD </a:t>
            </a: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</a:t>
            </a:r>
            <a:endParaRPr lang="tr-T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tr-TR" sz="2000" b="1" dirty="0">
                <a:solidFill>
                  <a:srgbClr val="F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IMMD </a:t>
            </a: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</a:t>
            </a:r>
            <a:endParaRPr lang="tr-T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tr-TR" sz="2000" b="1" dirty="0">
                <a:solidFill>
                  <a:srgbClr val="F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IMMD </a:t>
            </a: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</a:t>
            </a:r>
            <a:endParaRPr lang="tr-T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tr-TR" sz="2000" b="1" dirty="0">
                <a:solidFill>
                  <a:srgbClr val="F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IMMD </a:t>
            </a: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</a:t>
            </a:r>
            <a:endParaRPr lang="tr-T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tr-TR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82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2" name="Text Box 42"/>
          <p:cNvSpPr txBox="1">
            <a:spLocks noChangeArrowheads="1"/>
          </p:cNvSpPr>
          <p:nvPr/>
        </p:nvSpPr>
        <p:spPr bwMode="auto">
          <a:xfrm>
            <a:off x="1164518" y="1371600"/>
            <a:ext cx="7300509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 algn="l" defTabSz="4389438">
              <a:spcAft>
                <a:spcPts val="1200"/>
              </a:spcAft>
              <a:buFont typeface="+mj-lt"/>
              <a:buAutoNum type="arabicPeriod"/>
            </a:pPr>
            <a:r>
              <a:rPr lang="en-US" sz="1600" dirty="0" smtClean="0"/>
              <a:t>G</a:t>
            </a:r>
            <a:r>
              <a:rPr lang="en-US" sz="1600" dirty="0"/>
              <a:t>. Lo </a:t>
            </a:r>
            <a:r>
              <a:rPr lang="en-US" sz="1600" dirty="0" err="1"/>
              <a:t>Calzo</a:t>
            </a:r>
            <a:r>
              <a:rPr lang="en-US" sz="1600" dirty="0"/>
              <a:t> </a:t>
            </a:r>
            <a:r>
              <a:rPr lang="en-US" sz="1600" i="1" dirty="0"/>
              <a:t>et al.</a:t>
            </a:r>
            <a:r>
              <a:rPr lang="en-US" sz="1600" dirty="0"/>
              <a:t>, “</a:t>
            </a:r>
            <a:r>
              <a:rPr lang="en-US" sz="1600" b="1" dirty="0"/>
              <a:t>Integrated motor drives: state of the art and future trends</a:t>
            </a:r>
            <a:r>
              <a:rPr lang="en-US" sz="1600" dirty="0"/>
              <a:t>,” </a:t>
            </a:r>
            <a:r>
              <a:rPr lang="en-US" sz="1600" i="1" dirty="0"/>
              <a:t>IET </a:t>
            </a:r>
            <a:r>
              <a:rPr lang="en-US" sz="1600" i="1" dirty="0" err="1"/>
              <a:t>Electr</a:t>
            </a:r>
            <a:r>
              <a:rPr lang="en-US" sz="1600" i="1" dirty="0"/>
              <a:t>. Power Appl.</a:t>
            </a:r>
            <a:r>
              <a:rPr lang="en-US" sz="1600" dirty="0"/>
              <a:t>, vol. 10, no. 8, pp. 757–771, Sep. 2016</a:t>
            </a:r>
            <a:r>
              <a:rPr lang="en-US" sz="1600" dirty="0" smtClean="0"/>
              <a:t>.</a:t>
            </a:r>
            <a:endParaRPr lang="tr-TR" sz="1600" dirty="0" smtClean="0"/>
          </a:p>
          <a:p>
            <a:pPr marL="514350" indent="-514350" algn="l" defTabSz="4389438">
              <a:spcAft>
                <a:spcPts val="1200"/>
              </a:spcAft>
              <a:buFont typeface="+mj-lt"/>
              <a:buAutoNum type="arabicPeriod"/>
            </a:pPr>
            <a:r>
              <a:rPr lang="en-US" sz="1600" dirty="0" smtClean="0"/>
              <a:t>J</a:t>
            </a:r>
            <a:r>
              <a:rPr lang="en-US" sz="1600" dirty="0"/>
              <a:t>. Wang, Y. Li, and Y. Han, “</a:t>
            </a:r>
            <a:r>
              <a:rPr lang="en-US" sz="1600" b="1" dirty="0"/>
              <a:t>Integrated Modular Motor Drive Design With GaN Power FETs</a:t>
            </a:r>
            <a:r>
              <a:rPr lang="en-US" sz="1600" dirty="0"/>
              <a:t>,” </a:t>
            </a:r>
            <a:r>
              <a:rPr lang="en-US" sz="1600" i="1" dirty="0"/>
              <a:t>IEEE Trans. Ind. Appl.</a:t>
            </a:r>
            <a:r>
              <a:rPr lang="en-US" sz="1600" dirty="0"/>
              <a:t>, vol. 51, no. c, pp. 3198–3207, 2015</a:t>
            </a:r>
            <a:r>
              <a:rPr lang="en-US" sz="1600" dirty="0" smtClean="0"/>
              <a:t>.</a:t>
            </a:r>
            <a:endParaRPr lang="tr-TR" sz="1600" dirty="0" smtClean="0"/>
          </a:p>
          <a:p>
            <a:pPr marL="514350" indent="-514350" algn="l" defTabSz="4389438">
              <a:spcAft>
                <a:spcPts val="1200"/>
              </a:spcAft>
              <a:buFont typeface="+mj-lt"/>
              <a:buAutoNum type="arabicPeriod"/>
            </a:pPr>
            <a:r>
              <a:rPr lang="en-US" sz="1600" dirty="0" smtClean="0"/>
              <a:t>J</a:t>
            </a:r>
            <a:r>
              <a:rPr lang="en-US" sz="1600" dirty="0"/>
              <a:t>. J. </a:t>
            </a:r>
            <a:r>
              <a:rPr lang="en-US" sz="1600" dirty="0" err="1"/>
              <a:t>Wolmarans</a:t>
            </a:r>
            <a:r>
              <a:rPr lang="en-US" sz="1600" dirty="0"/>
              <a:t>, M. B. Gerber, H. </a:t>
            </a:r>
            <a:r>
              <a:rPr lang="en-US" sz="1600" dirty="0" err="1"/>
              <a:t>Polinder</a:t>
            </a:r>
            <a:r>
              <a:rPr lang="en-US" sz="1600" dirty="0"/>
              <a:t>, S. W. H. De </a:t>
            </a:r>
            <a:r>
              <a:rPr lang="en-US" sz="1600" dirty="0" err="1"/>
              <a:t>Haan</a:t>
            </a:r>
            <a:r>
              <a:rPr lang="en-US" sz="1600" dirty="0"/>
              <a:t>, J. A. Ferreira, and D. </a:t>
            </a:r>
            <a:r>
              <a:rPr lang="en-US" sz="1600" dirty="0" err="1"/>
              <a:t>Clarenbach</a:t>
            </a:r>
            <a:r>
              <a:rPr lang="en-US" sz="1600" dirty="0"/>
              <a:t>, “</a:t>
            </a:r>
            <a:r>
              <a:rPr lang="en-US" sz="1600" b="1" dirty="0"/>
              <a:t>A 50kW integrated fault tolerant permanent magnet machine and motor drive</a:t>
            </a:r>
            <a:r>
              <a:rPr lang="en-US" sz="1600" dirty="0"/>
              <a:t>,” </a:t>
            </a:r>
            <a:r>
              <a:rPr lang="en-US" sz="1600" i="1" dirty="0"/>
              <a:t>PESC Rec. - IEEE </a:t>
            </a:r>
            <a:r>
              <a:rPr lang="en-US" sz="1600" i="1" dirty="0" err="1"/>
              <a:t>Annu</a:t>
            </a:r>
            <a:r>
              <a:rPr lang="en-US" sz="1600" i="1" dirty="0"/>
              <a:t>. Power Electron. Spec. Conf.</a:t>
            </a:r>
            <a:r>
              <a:rPr lang="en-US" sz="1600" dirty="0"/>
              <a:t>, pp. 345–351, 2008</a:t>
            </a:r>
            <a:r>
              <a:rPr lang="en-US" sz="1600" dirty="0" smtClean="0"/>
              <a:t>.</a:t>
            </a:r>
            <a:endParaRPr lang="tr-TR" sz="1600" dirty="0" smtClean="0"/>
          </a:p>
          <a:p>
            <a:pPr marL="514350" indent="-514350" defTabSz="4389438">
              <a:spcAft>
                <a:spcPts val="1200"/>
              </a:spcAft>
              <a:buFont typeface="+mj-lt"/>
              <a:buAutoNum type="arabicPeriod"/>
            </a:pPr>
            <a:r>
              <a:rPr lang="en-US" sz="1600" dirty="0" smtClean="0"/>
              <a:t>N</a:t>
            </a:r>
            <a:r>
              <a:rPr lang="en-US" sz="1600" dirty="0"/>
              <a:t>. R. Brown, T. M. </a:t>
            </a:r>
            <a:r>
              <a:rPr lang="en-US" sz="1600" dirty="0" err="1"/>
              <a:t>Jahns</a:t>
            </a:r>
            <a:r>
              <a:rPr lang="en-US" sz="1600" dirty="0"/>
              <a:t>, and R. D. Lorenz, “</a:t>
            </a:r>
            <a:r>
              <a:rPr lang="en-US" sz="1600" b="1" dirty="0"/>
              <a:t>Power Converter Design for an Integrated Modular Motor Drive</a:t>
            </a:r>
            <a:r>
              <a:rPr lang="en-US" sz="1600" dirty="0"/>
              <a:t>,” </a:t>
            </a:r>
            <a:r>
              <a:rPr lang="en-US" sz="1600" i="1" dirty="0"/>
              <a:t>Ind. Appl. Conf. 2007. 42nd IAS </a:t>
            </a:r>
            <a:r>
              <a:rPr lang="en-US" sz="1600" i="1" dirty="0" err="1"/>
              <a:t>Annu</a:t>
            </a:r>
            <a:r>
              <a:rPr lang="en-US" sz="1600" i="1" dirty="0"/>
              <a:t>. Meet. Conf. Rec. 2007 IEEE</a:t>
            </a:r>
            <a:r>
              <a:rPr lang="en-US" sz="1600" dirty="0"/>
              <a:t>, pp. 1322–1328, 2007</a:t>
            </a:r>
            <a:r>
              <a:rPr lang="en-US" sz="1600" dirty="0" smtClean="0"/>
              <a:t>.</a:t>
            </a:r>
            <a:endParaRPr lang="tr-TR" sz="1600" dirty="0" smtClean="0"/>
          </a:p>
          <a:p>
            <a:pPr marL="514350" indent="-514350" defTabSz="4389438">
              <a:spcAft>
                <a:spcPts val="1200"/>
              </a:spcAft>
              <a:buFont typeface="+mj-lt"/>
              <a:buAutoNum type="arabicPeriod"/>
            </a:pPr>
            <a:r>
              <a:rPr lang="en-US" sz="1600" dirty="0" smtClean="0"/>
              <a:t>S</a:t>
            </a:r>
            <a:r>
              <a:rPr lang="en-US" sz="1600" dirty="0"/>
              <a:t>. M. Lambert, B. C. </a:t>
            </a:r>
            <a:r>
              <a:rPr lang="en-US" sz="1600" dirty="0" err="1"/>
              <a:t>Mecrow</a:t>
            </a:r>
            <a:r>
              <a:rPr lang="en-US" sz="1600" dirty="0"/>
              <a:t>, R. </a:t>
            </a:r>
            <a:r>
              <a:rPr lang="en-US" sz="1600" dirty="0" err="1"/>
              <a:t>Abebe</a:t>
            </a:r>
            <a:r>
              <a:rPr lang="en-US" sz="1600" dirty="0"/>
              <a:t>, G. </a:t>
            </a:r>
            <a:r>
              <a:rPr lang="en-US" sz="1600" dirty="0" err="1"/>
              <a:t>Vakil</a:t>
            </a:r>
            <a:r>
              <a:rPr lang="en-US" sz="1600" dirty="0"/>
              <a:t>, and C. M. Johnson, “</a:t>
            </a:r>
            <a:r>
              <a:rPr lang="en-US" sz="1600" b="1" dirty="0"/>
              <a:t>Integrated Drives for Transport - A Review of the Enabling Electronics Technology</a:t>
            </a:r>
            <a:r>
              <a:rPr lang="en-US" sz="1600" dirty="0"/>
              <a:t>,” </a:t>
            </a:r>
            <a:r>
              <a:rPr lang="en-US" sz="1600" i="1" dirty="0"/>
              <a:t>IEEE </a:t>
            </a:r>
            <a:r>
              <a:rPr lang="en-US" sz="1600" i="1" dirty="0" err="1"/>
              <a:t>Veh</a:t>
            </a:r>
            <a:r>
              <a:rPr lang="en-US" sz="1600" i="1" dirty="0"/>
              <a:t>. Power </a:t>
            </a:r>
            <a:r>
              <a:rPr lang="en-US" sz="1600" i="1" dirty="0" err="1"/>
              <a:t>Propuls</a:t>
            </a:r>
            <a:r>
              <a:rPr lang="en-US" sz="1600" i="1" dirty="0"/>
              <a:t>. Conf.</a:t>
            </a:r>
            <a:r>
              <a:rPr lang="en-US" sz="1600" dirty="0"/>
              <a:t>, pp. 1–6, 2015</a:t>
            </a:r>
            <a:r>
              <a:rPr lang="en-US" sz="1600" dirty="0" smtClean="0"/>
              <a:t>.</a:t>
            </a:r>
            <a:endParaRPr lang="tr-TR" sz="1600" dirty="0" smtClean="0"/>
          </a:p>
          <a:p>
            <a:pPr marL="514350" indent="-514350" defTabSz="4389438">
              <a:spcAft>
                <a:spcPts val="1200"/>
              </a:spcAft>
              <a:buFont typeface="+mj-lt"/>
              <a:buAutoNum type="arabicPeriod"/>
            </a:pPr>
            <a:r>
              <a:rPr lang="en-US" sz="1600" dirty="0" smtClean="0"/>
              <a:t>A</a:t>
            </a:r>
            <a:r>
              <a:rPr lang="en-US" sz="1600" dirty="0"/>
              <a:t>. </a:t>
            </a:r>
            <a:r>
              <a:rPr lang="en-US" sz="1600" dirty="0" err="1"/>
              <a:t>Shea</a:t>
            </a:r>
            <a:r>
              <a:rPr lang="en-US" sz="1600" dirty="0"/>
              <a:t> and T. M. </a:t>
            </a:r>
            <a:r>
              <a:rPr lang="en-US" sz="1600" dirty="0" err="1"/>
              <a:t>Jahns</a:t>
            </a:r>
            <a:r>
              <a:rPr lang="en-US" sz="1600" dirty="0"/>
              <a:t>, “</a:t>
            </a:r>
            <a:r>
              <a:rPr lang="en-US" sz="1600" b="1" dirty="0"/>
              <a:t>Hardware integration for an integrated modular motor drive including distributed control</a:t>
            </a:r>
            <a:r>
              <a:rPr lang="en-US" sz="1600" dirty="0"/>
              <a:t>,” in </a:t>
            </a:r>
            <a:r>
              <a:rPr lang="en-US" sz="1600" i="1" dirty="0"/>
              <a:t>2014 IEEE Energy Conversion Congress and Exposition (ECCE)</a:t>
            </a:r>
            <a:r>
              <a:rPr lang="en-US" sz="1600" dirty="0"/>
              <a:t>, 2014, pp. 4881–4887</a:t>
            </a:r>
            <a:r>
              <a:rPr lang="en-US" sz="1600" dirty="0" smtClean="0"/>
              <a:t>.</a:t>
            </a:r>
            <a:endParaRPr lang="tr-TR" sz="16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6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66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14235" y="150600"/>
            <a:ext cx="72822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5400" y="10668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082" y="2175764"/>
            <a:ext cx="2068954" cy="206895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8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047216" y="4742756"/>
            <a:ext cx="80967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Mesut Uğur</a:t>
            </a: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ugurm@metu.edu.tr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Electrical and Electronics Engineering</a:t>
            </a: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 East Technical University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 descr="C:\Users\ugurm\Desktop\gitthub\IMMD\GRW2017\Metu5.png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2" t="39667" r="15041" b="41051"/>
          <a:stretch/>
        </p:blipFill>
        <p:spPr bwMode="auto">
          <a:xfrm>
            <a:off x="3382022" y="6097904"/>
            <a:ext cx="3427172" cy="76009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923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73427" y="1447800"/>
            <a:ext cx="728226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(1’) =&gt; 1 slayt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IMMD Technology Review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(2’) =&gt; 3 slayt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Modeling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(2’) =&gt; 2 slayt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Capacitor Evaluation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(2’) =&gt; 3 slayt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(2’) =&gt; 2 slayt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(1’) =&gt; 1 slayt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2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39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335300" y="1208758"/>
            <a:ext cx="45039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Drives are placed in a separate cabinet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volume, weight and cost</a:t>
            </a:r>
          </a:p>
          <a:p>
            <a:pPr lvl="1"/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with long cables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 cable effect, EMI problems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828" y="1287018"/>
            <a:ext cx="1772524" cy="14771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679" y="1320754"/>
            <a:ext cx="1066321" cy="148523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6291" y="3508061"/>
            <a:ext cx="3058421" cy="2438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819061" y="3782554"/>
            <a:ext cx="3733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motor drive is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the motor back-end</a:t>
            </a:r>
          </a:p>
          <a:p>
            <a:pPr lvl="1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Both the motor and the drive are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modularized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20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5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IMMD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143" y="1176858"/>
            <a:ext cx="3245602" cy="115536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89918" y="1255851"/>
            <a:ext cx="431212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density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Voltage overshoots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 lifetime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fault tolerance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heat dissipation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Reduced voltage stress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584" y="2594679"/>
            <a:ext cx="2728161" cy="37616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6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75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IMMD </a:t>
            </a:r>
            <a:r>
              <a:rPr lang="tr-T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213407" y="1069400"/>
            <a:ext cx="767269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Electric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traction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HEVs,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rain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028800" y="1568815"/>
            <a:ext cx="767269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Aerospace: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Aircrafts, Space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crafts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9091" r="9091" b="2273"/>
          <a:stretch/>
        </p:blipFill>
        <p:spPr>
          <a:xfrm>
            <a:off x="1056732" y="2684894"/>
            <a:ext cx="2950958" cy="2501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9"/>
          <a:stretch/>
        </p:blipFill>
        <p:spPr>
          <a:xfrm>
            <a:off x="4009644" y="2536903"/>
            <a:ext cx="5087112" cy="27761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11942" y="6565370"/>
            <a:ext cx="54102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smtClean="0"/>
              <a:t>https://www.afdc.energy.gov/vehicles/how-do-hybrid-electric-cars-work</a:t>
            </a:r>
            <a:endParaRPr 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1011942" y="6334422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http://www.carparts.com/classroom/alternativepowersystems.htm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8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71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IMMD </a:t>
            </a:r>
            <a:r>
              <a:rPr lang="tr-T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295399" y="1084656"/>
            <a:ext cx="7672691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mall volume </a:t>
            </a: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endParaRPr lang="tr-T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Cooling</a:t>
            </a: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  <a:p>
            <a:endParaRPr lang="tr-T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Vibration</a:t>
            </a: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658898" y="3505200"/>
            <a:ext cx="6711322" cy="2689835"/>
          </a:xfrm>
          <a:prstGeom prst="rect">
            <a:avLst/>
          </a:prstGeom>
        </p:spPr>
      </p:pic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869591" y="1096379"/>
            <a:ext cx="4991101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Passive component size reduction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 sink size reduction</a:t>
            </a:r>
            <a:endParaRPr lang="tr-T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Achieve superior drive efficiency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 distribution</a:t>
            </a:r>
            <a:endParaRPr lang="tr-T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8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97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Gallium Nitride (GaN) Power Semiconductors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386291" y="1130061"/>
            <a:ext cx="703521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tr-T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 band-gap (WBG)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semiconductor devices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semiconductor loss: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 sink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 is reduced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operation frequency: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passive component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 is reduced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896" y="2274312"/>
            <a:ext cx="4985326" cy="35501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89918" y="5896342"/>
            <a:ext cx="7649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total WBG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market is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expected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be $743M in 2020 in a $12.7B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overall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market.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86290" y="6490642"/>
            <a:ext cx="70352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https://www.slideshare.net/Yole_Developpement/sic-sapphire-gan-what-is-the-business-evolution-of-the-nonsilicon-based-semiconductor-industry-presentation-held-by-on-semicon-west-2017-by-pierric-gueguen-from-yole-dveloppement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7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66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3450504" y="1304324"/>
            <a:ext cx="386469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link capacitors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constitute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20%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30% of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volume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971" y="2895600"/>
            <a:ext cx="5869840" cy="235257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18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86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20035" y="1456042"/>
            <a:ext cx="4223965" cy="28553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86291" y="224135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Capacitor </a:t>
            </a:r>
            <a:r>
              <a:rPr lang="tr-TR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587" y="1456042"/>
            <a:ext cx="2242093" cy="6135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275" y="2593737"/>
            <a:ext cx="4267200" cy="6357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4826" y="1971660"/>
            <a:ext cx="2688179" cy="6666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6941" y="1540859"/>
            <a:ext cx="3823094" cy="22321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4826" y="3210432"/>
            <a:ext cx="2721832" cy="1100966"/>
          </a:xfrm>
          <a:prstGeom prst="rect">
            <a:avLst/>
          </a:prstGeom>
        </p:spPr>
      </p:pic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1397656" y="1138558"/>
            <a:ext cx="3048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Link model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5624916" y="1138558"/>
            <a:ext cx="3048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Analytical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1422835" y="4065761"/>
            <a:ext cx="310950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parameters</a:t>
            </a:r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1600200" y="4465871"/>
            <a:ext cx="3913528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Capacitance per volume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RMS current per volume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ESL &amp; ESR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&amp; lifetime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Mechanical durability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76200" y="5067199"/>
            <a:ext cx="2759076" cy="549476"/>
          </a:xfrm>
          <a:prstGeom prst="rect">
            <a:avLst/>
          </a:prstGeom>
        </p:spPr>
      </p:pic>
      <p:pic>
        <p:nvPicPr>
          <p:cNvPr id="20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8" y="163788"/>
            <a:ext cx="779026" cy="65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53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3" grpId="0"/>
      <p:bldP spid="18" grpId="0"/>
      <p:bldP spid="2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18017</TotalTime>
  <Words>737</Words>
  <Application>Microsoft Office PowerPoint</Application>
  <PresentationFormat>On-screen Show (4:3)</PresentationFormat>
  <Paragraphs>122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Mesut</dc:creator>
  <cp:lastModifiedBy>ugurm</cp:lastModifiedBy>
  <cp:revision>358</cp:revision>
  <dcterms:created xsi:type="dcterms:W3CDTF">2006-08-16T00:00:00Z</dcterms:created>
  <dcterms:modified xsi:type="dcterms:W3CDTF">2017-06-01T08:18:11Z</dcterms:modified>
</cp:coreProperties>
</file>