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notesMasterIdLst>
    <p:notesMasterId r:id="rId24"/>
  </p:notesMasterIdLst>
  <p:sldIdLst>
    <p:sldId id="290" r:id="rId2"/>
    <p:sldId id="388" r:id="rId3"/>
    <p:sldId id="494" r:id="rId4"/>
    <p:sldId id="495" r:id="rId5"/>
    <p:sldId id="496" r:id="rId6"/>
    <p:sldId id="497" r:id="rId7"/>
    <p:sldId id="500" r:id="rId8"/>
    <p:sldId id="498" r:id="rId9"/>
    <p:sldId id="504" r:id="rId10"/>
    <p:sldId id="501" r:id="rId11"/>
    <p:sldId id="505" r:id="rId12"/>
    <p:sldId id="506" r:id="rId13"/>
    <p:sldId id="508" r:id="rId14"/>
    <p:sldId id="514" r:id="rId15"/>
    <p:sldId id="507" r:id="rId16"/>
    <p:sldId id="509" r:id="rId17"/>
    <p:sldId id="510" r:id="rId18"/>
    <p:sldId id="511" r:id="rId19"/>
    <p:sldId id="502" r:id="rId20"/>
    <p:sldId id="512" r:id="rId21"/>
    <p:sldId id="513" r:id="rId22"/>
    <p:sldId id="493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D4FFB"/>
    <a:srgbClr val="0033CC"/>
    <a:srgbClr val="F20000"/>
    <a:srgbClr val="385CF6"/>
    <a:srgbClr val="0A35EC"/>
    <a:srgbClr val="2515F7"/>
    <a:srgbClr val="0041C4"/>
    <a:srgbClr val="196BB5"/>
    <a:srgbClr val="4B68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837" autoAdjust="0"/>
    <p:restoredTop sz="94647" autoAdjust="0"/>
  </p:normalViewPr>
  <p:slideViewPr>
    <p:cSldViewPr>
      <p:cViewPr>
        <p:scale>
          <a:sx n="125" d="100"/>
          <a:sy n="125" d="100"/>
        </p:scale>
        <p:origin x="774" y="-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728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C008C1-D970-43BD-9678-58985B84B3B0}" type="datetimeFigureOut">
              <a:rPr lang="tr-TR" smtClean="0"/>
              <a:t>29.05.2017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1BBEF-D461-4390-BF4B-2B69E06247B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60010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5723C-A363-4114-BE18-3E9589C2B9C2}" type="datetime1">
              <a:rPr lang="en-US" smtClean="0"/>
              <a:t>5/29/2017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285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92633-93A2-4DB7-B3D8-5F6714E7EFEC}" type="datetime1">
              <a:rPr lang="en-US" smtClean="0"/>
              <a:t>5/29/2017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3601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60D8D-AE05-4AF5-8666-75C48EA7B609}" type="datetime1">
              <a:rPr lang="en-US" smtClean="0"/>
              <a:t>5/29/2017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9084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7B8C0-62AE-47C8-A8EF-FC863B0F06E5}" type="datetime1">
              <a:rPr lang="en-US" smtClean="0"/>
              <a:t>5/29/2017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3625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C8472-C309-40FA-8240-FF6234B7F0D0}" type="datetime1">
              <a:rPr lang="en-US" smtClean="0"/>
              <a:t>5/29/2017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6049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96F6B-6F2E-418E-A1A6-2F06576F6EF7}" type="datetime1">
              <a:rPr lang="en-US" smtClean="0"/>
              <a:t>5/29/2017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233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CD6EC-2E00-46F1-9BD2-E1865A200410}" type="datetime1">
              <a:rPr lang="en-US" smtClean="0"/>
              <a:t>5/29/2017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061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B9E5A-6330-4749-ACDB-FB892FCFE6A5}" type="datetime1">
              <a:rPr lang="en-US" smtClean="0"/>
              <a:t>5/29/2017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5091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81CB3-A768-4AD8-A97F-12E47CC1200D}" type="datetime1">
              <a:rPr lang="en-US" smtClean="0"/>
              <a:t>5/29/2017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328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8106-484C-46C6-8BE9-348BFA7F2DCB}" type="datetime1">
              <a:rPr lang="en-US" smtClean="0"/>
              <a:t>5/29/2017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088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57B0D-110E-4AAD-9411-DA6CB39E8776}" type="datetime1">
              <a:rPr lang="en-US" smtClean="0"/>
              <a:t>5/29/2017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765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">
              <a:schemeClr val="bg1">
                <a:lumMod val="95000"/>
              </a:schemeClr>
            </a:gs>
            <a:gs pos="0">
              <a:schemeClr val="bg1">
                <a:lumMod val="85000"/>
              </a:schemeClr>
            </a:gs>
            <a:gs pos="100000">
              <a:schemeClr val="bg1">
                <a:lumMod val="9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4B5B0E-55D6-4DAA-879D-58BBFFC7379B}" type="datetime1">
              <a:rPr lang="en-US" smtClean="0"/>
              <a:t>5/29/2017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170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jpg"/><Relationship Id="rId5" Type="http://schemas.openxmlformats.org/officeDocument/2006/relationships/image" Target="../media/image21.jpg"/><Relationship Id="rId4" Type="http://schemas.openxmlformats.org/officeDocument/2006/relationships/image" Target="../media/image20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0.jpg"/><Relationship Id="rId4" Type="http://schemas.openxmlformats.org/officeDocument/2006/relationships/image" Target="../media/image29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power.eee.metu.edu.tr/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emf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2106"/>
            <a:ext cx="1011942" cy="6854083"/>
          </a:xfrm>
          <a:prstGeom prst="rect">
            <a:avLst/>
          </a:prstGeom>
          <a:gradFill flip="none" rotWithShape="1">
            <a:gsLst>
              <a:gs pos="50000">
                <a:srgbClr val="D00000"/>
              </a:gs>
              <a:gs pos="0">
                <a:srgbClr val="FF0000">
                  <a:shade val="30000"/>
                  <a:satMod val="115000"/>
                </a:srgb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6" name="Picture 2" descr="C:\Users\Mesut\Desktop\aselsan sunum\aselsan sunum 10 ekim\aselsan sunum\cezmi bey\ODTU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507" y="266700"/>
            <a:ext cx="684927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353712" y="266700"/>
            <a:ext cx="7649282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Middle East Technical University</a:t>
            </a:r>
          </a:p>
          <a:p>
            <a:pPr algn="ctr"/>
            <a:r>
              <a:rPr lang="tr-T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Electrical and Electronics Engineering</a:t>
            </a:r>
          </a:p>
          <a:p>
            <a:pPr algn="ctr"/>
            <a:endParaRPr lang="tr-T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tr-T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tr-T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tr-T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82761" y="5017599"/>
            <a:ext cx="764928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Mesut Uğur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6816" y="1335920"/>
            <a:ext cx="4503074" cy="1653540"/>
          </a:xfrm>
          <a:prstGeom prst="rect">
            <a:avLst/>
          </a:prstGeom>
        </p:spPr>
      </p:pic>
      <p:sp>
        <p:nvSpPr>
          <p:cNvPr id="15" name="Text Box 14"/>
          <p:cNvSpPr txBox="1">
            <a:spLocks noChangeArrowheads="1"/>
          </p:cNvSpPr>
          <p:nvPr/>
        </p:nvSpPr>
        <p:spPr bwMode="auto">
          <a:xfrm>
            <a:off x="1039371" y="3403365"/>
            <a:ext cx="8104629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defTabSz="4389438">
              <a:spcBef>
                <a:spcPct val="50000"/>
              </a:spcBef>
            </a:pP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of an Integrated Modular</a:t>
            </a:r>
            <a:b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Motor Drive (IMMD) System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39371" y="6356350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31.05.2017</a:t>
            </a:r>
          </a:p>
        </p:txBody>
      </p:sp>
    </p:spTree>
    <p:extLst>
      <p:ext uri="{BB962C8B-B14F-4D97-AF65-F5344CB8AC3E}">
        <p14:creationId xmlns:p14="http://schemas.microsoft.com/office/powerpoint/2010/main" val="3974996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2106"/>
            <a:ext cx="1011942" cy="6854083"/>
          </a:xfrm>
          <a:prstGeom prst="rect">
            <a:avLst/>
          </a:prstGeom>
          <a:gradFill flip="none" rotWithShape="1">
            <a:gsLst>
              <a:gs pos="50000">
                <a:srgbClr val="D00000"/>
              </a:gs>
              <a:gs pos="0">
                <a:srgbClr val="FF0000">
                  <a:shade val="30000"/>
                  <a:satMod val="115000"/>
                </a:srgb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1" name="Straight Connector 10"/>
          <p:cNvCxnSpPr/>
          <p:nvPr/>
        </p:nvCxnSpPr>
        <p:spPr>
          <a:xfrm>
            <a:off x="1189918" y="838200"/>
            <a:ext cx="7649282" cy="0"/>
          </a:xfrm>
          <a:prstGeom prst="line">
            <a:avLst/>
          </a:prstGeom>
          <a:ln w="5080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386291" y="224135"/>
            <a:ext cx="7315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Gallium Nitride (GaN) Power Semiconductors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189918" y="914400"/>
            <a:ext cx="7649282" cy="0"/>
          </a:xfrm>
          <a:prstGeom prst="line">
            <a:avLst/>
          </a:prstGeom>
          <a:ln w="1905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14" name="Picture 2" descr="C:\Users\Mesut\Desktop\aselsan sunum\aselsan sunum 10 ekim\aselsan sunum\cezmi bey\ODTU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507" y="266700"/>
            <a:ext cx="684927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 Box 9"/>
          <p:cNvSpPr txBox="1">
            <a:spLocks noChangeArrowheads="1"/>
          </p:cNvSpPr>
          <p:nvPr/>
        </p:nvSpPr>
        <p:spPr bwMode="auto">
          <a:xfrm>
            <a:off x="1386291" y="1267818"/>
            <a:ext cx="7035213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tr-TR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ide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band-gap (WBG)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power semiconductor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devices</a:t>
            </a:r>
            <a:endParaRPr lang="tr-TR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Low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semiconductor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loss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heat sink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size is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reduced</a:t>
            </a:r>
            <a:endParaRPr lang="tr-T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High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 frequency: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passive component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size is reduced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 Box 9"/>
          <p:cNvSpPr txBox="1">
            <a:spLocks noChangeArrowheads="1"/>
          </p:cNvSpPr>
          <p:nvPr/>
        </p:nvSpPr>
        <p:spPr bwMode="auto">
          <a:xfrm>
            <a:off x="5460110" y="3191211"/>
            <a:ext cx="3350515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High speed device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Low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000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ds_on</a:t>
            </a:r>
            <a:endParaRPr lang="en-US" sz="2000" baseline="-25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Low E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&amp;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000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off</a:t>
            </a:r>
            <a:endParaRPr lang="en-US" sz="2000" baseline="-25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High junction temperature</a:t>
            </a:r>
            <a:endParaRPr lang="tr-TR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tr-TR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Low</a:t>
            </a:r>
            <a:r>
              <a:rPr lang="tr-T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</a:t>
            </a:r>
            <a:r>
              <a:rPr lang="tr-TR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tr-T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tr-T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tr-TR" sz="2000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endParaRPr lang="en-US" sz="20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2819400"/>
            <a:ext cx="3642051" cy="2598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661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2106"/>
            <a:ext cx="1011942" cy="6854083"/>
          </a:xfrm>
          <a:prstGeom prst="rect">
            <a:avLst/>
          </a:prstGeom>
          <a:gradFill flip="none" rotWithShape="1">
            <a:gsLst>
              <a:gs pos="50000">
                <a:srgbClr val="D00000"/>
              </a:gs>
              <a:gs pos="0">
                <a:srgbClr val="FF0000">
                  <a:shade val="30000"/>
                  <a:satMod val="115000"/>
                </a:srgb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1" name="Straight Connector 10"/>
          <p:cNvCxnSpPr/>
          <p:nvPr/>
        </p:nvCxnSpPr>
        <p:spPr>
          <a:xfrm>
            <a:off x="1189918" y="838200"/>
            <a:ext cx="7649282" cy="0"/>
          </a:xfrm>
          <a:prstGeom prst="line">
            <a:avLst/>
          </a:prstGeom>
          <a:ln w="5080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386291" y="224135"/>
            <a:ext cx="7315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Gallium</a:t>
            </a:r>
            <a:r>
              <a:rPr lang="tr-T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Nitride</a:t>
            </a:r>
            <a:r>
              <a:rPr lang="tr-T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(GaN) </a:t>
            </a:r>
            <a:r>
              <a:rPr lang="tr-TR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Power</a:t>
            </a:r>
            <a:r>
              <a:rPr lang="tr-T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Semiconductors</a:t>
            </a:r>
            <a:endParaRPr lang="tr-TR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189918" y="914400"/>
            <a:ext cx="7649282" cy="0"/>
          </a:xfrm>
          <a:prstGeom prst="line">
            <a:avLst/>
          </a:prstGeom>
          <a:ln w="1905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14" name="Picture 2" descr="C:\Users\Mesut\Desktop\aselsan sunum\aselsan sunum 10 ekim\aselsan sunum\cezmi bey\ODTU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507" y="266700"/>
            <a:ext cx="684927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3502854"/>
            <a:ext cx="3124200" cy="2759711"/>
          </a:xfrm>
          <a:prstGeom prst="rect">
            <a:avLst/>
          </a:prstGeom>
        </p:spPr>
      </p:pic>
      <p:sp>
        <p:nvSpPr>
          <p:cNvPr id="16" name="Text Box 9"/>
          <p:cNvSpPr txBox="1">
            <a:spLocks noChangeArrowheads="1"/>
          </p:cNvSpPr>
          <p:nvPr/>
        </p:nvSpPr>
        <p:spPr bwMode="auto">
          <a:xfrm>
            <a:off x="1386291" y="1267818"/>
            <a:ext cx="5014509" cy="2400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Parasitic components become significant</a:t>
            </a:r>
          </a:p>
          <a:p>
            <a:pPr marL="457200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Careful layout design is required</a:t>
            </a:r>
          </a:p>
          <a:p>
            <a:pPr marL="457200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Commercial availability</a:t>
            </a:r>
          </a:p>
          <a:p>
            <a:pPr marL="457200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Low ratings</a:t>
            </a:r>
          </a:p>
          <a:p>
            <a:pPr marL="457200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Reliability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5465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2106"/>
            <a:ext cx="1011942" cy="6854083"/>
          </a:xfrm>
          <a:prstGeom prst="rect">
            <a:avLst/>
          </a:prstGeom>
          <a:gradFill flip="none" rotWithShape="1">
            <a:gsLst>
              <a:gs pos="50000">
                <a:srgbClr val="D00000"/>
              </a:gs>
              <a:gs pos="0">
                <a:srgbClr val="FF0000">
                  <a:shade val="30000"/>
                  <a:satMod val="115000"/>
                </a:srgb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1" name="Straight Connector 10"/>
          <p:cNvCxnSpPr/>
          <p:nvPr/>
        </p:nvCxnSpPr>
        <p:spPr>
          <a:xfrm>
            <a:off x="1189918" y="838200"/>
            <a:ext cx="7649282" cy="0"/>
          </a:xfrm>
          <a:prstGeom prst="line">
            <a:avLst/>
          </a:prstGeom>
          <a:ln w="5080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386291" y="224135"/>
            <a:ext cx="7315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DC Link </a:t>
            </a:r>
            <a:r>
              <a:rPr lang="tr-TR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Capacitor</a:t>
            </a:r>
            <a:r>
              <a:rPr lang="tr-T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Optimization</a:t>
            </a:r>
            <a:endParaRPr lang="tr-TR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189918" y="914400"/>
            <a:ext cx="7649282" cy="0"/>
          </a:xfrm>
          <a:prstGeom prst="line">
            <a:avLst/>
          </a:prstGeom>
          <a:ln w="1905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14" name="Picture 2" descr="C:\Users\Mesut\Desktop\aselsan sunum\aselsan sunum 10 ekim\aselsan sunum\cezmi bey\ODTU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507" y="266700"/>
            <a:ext cx="684927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 Box 9"/>
          <p:cNvSpPr txBox="1">
            <a:spLocks noChangeArrowheads="1"/>
          </p:cNvSpPr>
          <p:nvPr/>
        </p:nvSpPr>
        <p:spPr bwMode="auto">
          <a:xfrm>
            <a:off x="1189919" y="1426345"/>
            <a:ext cx="330588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DC link capacitors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constitute</a:t>
            </a:r>
            <a:endParaRPr lang="tr-T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20% of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weight</a:t>
            </a:r>
            <a:endParaRPr lang="tr-T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30% of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volume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5801" y="1102016"/>
            <a:ext cx="4419600" cy="1771335"/>
          </a:xfrm>
          <a:prstGeom prst="rect">
            <a:avLst/>
          </a:prstGeom>
        </p:spPr>
      </p:pic>
      <p:sp>
        <p:nvSpPr>
          <p:cNvPr id="19" name="Text Box 9"/>
          <p:cNvSpPr txBox="1">
            <a:spLocks noChangeArrowheads="1"/>
          </p:cNvSpPr>
          <p:nvPr/>
        </p:nvSpPr>
        <p:spPr bwMode="auto">
          <a:xfrm>
            <a:off x="1288105" y="3125605"/>
            <a:ext cx="310950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DC Link capacitor types</a:t>
            </a:r>
          </a:p>
        </p:txBody>
      </p:sp>
      <p:sp>
        <p:nvSpPr>
          <p:cNvPr id="20" name="Text Box 9"/>
          <p:cNvSpPr txBox="1">
            <a:spLocks noChangeArrowheads="1"/>
          </p:cNvSpPr>
          <p:nvPr/>
        </p:nvSpPr>
        <p:spPr bwMode="auto">
          <a:xfrm>
            <a:off x="1089777" y="3562290"/>
            <a:ext cx="1577223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tr-T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lectrolytic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</a:pPr>
            <a:endParaRPr lang="tr-TR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 Box 9"/>
          <p:cNvSpPr txBox="1">
            <a:spLocks noChangeArrowheads="1"/>
          </p:cNvSpPr>
          <p:nvPr/>
        </p:nvSpPr>
        <p:spPr bwMode="auto">
          <a:xfrm>
            <a:off x="5244299" y="3562290"/>
            <a:ext cx="310950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Critical parameters</a:t>
            </a:r>
          </a:p>
        </p:txBody>
      </p:sp>
      <p:sp>
        <p:nvSpPr>
          <p:cNvPr id="22" name="Text Box 9"/>
          <p:cNvSpPr txBox="1">
            <a:spLocks noChangeArrowheads="1"/>
          </p:cNvSpPr>
          <p:nvPr/>
        </p:nvSpPr>
        <p:spPr bwMode="auto">
          <a:xfrm>
            <a:off x="5103446" y="3962400"/>
            <a:ext cx="3913528" cy="232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Capacitance per volume</a:t>
            </a:r>
          </a:p>
          <a:p>
            <a:pPr>
              <a:spcAft>
                <a:spcPts val="600"/>
              </a:spcAft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RMS current per volume</a:t>
            </a:r>
          </a:p>
          <a:p>
            <a:pPr>
              <a:spcAft>
                <a:spcPts val="600"/>
              </a:spcAft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Cost</a:t>
            </a:r>
          </a:p>
          <a:p>
            <a:pPr>
              <a:spcAft>
                <a:spcPts val="600"/>
              </a:spcAft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ESL &amp; ESR</a:t>
            </a:r>
          </a:p>
          <a:p>
            <a:pPr>
              <a:spcAft>
                <a:spcPts val="600"/>
              </a:spcAft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Reliability &amp; lifetime</a:t>
            </a:r>
          </a:p>
          <a:p>
            <a:pPr>
              <a:spcAft>
                <a:spcPts val="600"/>
              </a:spcAft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Mechanical durability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1531" y="3992675"/>
            <a:ext cx="1088194" cy="113353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1461" y="3992557"/>
            <a:ext cx="1299539" cy="1167941"/>
          </a:xfrm>
          <a:prstGeom prst="rect">
            <a:avLst/>
          </a:prstGeom>
        </p:spPr>
      </p:pic>
      <p:sp>
        <p:nvSpPr>
          <p:cNvPr id="23" name="Text Box 9"/>
          <p:cNvSpPr txBox="1">
            <a:spLocks noChangeArrowheads="1"/>
          </p:cNvSpPr>
          <p:nvPr/>
        </p:nvSpPr>
        <p:spPr bwMode="auto">
          <a:xfrm>
            <a:off x="2891461" y="3577369"/>
            <a:ext cx="175673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Metal Film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2122" y="5852608"/>
            <a:ext cx="1486877" cy="911812"/>
          </a:xfrm>
          <a:prstGeom prst="rect">
            <a:avLst/>
          </a:prstGeom>
        </p:spPr>
      </p:pic>
      <p:sp>
        <p:nvSpPr>
          <p:cNvPr id="24" name="Text Box 9"/>
          <p:cNvSpPr txBox="1">
            <a:spLocks noChangeArrowheads="1"/>
          </p:cNvSpPr>
          <p:nvPr/>
        </p:nvSpPr>
        <p:spPr bwMode="auto">
          <a:xfrm>
            <a:off x="1221531" y="5302102"/>
            <a:ext cx="330588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Multi</a:t>
            </a:r>
            <a:r>
              <a:rPr lang="tr-T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layer ceramic (MLCC)</a:t>
            </a:r>
          </a:p>
        </p:txBody>
      </p:sp>
    </p:spTree>
    <p:extLst>
      <p:ext uri="{BB962C8B-B14F-4D97-AF65-F5344CB8AC3E}">
        <p14:creationId xmlns:p14="http://schemas.microsoft.com/office/powerpoint/2010/main" val="2100869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2106"/>
            <a:ext cx="1011942" cy="6854083"/>
          </a:xfrm>
          <a:prstGeom prst="rect">
            <a:avLst/>
          </a:prstGeom>
          <a:gradFill flip="none" rotWithShape="1">
            <a:gsLst>
              <a:gs pos="50000">
                <a:srgbClr val="D00000"/>
              </a:gs>
              <a:gs pos="0">
                <a:srgbClr val="FF0000">
                  <a:shade val="30000"/>
                  <a:satMod val="115000"/>
                </a:srgb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1" name="Straight Connector 10"/>
          <p:cNvCxnSpPr/>
          <p:nvPr/>
        </p:nvCxnSpPr>
        <p:spPr>
          <a:xfrm>
            <a:off x="1189918" y="838200"/>
            <a:ext cx="7649282" cy="0"/>
          </a:xfrm>
          <a:prstGeom prst="line">
            <a:avLst/>
          </a:prstGeom>
          <a:ln w="5080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189918" y="914400"/>
            <a:ext cx="7649282" cy="0"/>
          </a:xfrm>
          <a:prstGeom prst="line">
            <a:avLst/>
          </a:prstGeom>
          <a:ln w="1905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14" name="Picture 2" descr="C:\Users\Mesut\Desktop\aselsan sunum\aselsan sunum 10 ekim\aselsan sunum\cezmi bey\ODTU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507" y="266700"/>
            <a:ext cx="684927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386291" y="224135"/>
            <a:ext cx="7315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DC Link Capacitor Optimization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4657" y="1520035"/>
            <a:ext cx="2242093" cy="61356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6800" y="4945524"/>
            <a:ext cx="4267200" cy="63574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46221" y="3124024"/>
            <a:ext cx="2688179" cy="66666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20897" y="1583603"/>
            <a:ext cx="3823094" cy="223211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24000" y="4673737"/>
            <a:ext cx="2721832" cy="1100966"/>
          </a:xfrm>
          <a:prstGeom prst="rect">
            <a:avLst/>
          </a:prstGeom>
        </p:spPr>
      </p:pic>
      <p:sp>
        <p:nvSpPr>
          <p:cNvPr id="19" name="Text Box 9"/>
          <p:cNvSpPr txBox="1">
            <a:spLocks noChangeArrowheads="1"/>
          </p:cNvSpPr>
          <p:nvPr/>
        </p:nvSpPr>
        <p:spPr bwMode="auto">
          <a:xfrm>
            <a:off x="5638800" y="1106248"/>
            <a:ext cx="30480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DC Link average current</a:t>
            </a:r>
          </a:p>
        </p:txBody>
      </p:sp>
      <p:sp>
        <p:nvSpPr>
          <p:cNvPr id="20" name="Text Box 9"/>
          <p:cNvSpPr txBox="1">
            <a:spLocks noChangeArrowheads="1"/>
          </p:cNvSpPr>
          <p:nvPr/>
        </p:nvSpPr>
        <p:spPr bwMode="auto">
          <a:xfrm>
            <a:off x="5653491" y="2636077"/>
            <a:ext cx="30480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DC Link ripple voltage</a:t>
            </a:r>
          </a:p>
        </p:txBody>
      </p:sp>
      <p:sp>
        <p:nvSpPr>
          <p:cNvPr id="21" name="Text Box 9"/>
          <p:cNvSpPr txBox="1">
            <a:spLocks noChangeArrowheads="1"/>
          </p:cNvSpPr>
          <p:nvPr/>
        </p:nvSpPr>
        <p:spPr bwMode="auto">
          <a:xfrm>
            <a:off x="5486400" y="4504460"/>
            <a:ext cx="30480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DC Link RMS current</a:t>
            </a:r>
          </a:p>
        </p:txBody>
      </p:sp>
      <p:sp>
        <p:nvSpPr>
          <p:cNvPr id="22" name="Text Box 9"/>
          <p:cNvSpPr txBox="1">
            <a:spLocks noChangeArrowheads="1"/>
          </p:cNvSpPr>
          <p:nvPr/>
        </p:nvSpPr>
        <p:spPr bwMode="auto">
          <a:xfrm>
            <a:off x="1356722" y="4152229"/>
            <a:ext cx="30480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Capacitor heating</a:t>
            </a:r>
          </a:p>
        </p:txBody>
      </p:sp>
      <p:sp>
        <p:nvSpPr>
          <p:cNvPr id="23" name="Text Box 9"/>
          <p:cNvSpPr txBox="1">
            <a:spLocks noChangeArrowheads="1"/>
          </p:cNvSpPr>
          <p:nvPr/>
        </p:nvSpPr>
        <p:spPr bwMode="auto">
          <a:xfrm>
            <a:off x="1725171" y="1140749"/>
            <a:ext cx="30480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tr-T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DC Link model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6531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2106"/>
            <a:ext cx="1011942" cy="6854083"/>
          </a:xfrm>
          <a:prstGeom prst="rect">
            <a:avLst/>
          </a:prstGeom>
          <a:gradFill flip="none" rotWithShape="1">
            <a:gsLst>
              <a:gs pos="50000">
                <a:srgbClr val="D00000"/>
              </a:gs>
              <a:gs pos="0">
                <a:srgbClr val="FF0000">
                  <a:shade val="30000"/>
                  <a:satMod val="115000"/>
                </a:srgb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1" name="Straight Connector 10"/>
          <p:cNvCxnSpPr/>
          <p:nvPr/>
        </p:nvCxnSpPr>
        <p:spPr>
          <a:xfrm>
            <a:off x="1189918" y="838200"/>
            <a:ext cx="7649282" cy="0"/>
          </a:xfrm>
          <a:prstGeom prst="line">
            <a:avLst/>
          </a:prstGeom>
          <a:ln w="5080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189918" y="914400"/>
            <a:ext cx="7649282" cy="0"/>
          </a:xfrm>
          <a:prstGeom prst="line">
            <a:avLst/>
          </a:prstGeom>
          <a:ln w="1905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14" name="Picture 2" descr="C:\Users\Mesut\Desktop\aselsan sunum\aselsan sunum 10 ekim\aselsan sunum\cezmi bey\ODTU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507" y="266700"/>
            <a:ext cx="684927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 Box 9"/>
          <p:cNvSpPr txBox="1">
            <a:spLocks noChangeArrowheads="1"/>
          </p:cNvSpPr>
          <p:nvPr/>
        </p:nvSpPr>
        <p:spPr bwMode="auto">
          <a:xfrm>
            <a:off x="1189918" y="1143000"/>
            <a:ext cx="4267907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tr-TR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Effect</a:t>
            </a:r>
            <a:r>
              <a:rPr lang="tr-TR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tr-TR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interleaving</a:t>
            </a:r>
            <a:endParaRPr 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ü"/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86291" y="224135"/>
            <a:ext cx="7315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DC Link </a:t>
            </a:r>
            <a:r>
              <a:rPr lang="tr-TR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Capacitor</a:t>
            </a:r>
            <a:r>
              <a:rPr lang="tr-T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Optimization</a:t>
            </a:r>
            <a:endParaRPr lang="tr-TR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3507625"/>
            <a:ext cx="4572000" cy="327451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1349" y="1208176"/>
            <a:ext cx="3682189" cy="272524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856" r="991" b="37842"/>
          <a:stretch/>
        </p:blipFill>
        <p:spPr>
          <a:xfrm>
            <a:off x="1295400" y="1639787"/>
            <a:ext cx="1567269" cy="1741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489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2106"/>
            <a:ext cx="1011942" cy="6854083"/>
          </a:xfrm>
          <a:prstGeom prst="rect">
            <a:avLst/>
          </a:prstGeom>
          <a:gradFill flip="none" rotWithShape="1">
            <a:gsLst>
              <a:gs pos="50000">
                <a:srgbClr val="D00000"/>
              </a:gs>
              <a:gs pos="0">
                <a:srgbClr val="FF0000">
                  <a:shade val="30000"/>
                  <a:satMod val="115000"/>
                </a:srgb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1" name="Straight Connector 10"/>
          <p:cNvCxnSpPr/>
          <p:nvPr/>
        </p:nvCxnSpPr>
        <p:spPr>
          <a:xfrm>
            <a:off x="1189918" y="838200"/>
            <a:ext cx="7649282" cy="0"/>
          </a:xfrm>
          <a:prstGeom prst="line">
            <a:avLst/>
          </a:prstGeom>
          <a:ln w="5080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189918" y="914400"/>
            <a:ext cx="7649282" cy="0"/>
          </a:xfrm>
          <a:prstGeom prst="line">
            <a:avLst/>
          </a:prstGeom>
          <a:ln w="1905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14" name="Picture 2" descr="C:\Users\Mesut\Desktop\aselsan sunum\aselsan sunum 10 ekim\aselsan sunum\cezmi bey\ODTU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507" y="266700"/>
            <a:ext cx="684927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1386291" y="224135"/>
            <a:ext cx="7315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DC Link </a:t>
            </a:r>
            <a:r>
              <a:rPr lang="tr-TR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Capacitor</a:t>
            </a:r>
            <a:r>
              <a:rPr lang="tr-T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Optimization</a:t>
            </a:r>
            <a:endParaRPr lang="tr-TR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1194" y="1225916"/>
            <a:ext cx="5478396" cy="528955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2200" y="5131095"/>
            <a:ext cx="2855296" cy="111438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46266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2106"/>
            <a:ext cx="1011942" cy="6854083"/>
          </a:xfrm>
          <a:prstGeom prst="rect">
            <a:avLst/>
          </a:prstGeom>
          <a:gradFill flip="none" rotWithShape="1">
            <a:gsLst>
              <a:gs pos="50000">
                <a:srgbClr val="D00000"/>
              </a:gs>
              <a:gs pos="0">
                <a:srgbClr val="FF0000">
                  <a:shade val="30000"/>
                  <a:satMod val="115000"/>
                </a:srgb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1" name="Straight Connector 10"/>
          <p:cNvCxnSpPr/>
          <p:nvPr/>
        </p:nvCxnSpPr>
        <p:spPr>
          <a:xfrm>
            <a:off x="1189918" y="838200"/>
            <a:ext cx="7649282" cy="0"/>
          </a:xfrm>
          <a:prstGeom prst="line">
            <a:avLst/>
          </a:prstGeom>
          <a:ln w="5080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189918" y="914400"/>
            <a:ext cx="7649282" cy="0"/>
          </a:xfrm>
          <a:prstGeom prst="line">
            <a:avLst/>
          </a:prstGeom>
          <a:ln w="1905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14" name="Picture 2" descr="C:\Users\Mesut\Desktop\aselsan sunum\aselsan sunum 10 ekim\aselsan sunum\cezmi bey\ODTU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507" y="266700"/>
            <a:ext cx="684927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386291" y="224135"/>
            <a:ext cx="7315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DC Link </a:t>
            </a:r>
            <a:r>
              <a:rPr lang="tr-TR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Capacitor</a:t>
            </a:r>
            <a:r>
              <a:rPr lang="tr-T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Optimization</a:t>
            </a:r>
            <a:endParaRPr lang="tr-TR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7131" y="1285155"/>
            <a:ext cx="2928749" cy="233838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2598" y="1304283"/>
            <a:ext cx="2928749" cy="231025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81600" y="3733800"/>
            <a:ext cx="3368163" cy="311052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62564" y="3945927"/>
            <a:ext cx="3739508" cy="2854825"/>
          </a:xfrm>
          <a:prstGeom prst="rect">
            <a:avLst/>
          </a:prstGeom>
        </p:spPr>
      </p:pic>
      <p:sp>
        <p:nvSpPr>
          <p:cNvPr id="16" name="Text Box 9"/>
          <p:cNvSpPr txBox="1">
            <a:spLocks noChangeArrowheads="1"/>
          </p:cNvSpPr>
          <p:nvPr/>
        </p:nvSpPr>
        <p:spPr bwMode="auto">
          <a:xfrm>
            <a:off x="1397131" y="962770"/>
            <a:ext cx="292874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tr-TR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RMS </a:t>
            </a:r>
            <a:r>
              <a:rPr lang="tr-TR" sz="1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current</a:t>
            </a:r>
            <a:r>
              <a:rPr lang="tr-TR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vs</a:t>
            </a:r>
            <a:r>
              <a:rPr lang="tr-TR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tr-TR" sz="1600" b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sz="1600" b="1" baseline="-25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 Box 9"/>
          <p:cNvSpPr txBox="1">
            <a:spLocks noChangeArrowheads="1"/>
          </p:cNvSpPr>
          <p:nvPr/>
        </p:nvSpPr>
        <p:spPr bwMode="auto">
          <a:xfrm>
            <a:off x="5562598" y="951976"/>
            <a:ext cx="292874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tr-TR" sz="1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Capacitance</a:t>
            </a:r>
            <a:r>
              <a:rPr lang="tr-TR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vs</a:t>
            </a:r>
            <a:r>
              <a:rPr lang="tr-TR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tr-TR" sz="1600" b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sw</a:t>
            </a:r>
            <a:endParaRPr lang="en-US" sz="1600" b="1" baseline="-25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4151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2106"/>
            <a:ext cx="1011942" cy="6854083"/>
          </a:xfrm>
          <a:prstGeom prst="rect">
            <a:avLst/>
          </a:prstGeom>
          <a:gradFill flip="none" rotWithShape="1">
            <a:gsLst>
              <a:gs pos="50000">
                <a:srgbClr val="D00000"/>
              </a:gs>
              <a:gs pos="0">
                <a:srgbClr val="FF0000">
                  <a:shade val="30000"/>
                  <a:satMod val="115000"/>
                </a:srgb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1" name="Straight Connector 10"/>
          <p:cNvCxnSpPr/>
          <p:nvPr/>
        </p:nvCxnSpPr>
        <p:spPr>
          <a:xfrm>
            <a:off x="1189918" y="838200"/>
            <a:ext cx="7649282" cy="0"/>
          </a:xfrm>
          <a:prstGeom prst="line">
            <a:avLst/>
          </a:prstGeom>
          <a:ln w="5080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386291" y="224135"/>
            <a:ext cx="7315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IMMD Design</a:t>
            </a:r>
            <a:endParaRPr lang="tr-TR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189918" y="914400"/>
            <a:ext cx="7649282" cy="0"/>
          </a:xfrm>
          <a:prstGeom prst="line">
            <a:avLst/>
          </a:prstGeom>
          <a:ln w="1905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14" name="Picture 2" descr="C:\Users\Mesut\Desktop\aselsan sunum\aselsan sunum 10 ekim\aselsan sunum\cezmi bey\ODTU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507" y="266700"/>
            <a:ext cx="684927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1367630" y="1143000"/>
            <a:ext cx="5687708" cy="1554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Aft>
                <a:spcPts val="600"/>
              </a:spcAft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Four three-phase inverter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modules</a:t>
            </a:r>
            <a:endParaRPr lang="tr-TR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spcAft>
                <a:spcPts val="600"/>
              </a:spcAft>
            </a:pPr>
            <a:r>
              <a:rPr lang="tr-TR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Power</a:t>
            </a:r>
            <a:r>
              <a:rPr lang="tr-T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stage with cascode GaN FETs</a:t>
            </a:r>
          </a:p>
          <a:p>
            <a:pPr algn="l">
              <a:spcAft>
                <a:spcPts val="600"/>
              </a:spcAf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Permanent Magnet Brushless DC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motor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spcAft>
                <a:spcPts val="600"/>
              </a:spcAft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Fractional Slot Concentrated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Winding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2925871"/>
            <a:ext cx="2373399" cy="186023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5323" y="2925871"/>
            <a:ext cx="2081188" cy="190587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247" t="4007" r="3086" b="42000"/>
          <a:stretch/>
        </p:blipFill>
        <p:spPr>
          <a:xfrm>
            <a:off x="2458675" y="4976602"/>
            <a:ext cx="1752809" cy="1752809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1" y="1206525"/>
            <a:ext cx="2758440" cy="2732294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43081" y="4066870"/>
            <a:ext cx="2740221" cy="2289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354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2106"/>
            <a:ext cx="1011942" cy="6854083"/>
          </a:xfrm>
          <a:prstGeom prst="rect">
            <a:avLst/>
          </a:prstGeom>
          <a:gradFill flip="none" rotWithShape="1">
            <a:gsLst>
              <a:gs pos="50000">
                <a:srgbClr val="D00000"/>
              </a:gs>
              <a:gs pos="0">
                <a:srgbClr val="FF0000">
                  <a:shade val="30000"/>
                  <a:satMod val="115000"/>
                </a:srgb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1" name="Straight Connector 10"/>
          <p:cNvCxnSpPr/>
          <p:nvPr/>
        </p:nvCxnSpPr>
        <p:spPr>
          <a:xfrm>
            <a:off x="1189918" y="838200"/>
            <a:ext cx="7649282" cy="0"/>
          </a:xfrm>
          <a:prstGeom prst="line">
            <a:avLst/>
          </a:prstGeom>
          <a:ln w="5080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386291" y="224135"/>
            <a:ext cx="7315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IMMD Design</a:t>
            </a:r>
            <a:endParaRPr lang="tr-TR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189918" y="914400"/>
            <a:ext cx="7649282" cy="0"/>
          </a:xfrm>
          <a:prstGeom prst="line">
            <a:avLst/>
          </a:prstGeom>
          <a:ln w="1905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14" name="Picture 2" descr="C:\Users\Mesut\Desktop\aselsan sunum\aselsan sunum 10 ekim\aselsan sunum\cezmi bey\ODTU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507" y="266700"/>
            <a:ext cx="684927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1398991" y="1295400"/>
            <a:ext cx="67818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 algn="l">
              <a:buFont typeface="Wingdings" panose="05000000000000000000" pitchFamily="2" charset="2"/>
              <a:buChar char="ü"/>
            </a:pPr>
            <a:r>
              <a:rPr lang="tr-T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Buraya bir çizim koyalım</a:t>
            </a:r>
          </a:p>
          <a:p>
            <a:pPr marL="457200" indent="-457200" algn="l">
              <a:buFont typeface="Wingdings" panose="05000000000000000000" pitchFamily="2" charset="2"/>
              <a:buChar char="ü"/>
            </a:pPr>
            <a:r>
              <a:rPr lang="tr-T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Devre ve motor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 Box 9"/>
          <p:cNvSpPr txBox="1">
            <a:spLocks noChangeArrowheads="1"/>
          </p:cNvSpPr>
          <p:nvPr/>
        </p:nvSpPr>
        <p:spPr bwMode="auto">
          <a:xfrm>
            <a:off x="1412197" y="3657600"/>
            <a:ext cx="4740748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tr-T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Four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three-phase modules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tr-T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kW total output power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24 slot double layer stator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 pole </a:t>
            </a:r>
            <a:r>
              <a:rPr lang="tr-T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PM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rotor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600V – 20A GaN FETs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tr-T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Four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20</a:t>
            </a:r>
            <a:r>
              <a:rPr lang="el-G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F, 450V capacitors</a:t>
            </a:r>
          </a:p>
        </p:txBody>
      </p:sp>
      <p:sp>
        <p:nvSpPr>
          <p:cNvPr id="17" name="Text Box 9"/>
          <p:cNvSpPr txBox="1">
            <a:spLocks noChangeArrowheads="1"/>
          </p:cNvSpPr>
          <p:nvPr/>
        </p:nvSpPr>
        <p:spPr bwMode="auto">
          <a:xfrm>
            <a:off x="1386291" y="3035210"/>
            <a:ext cx="651413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Specifications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6298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2106"/>
            <a:ext cx="1011942" cy="6854083"/>
          </a:xfrm>
          <a:prstGeom prst="rect">
            <a:avLst/>
          </a:prstGeom>
          <a:gradFill flip="none" rotWithShape="1">
            <a:gsLst>
              <a:gs pos="50000">
                <a:srgbClr val="D00000"/>
              </a:gs>
              <a:gs pos="0">
                <a:srgbClr val="FF0000">
                  <a:shade val="30000"/>
                  <a:satMod val="115000"/>
                </a:srgb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1" name="Straight Connector 10"/>
          <p:cNvCxnSpPr/>
          <p:nvPr/>
        </p:nvCxnSpPr>
        <p:spPr>
          <a:xfrm>
            <a:off x="1189918" y="838200"/>
            <a:ext cx="7649282" cy="0"/>
          </a:xfrm>
          <a:prstGeom prst="line">
            <a:avLst/>
          </a:prstGeom>
          <a:ln w="5080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386291" y="224135"/>
            <a:ext cx="7315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 efficient?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189918" y="914400"/>
            <a:ext cx="7649282" cy="0"/>
          </a:xfrm>
          <a:prstGeom prst="line">
            <a:avLst/>
          </a:prstGeom>
          <a:ln w="1905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14" name="Picture 2" descr="C:\Users\Mesut\Desktop\aselsan sunum\aselsan sunum 10 ekim\aselsan sunum\cezmi bey\ODTU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507" y="266700"/>
            <a:ext cx="684927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1348190" y="952500"/>
            <a:ext cx="749100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Loss Characterization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6861" y="2667000"/>
            <a:ext cx="3552678" cy="3380190"/>
          </a:xfrm>
          <a:prstGeom prst="rect">
            <a:avLst/>
          </a:prstGeom>
        </p:spPr>
      </p:pic>
      <p:sp>
        <p:nvSpPr>
          <p:cNvPr id="16" name="Text Box 9"/>
          <p:cNvSpPr txBox="1">
            <a:spLocks noChangeArrowheads="1"/>
          </p:cNvSpPr>
          <p:nvPr/>
        </p:nvSpPr>
        <p:spPr bwMode="auto">
          <a:xfrm>
            <a:off x="1334514" y="3179093"/>
            <a:ext cx="3442347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tr-T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Hangi güçte akımda/voltajda elde edildiğini yazalım</a:t>
            </a:r>
          </a:p>
          <a:p>
            <a:r>
              <a:rPr lang="tr-TR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Device’ları</a:t>
            </a:r>
            <a:r>
              <a:rPr lang="tr-T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koyalım</a:t>
            </a:r>
          </a:p>
          <a:p>
            <a:r>
              <a:rPr lang="tr-T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Hangi rengin hangi </a:t>
            </a:r>
            <a:r>
              <a:rPr lang="tr-TR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loss</a:t>
            </a:r>
            <a:r>
              <a:rPr lang="tr-T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olduğunu yazalım</a:t>
            </a:r>
          </a:p>
          <a:p>
            <a:r>
              <a:rPr lang="tr-TR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Vektörel</a:t>
            </a:r>
            <a:r>
              <a:rPr lang="tr-T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koyalım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1846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2106"/>
            <a:ext cx="1011942" cy="6854083"/>
          </a:xfrm>
          <a:prstGeom prst="rect">
            <a:avLst/>
          </a:prstGeom>
          <a:gradFill flip="none" rotWithShape="1">
            <a:gsLst>
              <a:gs pos="50000">
                <a:srgbClr val="D00000"/>
              </a:gs>
              <a:gs pos="0">
                <a:srgbClr val="FF0000">
                  <a:shade val="30000"/>
                  <a:satMod val="115000"/>
                </a:srgb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1189918" y="838200"/>
            <a:ext cx="7649282" cy="0"/>
          </a:xfrm>
          <a:prstGeom prst="line">
            <a:avLst/>
          </a:prstGeom>
          <a:ln w="5080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386291" y="224135"/>
            <a:ext cx="7315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Group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189918" y="914400"/>
            <a:ext cx="7649282" cy="0"/>
          </a:xfrm>
          <a:prstGeom prst="line">
            <a:avLst/>
          </a:prstGeom>
          <a:ln w="1905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4" name="Picture 2" descr="C:\Users\Mesut\Desktop\aselsan sunum\aselsan sunum 10 ekim\aselsan sunum\cezmi bey\ODTU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507" y="266700"/>
            <a:ext cx="684927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 descr="C:\Users\ugurm\Desktop\gitthub\IMMD\GRW2017\Metu5.png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52" t="39667" r="15041" b="41051"/>
          <a:stretch/>
        </p:blipFill>
        <p:spPr bwMode="auto">
          <a:xfrm>
            <a:off x="5117849" y="2514600"/>
            <a:ext cx="3427172" cy="831236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1212086" y="1166784"/>
            <a:ext cx="3742742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Fields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Renewable Energy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Power Quality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Smart Grids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Power Electronics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Electrical Machines</a:t>
            </a: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Events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Weekly seminars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Journal </a:t>
            </a:r>
            <a:r>
              <a:rPr lang="tr-T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lub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League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Multi-disciplinary</a:t>
            </a:r>
            <a:r>
              <a:rPr lang="tr-T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Undergraduate students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143249" y="3667747"/>
            <a:ext cx="38843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://</a:t>
            </a:r>
            <a:r>
              <a:rPr lang="tr-TR" sz="24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power.eee.metu.edu.tr</a:t>
            </a:r>
            <a:endParaRPr lang="tr-T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9095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2106"/>
            <a:ext cx="1011942" cy="6854083"/>
          </a:xfrm>
          <a:prstGeom prst="rect">
            <a:avLst/>
          </a:prstGeom>
          <a:gradFill flip="none" rotWithShape="1">
            <a:gsLst>
              <a:gs pos="50000">
                <a:srgbClr val="D00000"/>
              </a:gs>
              <a:gs pos="0">
                <a:srgbClr val="FF0000">
                  <a:shade val="30000"/>
                  <a:satMod val="115000"/>
                </a:srgb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1" name="Straight Connector 10"/>
          <p:cNvCxnSpPr/>
          <p:nvPr/>
        </p:nvCxnSpPr>
        <p:spPr>
          <a:xfrm>
            <a:off x="1189918" y="838200"/>
            <a:ext cx="7649282" cy="0"/>
          </a:xfrm>
          <a:prstGeom prst="line">
            <a:avLst/>
          </a:prstGeom>
          <a:ln w="5080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386291" y="224135"/>
            <a:ext cx="7315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So, what now?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189918" y="914400"/>
            <a:ext cx="7649282" cy="0"/>
          </a:xfrm>
          <a:prstGeom prst="line">
            <a:avLst/>
          </a:prstGeom>
          <a:ln w="1905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14" name="Picture 2" descr="C:\Users\Mesut\Desktop\aselsan sunum\aselsan sunum 10 ekim\aselsan sunum\cezmi bey\ODTU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507" y="266700"/>
            <a:ext cx="684927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1348191" y="1073459"/>
            <a:ext cx="651413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Near future</a:t>
            </a:r>
            <a:r>
              <a:rPr lang="tr-TR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 Box 9"/>
          <p:cNvSpPr txBox="1">
            <a:spLocks noChangeArrowheads="1"/>
          </p:cNvSpPr>
          <p:nvPr/>
        </p:nvSpPr>
        <p:spPr bwMode="auto">
          <a:xfrm>
            <a:off x="1348191" y="1524189"/>
            <a:ext cx="7643409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Build a </a:t>
            </a:r>
            <a:r>
              <a:rPr lang="tr-TR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kW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laboratory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prototype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with the specifications</a:t>
            </a:r>
          </a:p>
          <a:p>
            <a:pPr marL="457200" indent="-457200" algn="l">
              <a:buFont typeface="Wingdings" panose="05000000000000000000" pitchFamily="2" charset="2"/>
              <a:buChar char="ü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Proof of concept</a:t>
            </a:r>
          </a:p>
          <a:p>
            <a:pPr marL="457200" indent="-457200" algn="l">
              <a:buFont typeface="Wingdings" panose="05000000000000000000" pitchFamily="2" charset="2"/>
              <a:buChar char="ü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Drive efficiency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98.5%</a:t>
            </a:r>
          </a:p>
          <a:p>
            <a:pPr marL="457200" indent="-457200" algn="l">
              <a:buFont typeface="Wingdings" panose="05000000000000000000" pitchFamily="2" charset="2"/>
              <a:buChar char="ü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Drive power density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15 W/cm</a:t>
            </a:r>
            <a:r>
              <a:rPr lang="en-US" sz="2000" b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  <a:p>
            <a:pPr marL="457200" indent="-457200" algn="l">
              <a:buFont typeface="Wingdings" panose="05000000000000000000" pitchFamily="2" charset="2"/>
              <a:buChar char="ü"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Fault tolerance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tests</a:t>
            </a:r>
          </a:p>
          <a:p>
            <a:pPr marL="457200" indent="-457200" algn="l">
              <a:buFont typeface="Wingdings" panose="05000000000000000000" pitchFamily="2" charset="2"/>
              <a:buChar char="ü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Motor housing for cooling (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 heatsink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 Box 9"/>
          <p:cNvSpPr txBox="1">
            <a:spLocks noChangeArrowheads="1"/>
          </p:cNvSpPr>
          <p:nvPr/>
        </p:nvSpPr>
        <p:spPr bwMode="auto">
          <a:xfrm>
            <a:off x="1386291" y="3840839"/>
            <a:ext cx="651413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Ultimately</a:t>
            </a:r>
            <a:r>
              <a:rPr lang="tr-TR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 Box 9"/>
          <p:cNvSpPr txBox="1">
            <a:spLocks noChangeArrowheads="1"/>
          </p:cNvSpPr>
          <p:nvPr/>
        </p:nvSpPr>
        <p:spPr bwMode="auto">
          <a:xfrm>
            <a:off x="1348190" y="4378461"/>
            <a:ext cx="7643409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IMMD design for an actual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Fully modular and complete design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Reliability tests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7486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2106"/>
            <a:ext cx="1011942" cy="6854083"/>
          </a:xfrm>
          <a:prstGeom prst="rect">
            <a:avLst/>
          </a:prstGeom>
          <a:gradFill flip="none" rotWithShape="1">
            <a:gsLst>
              <a:gs pos="50000">
                <a:srgbClr val="D00000"/>
              </a:gs>
              <a:gs pos="0">
                <a:srgbClr val="FF0000">
                  <a:shade val="30000"/>
                  <a:satMod val="115000"/>
                </a:srgb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1" name="Straight Connector 10"/>
          <p:cNvCxnSpPr/>
          <p:nvPr/>
        </p:nvCxnSpPr>
        <p:spPr>
          <a:xfrm>
            <a:off x="1189918" y="838200"/>
            <a:ext cx="7649282" cy="0"/>
          </a:xfrm>
          <a:prstGeom prst="line">
            <a:avLst/>
          </a:prstGeom>
          <a:ln w="5080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386291" y="224135"/>
            <a:ext cx="7315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189918" y="914400"/>
            <a:ext cx="7649282" cy="0"/>
          </a:xfrm>
          <a:prstGeom prst="line">
            <a:avLst/>
          </a:prstGeom>
          <a:ln w="1905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14" name="Picture 2" descr="C:\Users\Mesut\Desktop\aselsan sunum\aselsan sunum 10 ekim\aselsan sunum\cezmi bey\ODTU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507" y="266700"/>
            <a:ext cx="684927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 Box 42"/>
          <p:cNvSpPr txBox="1">
            <a:spLocks noChangeArrowheads="1"/>
          </p:cNvSpPr>
          <p:nvPr/>
        </p:nvSpPr>
        <p:spPr bwMode="auto">
          <a:xfrm>
            <a:off x="1164518" y="1371600"/>
            <a:ext cx="7300509" cy="5047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514350" indent="-514350" algn="l" defTabSz="4389438">
              <a:spcAft>
                <a:spcPts val="1200"/>
              </a:spcAft>
              <a:buFont typeface="+mj-lt"/>
              <a:buAutoNum type="arabicPeriod"/>
            </a:pPr>
            <a:r>
              <a:rPr lang="en-US" sz="1600" dirty="0" smtClean="0"/>
              <a:t>G</a:t>
            </a:r>
            <a:r>
              <a:rPr lang="en-US" sz="1600" dirty="0"/>
              <a:t>. Lo </a:t>
            </a:r>
            <a:r>
              <a:rPr lang="en-US" sz="1600" dirty="0" err="1"/>
              <a:t>Calzo</a:t>
            </a:r>
            <a:r>
              <a:rPr lang="en-US" sz="1600" dirty="0"/>
              <a:t> </a:t>
            </a:r>
            <a:r>
              <a:rPr lang="en-US" sz="1600" i="1" dirty="0"/>
              <a:t>et al.</a:t>
            </a:r>
            <a:r>
              <a:rPr lang="en-US" sz="1600" dirty="0"/>
              <a:t>, “</a:t>
            </a:r>
            <a:r>
              <a:rPr lang="en-US" sz="1600" b="1" dirty="0"/>
              <a:t>Integrated motor drives: state of the art and future trends</a:t>
            </a:r>
            <a:r>
              <a:rPr lang="en-US" sz="1600" dirty="0"/>
              <a:t>,” </a:t>
            </a:r>
            <a:r>
              <a:rPr lang="en-US" sz="1600" i="1" dirty="0"/>
              <a:t>IET </a:t>
            </a:r>
            <a:r>
              <a:rPr lang="en-US" sz="1600" i="1" dirty="0" err="1"/>
              <a:t>Electr</a:t>
            </a:r>
            <a:r>
              <a:rPr lang="en-US" sz="1600" i="1" dirty="0"/>
              <a:t>. Power Appl.</a:t>
            </a:r>
            <a:r>
              <a:rPr lang="en-US" sz="1600" dirty="0"/>
              <a:t>, vol. 10, no. 8, pp. 757–771, Sep. 2016</a:t>
            </a:r>
            <a:r>
              <a:rPr lang="en-US" sz="1600" dirty="0" smtClean="0"/>
              <a:t>.</a:t>
            </a:r>
            <a:endParaRPr lang="tr-TR" sz="1600" dirty="0" smtClean="0"/>
          </a:p>
          <a:p>
            <a:pPr marL="514350" indent="-514350" algn="l" defTabSz="4389438">
              <a:spcAft>
                <a:spcPts val="1200"/>
              </a:spcAft>
              <a:buFont typeface="+mj-lt"/>
              <a:buAutoNum type="arabicPeriod"/>
            </a:pPr>
            <a:r>
              <a:rPr lang="en-US" sz="1600" dirty="0" smtClean="0"/>
              <a:t>J</a:t>
            </a:r>
            <a:r>
              <a:rPr lang="en-US" sz="1600" dirty="0"/>
              <a:t>. Wang, Y. Li, and Y. Han, “</a:t>
            </a:r>
            <a:r>
              <a:rPr lang="en-US" sz="1600" b="1" dirty="0"/>
              <a:t>Integrated Modular Motor Drive Design With GaN Power FETs</a:t>
            </a:r>
            <a:r>
              <a:rPr lang="en-US" sz="1600" dirty="0"/>
              <a:t>,” </a:t>
            </a:r>
            <a:r>
              <a:rPr lang="en-US" sz="1600" i="1" dirty="0"/>
              <a:t>IEEE Trans. Ind. Appl.</a:t>
            </a:r>
            <a:r>
              <a:rPr lang="en-US" sz="1600" dirty="0"/>
              <a:t>, vol. 51, no. c, pp. 3198–3207, 2015</a:t>
            </a:r>
            <a:r>
              <a:rPr lang="en-US" sz="1600" dirty="0" smtClean="0"/>
              <a:t>.</a:t>
            </a:r>
            <a:endParaRPr lang="tr-TR" sz="1600" dirty="0" smtClean="0"/>
          </a:p>
          <a:p>
            <a:pPr marL="514350" indent="-514350" algn="l" defTabSz="4389438">
              <a:spcAft>
                <a:spcPts val="1200"/>
              </a:spcAft>
              <a:buFont typeface="+mj-lt"/>
              <a:buAutoNum type="arabicPeriod"/>
            </a:pPr>
            <a:r>
              <a:rPr lang="en-US" sz="1600" dirty="0" smtClean="0"/>
              <a:t>J</a:t>
            </a:r>
            <a:r>
              <a:rPr lang="en-US" sz="1600" dirty="0"/>
              <a:t>. J. </a:t>
            </a:r>
            <a:r>
              <a:rPr lang="en-US" sz="1600" dirty="0" err="1"/>
              <a:t>Wolmarans</a:t>
            </a:r>
            <a:r>
              <a:rPr lang="en-US" sz="1600" dirty="0"/>
              <a:t>, M. B. Gerber, H. </a:t>
            </a:r>
            <a:r>
              <a:rPr lang="en-US" sz="1600" dirty="0" err="1"/>
              <a:t>Polinder</a:t>
            </a:r>
            <a:r>
              <a:rPr lang="en-US" sz="1600" dirty="0"/>
              <a:t>, S. W. H. De </a:t>
            </a:r>
            <a:r>
              <a:rPr lang="en-US" sz="1600" dirty="0" err="1"/>
              <a:t>Haan</a:t>
            </a:r>
            <a:r>
              <a:rPr lang="en-US" sz="1600" dirty="0"/>
              <a:t>, J. A. Ferreira, and D. </a:t>
            </a:r>
            <a:r>
              <a:rPr lang="en-US" sz="1600" dirty="0" err="1"/>
              <a:t>Clarenbach</a:t>
            </a:r>
            <a:r>
              <a:rPr lang="en-US" sz="1600" dirty="0"/>
              <a:t>, “</a:t>
            </a:r>
            <a:r>
              <a:rPr lang="en-US" sz="1600" b="1" dirty="0"/>
              <a:t>A 50kW integrated fault tolerant permanent magnet machine and motor drive</a:t>
            </a:r>
            <a:r>
              <a:rPr lang="en-US" sz="1600" dirty="0"/>
              <a:t>,” </a:t>
            </a:r>
            <a:r>
              <a:rPr lang="en-US" sz="1600" i="1" dirty="0"/>
              <a:t>PESC Rec. - IEEE </a:t>
            </a:r>
            <a:r>
              <a:rPr lang="en-US" sz="1600" i="1" dirty="0" err="1"/>
              <a:t>Annu</a:t>
            </a:r>
            <a:r>
              <a:rPr lang="en-US" sz="1600" i="1" dirty="0"/>
              <a:t>. Power Electron. Spec. Conf.</a:t>
            </a:r>
            <a:r>
              <a:rPr lang="en-US" sz="1600" dirty="0"/>
              <a:t>, pp. 345–351, 2008</a:t>
            </a:r>
            <a:r>
              <a:rPr lang="en-US" sz="1600" dirty="0" smtClean="0"/>
              <a:t>.</a:t>
            </a:r>
            <a:endParaRPr lang="tr-TR" sz="1600" dirty="0" smtClean="0"/>
          </a:p>
          <a:p>
            <a:pPr marL="514350" indent="-514350" defTabSz="4389438">
              <a:spcAft>
                <a:spcPts val="1200"/>
              </a:spcAft>
              <a:buFont typeface="+mj-lt"/>
              <a:buAutoNum type="arabicPeriod"/>
            </a:pPr>
            <a:r>
              <a:rPr lang="en-US" sz="1600" dirty="0" smtClean="0"/>
              <a:t>N</a:t>
            </a:r>
            <a:r>
              <a:rPr lang="en-US" sz="1600" dirty="0"/>
              <a:t>. R. Brown, T. M. </a:t>
            </a:r>
            <a:r>
              <a:rPr lang="en-US" sz="1600" dirty="0" err="1"/>
              <a:t>Jahns</a:t>
            </a:r>
            <a:r>
              <a:rPr lang="en-US" sz="1600" dirty="0"/>
              <a:t>, and R. D. Lorenz, “</a:t>
            </a:r>
            <a:r>
              <a:rPr lang="en-US" sz="1600" b="1" dirty="0"/>
              <a:t>Power Converter Design for an Integrated Modular Motor Drive</a:t>
            </a:r>
            <a:r>
              <a:rPr lang="en-US" sz="1600" dirty="0"/>
              <a:t>,” </a:t>
            </a:r>
            <a:r>
              <a:rPr lang="en-US" sz="1600" i="1" dirty="0"/>
              <a:t>Ind. Appl. Conf. 2007. 42nd IAS </a:t>
            </a:r>
            <a:r>
              <a:rPr lang="en-US" sz="1600" i="1" dirty="0" err="1"/>
              <a:t>Annu</a:t>
            </a:r>
            <a:r>
              <a:rPr lang="en-US" sz="1600" i="1" dirty="0"/>
              <a:t>. Meet. Conf. Rec. 2007 IEEE</a:t>
            </a:r>
            <a:r>
              <a:rPr lang="en-US" sz="1600" dirty="0"/>
              <a:t>, pp. 1322–1328, 2007</a:t>
            </a:r>
            <a:r>
              <a:rPr lang="en-US" sz="1600" dirty="0" smtClean="0"/>
              <a:t>.</a:t>
            </a:r>
            <a:endParaRPr lang="tr-TR" sz="1600" dirty="0" smtClean="0"/>
          </a:p>
          <a:p>
            <a:pPr marL="514350" indent="-514350" defTabSz="4389438">
              <a:spcAft>
                <a:spcPts val="1200"/>
              </a:spcAft>
              <a:buFont typeface="+mj-lt"/>
              <a:buAutoNum type="arabicPeriod"/>
            </a:pPr>
            <a:r>
              <a:rPr lang="en-US" sz="1600" dirty="0" smtClean="0"/>
              <a:t>S</a:t>
            </a:r>
            <a:r>
              <a:rPr lang="en-US" sz="1600" dirty="0"/>
              <a:t>. M. Lambert, B. C. </a:t>
            </a:r>
            <a:r>
              <a:rPr lang="en-US" sz="1600" dirty="0" err="1"/>
              <a:t>Mecrow</a:t>
            </a:r>
            <a:r>
              <a:rPr lang="en-US" sz="1600" dirty="0"/>
              <a:t>, R. </a:t>
            </a:r>
            <a:r>
              <a:rPr lang="en-US" sz="1600" dirty="0" err="1"/>
              <a:t>Abebe</a:t>
            </a:r>
            <a:r>
              <a:rPr lang="en-US" sz="1600" dirty="0"/>
              <a:t>, G. </a:t>
            </a:r>
            <a:r>
              <a:rPr lang="en-US" sz="1600" dirty="0" err="1"/>
              <a:t>Vakil</a:t>
            </a:r>
            <a:r>
              <a:rPr lang="en-US" sz="1600" dirty="0"/>
              <a:t>, and C. M. Johnson, “</a:t>
            </a:r>
            <a:r>
              <a:rPr lang="en-US" sz="1600" b="1" dirty="0"/>
              <a:t>Integrated Drives for Transport - A Review of the Enabling Electronics Technology</a:t>
            </a:r>
            <a:r>
              <a:rPr lang="en-US" sz="1600" dirty="0"/>
              <a:t>,” </a:t>
            </a:r>
            <a:r>
              <a:rPr lang="en-US" sz="1600" i="1" dirty="0"/>
              <a:t>IEEE </a:t>
            </a:r>
            <a:r>
              <a:rPr lang="en-US" sz="1600" i="1" dirty="0" err="1"/>
              <a:t>Veh</a:t>
            </a:r>
            <a:r>
              <a:rPr lang="en-US" sz="1600" i="1" dirty="0"/>
              <a:t>. Power </a:t>
            </a:r>
            <a:r>
              <a:rPr lang="en-US" sz="1600" i="1" dirty="0" err="1"/>
              <a:t>Propuls</a:t>
            </a:r>
            <a:r>
              <a:rPr lang="en-US" sz="1600" i="1" dirty="0"/>
              <a:t>. Conf.</a:t>
            </a:r>
            <a:r>
              <a:rPr lang="en-US" sz="1600" dirty="0"/>
              <a:t>, pp. 1–6, 2015</a:t>
            </a:r>
            <a:r>
              <a:rPr lang="en-US" sz="1600" dirty="0" smtClean="0"/>
              <a:t>.</a:t>
            </a:r>
            <a:endParaRPr lang="tr-TR" sz="1600" dirty="0" smtClean="0"/>
          </a:p>
          <a:p>
            <a:pPr marL="514350" indent="-514350" defTabSz="4389438">
              <a:spcAft>
                <a:spcPts val="1200"/>
              </a:spcAft>
              <a:buFont typeface="+mj-lt"/>
              <a:buAutoNum type="arabicPeriod"/>
            </a:pPr>
            <a:r>
              <a:rPr lang="en-US" sz="1600" dirty="0" smtClean="0"/>
              <a:t>A</a:t>
            </a:r>
            <a:r>
              <a:rPr lang="en-US" sz="1600" dirty="0"/>
              <a:t>. </a:t>
            </a:r>
            <a:r>
              <a:rPr lang="en-US" sz="1600" dirty="0" err="1"/>
              <a:t>Shea</a:t>
            </a:r>
            <a:r>
              <a:rPr lang="en-US" sz="1600" dirty="0"/>
              <a:t> and T. M. </a:t>
            </a:r>
            <a:r>
              <a:rPr lang="en-US" sz="1600" dirty="0" err="1"/>
              <a:t>Jahns</a:t>
            </a:r>
            <a:r>
              <a:rPr lang="en-US" sz="1600" dirty="0"/>
              <a:t>, “</a:t>
            </a:r>
            <a:r>
              <a:rPr lang="en-US" sz="1600" b="1" dirty="0"/>
              <a:t>Hardware integration for an integrated modular motor drive including distributed control</a:t>
            </a:r>
            <a:r>
              <a:rPr lang="en-US" sz="1600" dirty="0"/>
              <a:t>,” in </a:t>
            </a:r>
            <a:r>
              <a:rPr lang="en-US" sz="1600" i="1" dirty="0"/>
              <a:t>2014 IEEE Energy Conversion Congress and Exposition (ECCE)</a:t>
            </a:r>
            <a:r>
              <a:rPr lang="en-US" sz="1600" dirty="0"/>
              <a:t>, 2014, pp. 4881–4887</a:t>
            </a:r>
            <a:r>
              <a:rPr lang="en-US" sz="1600" dirty="0" smtClean="0"/>
              <a:t>.</a:t>
            </a:r>
            <a:endParaRPr lang="tr-TR" sz="1600" dirty="0" smtClean="0"/>
          </a:p>
        </p:txBody>
      </p:sp>
    </p:spTree>
    <p:extLst>
      <p:ext uri="{BB962C8B-B14F-4D97-AF65-F5344CB8AC3E}">
        <p14:creationId xmlns:p14="http://schemas.microsoft.com/office/powerpoint/2010/main" val="1246665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2106"/>
            <a:ext cx="1011942" cy="6854083"/>
          </a:xfrm>
          <a:prstGeom prst="rect">
            <a:avLst/>
          </a:prstGeom>
          <a:gradFill flip="none" rotWithShape="1">
            <a:gsLst>
              <a:gs pos="50000">
                <a:srgbClr val="D00000"/>
              </a:gs>
              <a:gs pos="0">
                <a:srgbClr val="FF0000">
                  <a:shade val="30000"/>
                  <a:satMod val="115000"/>
                </a:srgb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1" name="Straight Connector 10"/>
          <p:cNvCxnSpPr/>
          <p:nvPr/>
        </p:nvCxnSpPr>
        <p:spPr>
          <a:xfrm>
            <a:off x="1189918" y="838200"/>
            <a:ext cx="7649282" cy="0"/>
          </a:xfrm>
          <a:prstGeom prst="line">
            <a:avLst/>
          </a:prstGeom>
          <a:ln w="5080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189918" y="914400"/>
            <a:ext cx="7649282" cy="0"/>
          </a:xfrm>
          <a:prstGeom prst="line">
            <a:avLst/>
          </a:prstGeom>
          <a:ln w="1905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14" name="Picture 2" descr="C:\Users\Mesut\Desktop\aselsan sunum\aselsan sunum 10 ekim\aselsan sunum\cezmi bey\ODTU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507" y="266700"/>
            <a:ext cx="684927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057400" y="2438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414235" y="150600"/>
            <a:ext cx="728226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3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56959" y="1323201"/>
            <a:ext cx="731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 !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4120" y="2907269"/>
            <a:ext cx="2942492" cy="2942492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189918" y="150600"/>
            <a:ext cx="780168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Questions, </a:t>
            </a:r>
            <a:r>
              <a:rPr lang="tr-TR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pinions and suggestions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237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2106"/>
            <a:ext cx="1011942" cy="6854083"/>
          </a:xfrm>
          <a:prstGeom prst="rect">
            <a:avLst/>
          </a:prstGeom>
          <a:gradFill flip="none" rotWithShape="1">
            <a:gsLst>
              <a:gs pos="50000">
                <a:srgbClr val="D00000"/>
              </a:gs>
              <a:gs pos="0">
                <a:srgbClr val="FF0000">
                  <a:shade val="30000"/>
                  <a:satMod val="115000"/>
                </a:srgb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1" name="Straight Connector 10"/>
          <p:cNvCxnSpPr/>
          <p:nvPr/>
        </p:nvCxnSpPr>
        <p:spPr>
          <a:xfrm>
            <a:off x="1189918" y="838200"/>
            <a:ext cx="7649282" cy="0"/>
          </a:xfrm>
          <a:prstGeom prst="line">
            <a:avLst/>
          </a:prstGeom>
          <a:ln w="5080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386291" y="224135"/>
            <a:ext cx="7315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tr-TR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189918" y="914400"/>
            <a:ext cx="7649282" cy="0"/>
          </a:xfrm>
          <a:prstGeom prst="line">
            <a:avLst/>
          </a:prstGeom>
          <a:ln w="1905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4" name="Picture 2" descr="C:\Users\Mesut\Desktop\aselsan sunum\aselsan sunum 10 ekim\aselsan sunum\cezmi bey\ODTU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507" y="266700"/>
            <a:ext cx="684927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1358937" y="1828800"/>
            <a:ext cx="7282263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is IMMD?</a:t>
            </a: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Why IMMD?</a:t>
            </a: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</a:t>
            </a: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DC Link Capacitor Optimization</a:t>
            </a: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IMMD Design</a:t>
            </a: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Future Work</a:t>
            </a:r>
          </a:p>
        </p:txBody>
      </p:sp>
    </p:spTree>
    <p:extLst>
      <p:ext uri="{BB962C8B-B14F-4D97-AF65-F5344CB8AC3E}">
        <p14:creationId xmlns:p14="http://schemas.microsoft.com/office/powerpoint/2010/main" val="3062397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2106"/>
            <a:ext cx="1011942" cy="6854083"/>
          </a:xfrm>
          <a:prstGeom prst="rect">
            <a:avLst/>
          </a:prstGeom>
          <a:gradFill flip="none" rotWithShape="1">
            <a:gsLst>
              <a:gs pos="50000">
                <a:srgbClr val="D00000"/>
              </a:gs>
              <a:gs pos="0">
                <a:srgbClr val="FF0000">
                  <a:shade val="30000"/>
                  <a:satMod val="115000"/>
                </a:srgb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1" name="Straight Connector 10"/>
          <p:cNvCxnSpPr/>
          <p:nvPr/>
        </p:nvCxnSpPr>
        <p:spPr>
          <a:xfrm>
            <a:off x="1189918" y="838200"/>
            <a:ext cx="7649282" cy="0"/>
          </a:xfrm>
          <a:prstGeom prst="line">
            <a:avLst/>
          </a:prstGeom>
          <a:ln w="5080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386291" y="224135"/>
            <a:ext cx="7315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Conventional Motor Drives</a:t>
            </a:r>
            <a:r>
              <a:rPr lang="tr-T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vs</a:t>
            </a:r>
            <a:r>
              <a:rPr lang="tr-T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IMMD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189918" y="914400"/>
            <a:ext cx="7649282" cy="0"/>
          </a:xfrm>
          <a:prstGeom prst="line">
            <a:avLst/>
          </a:prstGeom>
          <a:ln w="1905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4" name="Picture 2" descr="C:\Users\Mesut\Desktop\aselsan sunum\aselsan sunum 10 ekim\aselsan sunum\cezmi bey\ODTU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507" y="266700"/>
            <a:ext cx="684927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4335300" y="1208758"/>
            <a:ext cx="45039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Drives are placed in a separate cabinet</a:t>
            </a:r>
            <a:endParaRPr lang="tr-T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Increased volume, weight and cost</a:t>
            </a:r>
          </a:p>
          <a:p>
            <a:pPr lvl="1"/>
            <a:endParaRPr lang="tr-T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Connection with long cables</a:t>
            </a:r>
            <a:endParaRPr lang="tr-TR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Long cable effect, EMI problems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131" y="1550864"/>
            <a:ext cx="1028769" cy="85730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185898"/>
            <a:ext cx="1122328" cy="156324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5"/>
          <a:srcRect r="51470"/>
          <a:stretch/>
        </p:blipFill>
        <p:spPr>
          <a:xfrm>
            <a:off x="5867400" y="4560918"/>
            <a:ext cx="2313144" cy="197799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86291" y="3508061"/>
            <a:ext cx="3058421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852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2106"/>
            <a:ext cx="1011942" cy="6854083"/>
          </a:xfrm>
          <a:prstGeom prst="rect">
            <a:avLst/>
          </a:prstGeom>
          <a:gradFill flip="none" rotWithShape="1">
            <a:gsLst>
              <a:gs pos="50000">
                <a:srgbClr val="D00000"/>
              </a:gs>
              <a:gs pos="0">
                <a:srgbClr val="FF0000">
                  <a:shade val="30000"/>
                  <a:satMod val="115000"/>
                </a:srgb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1" name="Straight Connector 10"/>
          <p:cNvCxnSpPr/>
          <p:nvPr/>
        </p:nvCxnSpPr>
        <p:spPr>
          <a:xfrm>
            <a:off x="1189918" y="838200"/>
            <a:ext cx="7649282" cy="0"/>
          </a:xfrm>
          <a:prstGeom prst="line">
            <a:avLst/>
          </a:prstGeom>
          <a:ln w="5080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386291" y="224135"/>
            <a:ext cx="7315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Integrated Modular Motor </a:t>
            </a:r>
            <a:r>
              <a:rPr lang="tr-TR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Drives</a:t>
            </a:r>
            <a:r>
              <a:rPr lang="tr-T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tr-TR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IMMDs</a:t>
            </a:r>
            <a:r>
              <a:rPr lang="tr-T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tr-TR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189918" y="914400"/>
            <a:ext cx="7649282" cy="0"/>
          </a:xfrm>
          <a:prstGeom prst="line">
            <a:avLst/>
          </a:prstGeom>
          <a:ln w="1905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14" name="Picture 2" descr="C:\Users\Mesut\Desktop\aselsan sunum\aselsan sunum 10 ekim\aselsan sunum\cezmi bey\ODTU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507" y="266700"/>
            <a:ext cx="684927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1828800" y="4528346"/>
            <a:ext cx="67038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motor drive is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integrated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to the motor back-end</a:t>
            </a:r>
          </a:p>
          <a:p>
            <a:pPr lvl="1"/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Both the motor and the drive are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modularized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6699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2106"/>
            <a:ext cx="1011942" cy="6854083"/>
          </a:xfrm>
          <a:prstGeom prst="rect">
            <a:avLst/>
          </a:prstGeom>
          <a:gradFill flip="none" rotWithShape="1">
            <a:gsLst>
              <a:gs pos="50000">
                <a:srgbClr val="D00000"/>
              </a:gs>
              <a:gs pos="0">
                <a:srgbClr val="FF0000">
                  <a:shade val="30000"/>
                  <a:satMod val="115000"/>
                </a:srgb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1" name="Straight Connector 10"/>
          <p:cNvCxnSpPr/>
          <p:nvPr/>
        </p:nvCxnSpPr>
        <p:spPr>
          <a:xfrm>
            <a:off x="1189918" y="838200"/>
            <a:ext cx="7649282" cy="0"/>
          </a:xfrm>
          <a:prstGeom prst="line">
            <a:avLst/>
          </a:prstGeom>
          <a:ln w="5080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386291" y="224135"/>
            <a:ext cx="7315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  <a:r>
              <a:rPr lang="tr-T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Integration</a:t>
            </a:r>
            <a:endParaRPr lang="tr-TR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189918" y="914400"/>
            <a:ext cx="7649282" cy="0"/>
          </a:xfrm>
          <a:prstGeom prst="line">
            <a:avLst/>
          </a:prstGeom>
          <a:ln w="1905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14" name="Picture 2" descr="C:\Users\Mesut\Desktop\aselsan sunum\aselsan sunum 10 ekim\aselsan sunum\cezmi bey\ODTU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507" y="266700"/>
            <a:ext cx="684927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2133600"/>
            <a:ext cx="2866245" cy="3818096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7188" y="1844583"/>
            <a:ext cx="3691487" cy="131408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69" t="14966" r="20531" b="23333"/>
          <a:stretch/>
        </p:blipFill>
        <p:spPr>
          <a:xfrm>
            <a:off x="5805891" y="3973645"/>
            <a:ext cx="2895600" cy="1848206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656702" y="1500923"/>
            <a:ext cx="2590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 density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958291" y="1378561"/>
            <a:ext cx="2590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Voltage</a:t>
            </a:r>
            <a:r>
              <a:rPr lang="tr-T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overshoots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901174" y="3479450"/>
            <a:ext cx="2590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Motor </a:t>
            </a:r>
            <a:r>
              <a:rPr lang="tr-TR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lifetime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6750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2106"/>
            <a:ext cx="1011942" cy="6854083"/>
          </a:xfrm>
          <a:prstGeom prst="rect">
            <a:avLst/>
          </a:prstGeom>
          <a:gradFill flip="none" rotWithShape="1">
            <a:gsLst>
              <a:gs pos="50000">
                <a:srgbClr val="D00000"/>
              </a:gs>
              <a:gs pos="0">
                <a:srgbClr val="FF0000">
                  <a:shade val="30000"/>
                  <a:satMod val="115000"/>
                </a:srgb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1" name="Straight Connector 10"/>
          <p:cNvCxnSpPr/>
          <p:nvPr/>
        </p:nvCxnSpPr>
        <p:spPr>
          <a:xfrm>
            <a:off x="1189918" y="838200"/>
            <a:ext cx="7649282" cy="0"/>
          </a:xfrm>
          <a:prstGeom prst="line">
            <a:avLst/>
          </a:prstGeom>
          <a:ln w="5080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386291" y="224135"/>
            <a:ext cx="7315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  <a:r>
              <a:rPr lang="tr-T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tr-TR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Modularization</a:t>
            </a:r>
            <a:endParaRPr lang="tr-TR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189918" y="914400"/>
            <a:ext cx="7649282" cy="0"/>
          </a:xfrm>
          <a:prstGeom prst="line">
            <a:avLst/>
          </a:prstGeom>
          <a:ln w="1905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14" name="Picture 2" descr="C:\Users\Mesut\Desktop\aselsan sunum\aselsan sunum 10 ekim\aselsan sunum\cezmi bey\ODTU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507" y="266700"/>
            <a:ext cx="684927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 Box 9"/>
          <p:cNvSpPr txBox="1">
            <a:spLocks noChangeArrowheads="1"/>
          </p:cNvSpPr>
          <p:nvPr/>
        </p:nvSpPr>
        <p:spPr bwMode="auto">
          <a:xfrm>
            <a:off x="1386291" y="1371600"/>
            <a:ext cx="310951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tr-TR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Increased</a:t>
            </a:r>
            <a:r>
              <a:rPr lang="tr-T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ault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tolerance</a:t>
            </a:r>
            <a:endParaRPr lang="tr-TR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 Box 9"/>
          <p:cNvSpPr txBox="1">
            <a:spLocks noChangeArrowheads="1"/>
          </p:cNvSpPr>
          <p:nvPr/>
        </p:nvSpPr>
        <p:spPr bwMode="auto">
          <a:xfrm>
            <a:off x="5089769" y="3894325"/>
            <a:ext cx="310951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tr-TR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Reduced</a:t>
            </a:r>
            <a:r>
              <a:rPr lang="tr-T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oltage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stres</a:t>
            </a:r>
            <a:r>
              <a:rPr lang="tr-T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</a:p>
        </p:txBody>
      </p:sp>
      <p:sp>
        <p:nvSpPr>
          <p:cNvPr id="18" name="Text Box 9"/>
          <p:cNvSpPr txBox="1">
            <a:spLocks noChangeArrowheads="1"/>
          </p:cNvSpPr>
          <p:nvPr/>
        </p:nvSpPr>
        <p:spPr bwMode="auto">
          <a:xfrm>
            <a:off x="5257800" y="1419141"/>
            <a:ext cx="310951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tr-T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istribute</a:t>
            </a:r>
            <a:r>
              <a:rPr lang="tr-T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 </a:t>
            </a:r>
            <a:r>
              <a:rPr lang="tr-TR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heat</a:t>
            </a:r>
            <a:r>
              <a:rPr lang="tr-T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dissipation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6763" y="4370635"/>
            <a:ext cx="2069596" cy="151911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6944" y="4370635"/>
            <a:ext cx="1624503" cy="158830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50993" y="1896066"/>
            <a:ext cx="2580106" cy="355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003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2106"/>
            <a:ext cx="1011942" cy="6854083"/>
          </a:xfrm>
          <a:prstGeom prst="rect">
            <a:avLst/>
          </a:prstGeom>
          <a:gradFill flip="none" rotWithShape="1">
            <a:gsLst>
              <a:gs pos="50000">
                <a:srgbClr val="D00000"/>
              </a:gs>
              <a:gs pos="0">
                <a:srgbClr val="FF0000">
                  <a:shade val="30000"/>
                  <a:satMod val="115000"/>
                </a:srgb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1" name="Straight Connector 10"/>
          <p:cNvCxnSpPr/>
          <p:nvPr/>
        </p:nvCxnSpPr>
        <p:spPr>
          <a:xfrm>
            <a:off x="1189918" y="838200"/>
            <a:ext cx="7649282" cy="0"/>
          </a:xfrm>
          <a:prstGeom prst="line">
            <a:avLst/>
          </a:prstGeom>
          <a:ln w="5080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386291" y="224135"/>
            <a:ext cx="7315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Critical Applications</a:t>
            </a:r>
            <a:endParaRPr lang="tr-TR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189918" y="914400"/>
            <a:ext cx="7649282" cy="0"/>
          </a:xfrm>
          <a:prstGeom prst="line">
            <a:avLst/>
          </a:prstGeom>
          <a:ln w="1905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14" name="Picture 2" descr="C:\Users\Mesut\Desktop\aselsan sunum\aselsan sunum 10 ekim\aselsan sunum\cezmi bey\ODTU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507" y="266700"/>
            <a:ext cx="684927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 Box 9"/>
          <p:cNvSpPr txBox="1">
            <a:spLocks noChangeArrowheads="1"/>
          </p:cNvSpPr>
          <p:nvPr/>
        </p:nvSpPr>
        <p:spPr bwMode="auto">
          <a:xfrm>
            <a:off x="1213407" y="1069400"/>
            <a:ext cx="767269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Electric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traction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tr-T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HEVs,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rain</a:t>
            </a:r>
            <a:r>
              <a:rPr lang="tr-T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1800" y="4797047"/>
            <a:ext cx="3867150" cy="1910827"/>
          </a:xfrm>
          <a:prstGeom prst="rect">
            <a:avLst/>
          </a:prstGeom>
        </p:spPr>
      </p:pic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1207545" y="4169646"/>
            <a:ext cx="767269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Aerospace: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Aircrafts, Space</a:t>
            </a:r>
            <a:r>
              <a:rPr lang="tr-T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crafts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9091" r="9091" b="2273"/>
          <a:stretch/>
        </p:blipFill>
        <p:spPr>
          <a:xfrm>
            <a:off x="5562600" y="1556486"/>
            <a:ext cx="2691068" cy="2281558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00200" y="1516440"/>
            <a:ext cx="3365770" cy="2321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716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2106"/>
            <a:ext cx="1011942" cy="6854083"/>
          </a:xfrm>
          <a:prstGeom prst="rect">
            <a:avLst/>
          </a:prstGeom>
          <a:gradFill flip="none" rotWithShape="1">
            <a:gsLst>
              <a:gs pos="50000">
                <a:srgbClr val="D00000"/>
              </a:gs>
              <a:gs pos="0">
                <a:srgbClr val="FF0000">
                  <a:shade val="30000"/>
                  <a:satMod val="115000"/>
                </a:srgb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1" name="Straight Connector 10"/>
          <p:cNvCxnSpPr/>
          <p:nvPr/>
        </p:nvCxnSpPr>
        <p:spPr>
          <a:xfrm>
            <a:off x="1189918" y="838200"/>
            <a:ext cx="7649282" cy="0"/>
          </a:xfrm>
          <a:prstGeom prst="line">
            <a:avLst/>
          </a:prstGeom>
          <a:ln w="5080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386291" y="224135"/>
            <a:ext cx="7315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</a:t>
            </a:r>
            <a:endParaRPr lang="tr-TR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189918" y="914400"/>
            <a:ext cx="7649282" cy="0"/>
          </a:xfrm>
          <a:prstGeom prst="line">
            <a:avLst/>
          </a:prstGeom>
          <a:ln w="1905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14" name="Picture 2" descr="C:\Users\Mesut\Desktop\aselsan sunum\aselsan sunum 10 ekim\aselsan sunum\cezmi bey\ODTU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507" y="266700"/>
            <a:ext cx="684927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 Box 9"/>
          <p:cNvSpPr txBox="1">
            <a:spLocks noChangeArrowheads="1"/>
          </p:cNvSpPr>
          <p:nvPr/>
        </p:nvSpPr>
        <p:spPr bwMode="auto">
          <a:xfrm>
            <a:off x="1295399" y="1084656"/>
            <a:ext cx="7672691" cy="34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Fitting into a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small volume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requires size reduction and optimum placement of components.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Passive component size reduction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Heat sink size reduction</a:t>
            </a:r>
            <a:endParaRPr lang="tr-TR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Cooling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of both units should be achieved simultaneously.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Achieve superior drive efficiency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Heat distribution</a:t>
            </a:r>
            <a:endParaRPr lang="tr-TR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Power and control electronics components are subjected to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high temperature and vibration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tr-TR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0800" y="4808986"/>
            <a:ext cx="4597732" cy="1842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978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17937</TotalTime>
  <Words>855</Words>
  <Application>Microsoft Office PowerPoint</Application>
  <PresentationFormat>On-screen Show (4:3)</PresentationFormat>
  <Paragraphs>170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Courier New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Outline</dc:title>
  <dc:creator>Mesut</dc:creator>
  <cp:lastModifiedBy>ugurm</cp:lastModifiedBy>
  <cp:revision>334</cp:revision>
  <dcterms:created xsi:type="dcterms:W3CDTF">2006-08-16T00:00:00Z</dcterms:created>
  <dcterms:modified xsi:type="dcterms:W3CDTF">2017-05-30T11:02:13Z</dcterms:modified>
</cp:coreProperties>
</file>