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90" r:id="rId2"/>
    <p:sldId id="494" r:id="rId3"/>
    <p:sldId id="524" r:id="rId4"/>
    <p:sldId id="522" r:id="rId5"/>
    <p:sldId id="525" r:id="rId6"/>
    <p:sldId id="536" r:id="rId7"/>
    <p:sldId id="526" r:id="rId8"/>
    <p:sldId id="540" r:id="rId9"/>
    <p:sldId id="528" r:id="rId10"/>
    <p:sldId id="537" r:id="rId11"/>
    <p:sldId id="529" r:id="rId12"/>
    <p:sldId id="538" r:id="rId13"/>
    <p:sldId id="532" r:id="rId14"/>
    <p:sldId id="539" r:id="rId15"/>
    <p:sldId id="535" r:id="rId16"/>
    <p:sldId id="52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15F7"/>
    <a:srgbClr val="F20000"/>
    <a:srgbClr val="0A35EC"/>
    <a:srgbClr val="0041C4"/>
    <a:srgbClr val="2D4FFB"/>
    <a:srgbClr val="0033CC"/>
    <a:srgbClr val="385CF6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7" autoAdjust="0"/>
    <p:restoredTop sz="94647" autoAdjust="0"/>
  </p:normalViewPr>
  <p:slideViewPr>
    <p:cSldViewPr>
      <p:cViewPr varScale="1">
        <p:scale>
          <a:sx n="121" d="100"/>
          <a:sy n="121" d="100"/>
        </p:scale>
        <p:origin x="8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1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451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372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99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195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21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5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79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8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66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15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306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73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5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power.eee.metu.edu.tr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esut.ugur@metu.edu.tr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png"/><Relationship Id="rId7" Type="http://schemas.openxmlformats.org/officeDocument/2006/relationships/image" Target="../media/image15.emf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image" Target="../media/image21.emf"/><Relationship Id="rId5" Type="http://schemas.openxmlformats.org/officeDocument/2006/relationships/image" Target="../media/image16.emf"/><Relationship Id="rId10" Type="http://schemas.openxmlformats.org/officeDocument/2006/relationships/image" Target="../media/image20.emf"/><Relationship Id="rId4" Type="http://schemas.openxmlformats.org/officeDocument/2006/relationships/image" Target="../media/image1.png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5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1267044" y="391631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Ankara, </a:t>
            </a:r>
            <a:r>
              <a:rPr lang="tr-TR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Turkey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39371" y="1856769"/>
            <a:ext cx="810463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Multi-physics Design Optimization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Integrated Modular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System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2963" y="5560053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04/18/2018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9th International Conference on Power Electronics, Machines and Drives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73" y="45294"/>
            <a:ext cx="2078347" cy="1413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83" y="247946"/>
            <a:ext cx="2763344" cy="1008620"/>
          </a:xfrm>
          <a:prstGeom prst="rect">
            <a:avLst/>
          </a:prstGeom>
        </p:spPr>
      </p:pic>
      <p:pic>
        <p:nvPicPr>
          <p:cNvPr id="11" name="Picture 10" descr="C:\Users\ugurm\Desktop\gitthub\IMMD\GRW2017\Metu5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1208335" y="6033817"/>
            <a:ext cx="3180885" cy="6640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28844" r="19983" b="32369"/>
          <a:stretch/>
        </p:blipFill>
        <p:spPr>
          <a:xfrm>
            <a:off x="7255666" y="6021718"/>
            <a:ext cx="1656854" cy="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3199" y="587332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Modulation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modules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3" name="Picture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 bwMode="auto">
          <a:xfrm>
            <a:off x="1227444" y="1370605"/>
            <a:ext cx="3352800" cy="2535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Picture 33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4"/>
          <a:stretch/>
        </p:blipFill>
        <p:spPr bwMode="auto">
          <a:xfrm>
            <a:off x="5043891" y="1415274"/>
            <a:ext cx="3437982" cy="23764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34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r="8949"/>
          <a:stretch/>
        </p:blipFill>
        <p:spPr bwMode="auto">
          <a:xfrm>
            <a:off x="1261603" y="4038600"/>
            <a:ext cx="3352800" cy="25820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9"/>
          <a:stretch/>
        </p:blipFill>
        <p:spPr bwMode="auto">
          <a:xfrm>
            <a:off x="5038207" y="4016483"/>
            <a:ext cx="3434959" cy="2622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Oval 36"/>
          <p:cNvSpPr/>
          <p:nvPr/>
        </p:nvSpPr>
        <p:spPr>
          <a:xfrm>
            <a:off x="2286000" y="20574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8159" y="187036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620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470069" y="2713462"/>
            <a:ext cx="3246730" cy="10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019800" y="532775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41683" y="538921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7" grpId="0" animBg="1"/>
      <p:bldP spid="38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Series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Parallel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connection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Picture 1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1096237" y="1391626"/>
            <a:ext cx="3839282" cy="31228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4972305" y="1367110"/>
            <a:ext cx="4114800" cy="3147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895600" y="3352801"/>
            <a:ext cx="0" cy="7619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9000" y="1981200"/>
            <a:ext cx="0" cy="7620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867400" y="2702162"/>
            <a:ext cx="269381" cy="8030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slots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/modüle/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phase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Aspect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ratio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7"/>
          <a:stretch/>
        </p:blipFill>
        <p:spPr bwMode="auto">
          <a:xfrm>
            <a:off x="1468646" y="1446805"/>
            <a:ext cx="3217158" cy="2565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8117"/>
          <a:stretch/>
        </p:blipFill>
        <p:spPr bwMode="auto">
          <a:xfrm>
            <a:off x="5257800" y="1446805"/>
            <a:ext cx="3208283" cy="25019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6"/>
          <a:stretch/>
        </p:blipFill>
        <p:spPr bwMode="auto">
          <a:xfrm>
            <a:off x="3443691" y="4068376"/>
            <a:ext cx="3200400" cy="25991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931949" y="2132605"/>
            <a:ext cx="609600" cy="3048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127449" y="2299954"/>
            <a:ext cx="516642" cy="5014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0400" y="1619977"/>
            <a:ext cx="0" cy="1230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572210" y="4876800"/>
            <a:ext cx="837990" cy="4683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System Design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221678"/>
              </p:ext>
            </p:extLst>
          </p:nvPr>
        </p:nvGraphicFramePr>
        <p:xfrm>
          <a:off x="1360057" y="1002267"/>
          <a:ext cx="3650640" cy="274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6" imgW="2485904" imgH="1866757" progId="Visio.Drawing.15">
                  <p:embed/>
                </p:oleObj>
              </mc:Choice>
              <mc:Fallback>
                <p:oleObj name="Visio" r:id="rId6" imgW="2485904" imgH="1866757" progId="Visio.Drawing.15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057" y="1002267"/>
                        <a:ext cx="3650640" cy="2741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24200" y="3430965"/>
            <a:ext cx="128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f</a:t>
            </a:r>
            <a:r>
              <a:rPr lang="tr-TR" sz="1600" baseline="-25000" dirty="0" smtClean="0"/>
              <a:t>sw</a:t>
            </a:r>
            <a:r>
              <a:rPr lang="tr-TR" sz="1600" dirty="0"/>
              <a:t> </a:t>
            </a:r>
            <a:r>
              <a:rPr lang="tr-TR" sz="1600" dirty="0" smtClean="0"/>
              <a:t>= 50 kHz</a:t>
            </a:r>
          </a:p>
          <a:p>
            <a:r>
              <a:rPr lang="tr-TR" sz="1600" dirty="0" err="1" smtClean="0"/>
              <a:t>m</a:t>
            </a:r>
            <a:r>
              <a:rPr lang="tr-TR" sz="1600" baseline="-25000" dirty="0" err="1" smtClean="0"/>
              <a:t>a</a:t>
            </a:r>
            <a:r>
              <a:rPr lang="tr-TR" sz="1600" dirty="0"/>
              <a:t> = </a:t>
            </a:r>
            <a:r>
              <a:rPr lang="tr-TR" sz="1600" dirty="0" smtClean="0"/>
              <a:t>0.9</a:t>
            </a:r>
            <a:endParaRPr lang="en-US" sz="1600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48000" y="3497606"/>
            <a:ext cx="0" cy="45149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0057" y="4617264"/>
            <a:ext cx="3250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GaN </a:t>
            </a:r>
            <a:r>
              <a:rPr lang="tr-TR" dirty="0" err="1" smtClean="0"/>
              <a:t>voltage</a:t>
            </a:r>
            <a:r>
              <a:rPr lang="tr-TR" dirty="0" smtClean="0"/>
              <a:t> </a:t>
            </a:r>
            <a:r>
              <a:rPr lang="tr-TR" dirty="0" err="1" smtClean="0"/>
              <a:t>ratings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Overmodulation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Tooth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Manufacturing</a:t>
            </a:r>
            <a:r>
              <a:rPr lang="tr-TR" dirty="0" smtClean="0"/>
              <a:t> </a:t>
            </a:r>
            <a:r>
              <a:rPr lang="tr-TR" dirty="0" err="1" smtClean="0"/>
              <a:t>constraints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Drive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Fault</a:t>
            </a:r>
            <a:r>
              <a:rPr lang="tr-TR" dirty="0" smtClean="0"/>
              <a:t> </a:t>
            </a:r>
            <a:r>
              <a:rPr lang="tr-TR" dirty="0" err="1" smtClean="0"/>
              <a:t>tolerance</a:t>
            </a:r>
            <a:endParaRPr lang="tr-T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6629" y="1002267"/>
            <a:ext cx="2993142" cy="29925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24800" y="1218029"/>
            <a:ext cx="121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Qs</a:t>
            </a:r>
            <a:r>
              <a:rPr lang="tr-TR" sz="1600" dirty="0" smtClean="0"/>
              <a:t> = 24</a:t>
            </a:r>
          </a:p>
          <a:p>
            <a:r>
              <a:rPr lang="tr-TR" sz="1600" dirty="0"/>
              <a:t>p</a:t>
            </a:r>
            <a:r>
              <a:rPr lang="tr-TR" sz="1600" dirty="0" smtClean="0"/>
              <a:t> = 20</a:t>
            </a:r>
          </a:p>
          <a:p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= 0.5</a:t>
            </a:r>
          </a:p>
          <a:p>
            <a:r>
              <a:rPr lang="tr-TR" sz="1600" dirty="0" err="1"/>
              <a:t>w</a:t>
            </a:r>
            <a:r>
              <a:rPr lang="tr-TR" sz="1600" baseline="-25000" dirty="0" err="1" smtClean="0"/>
              <a:t>s</a:t>
            </a:r>
            <a:r>
              <a:rPr lang="tr-TR" sz="1600" dirty="0" smtClean="0"/>
              <a:t> =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18529" y="4755763"/>
            <a:ext cx="3672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Drive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98.3 %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Motor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96.6 %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Power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density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0.71 kW/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lt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6291" y="1243647"/>
            <a:ext cx="3672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a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b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800" y="12954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Lo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Calzo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G.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Vakil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B.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Mecrow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S. Lambert, T. Cox,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Gerada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Johnson, and R.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Abebe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“Integrated motor drives: state of the art and future trends,”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IET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Power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10, no. 8, pp. 757–771, Sep.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D.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Hennen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Niessen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Heyers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H. J.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Brauer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and R. W. De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Doncker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“Development and control of an integrated and distributed inverter for a fault tolerant five-phase switched reluctance traction drive,”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Power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27, no. 2, pp. 547–554, 2012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Wang, Y. Li, and Y. Han, “Integrated Modular Motor Drive Design With GaN Power FETs,”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Ind.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51, no. c, pp. 3198–3207,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Ugur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O. Keysan, “DC link capacitor optimization for integrated modular motor drives,”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2017 IEEE 26th Int.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Symp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Ind.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pp. 263–270, 2017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Shea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T.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Jahns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“Hardware integration for an integrated modular motor drive including distributed control,” in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2014 IEEE Energy Conversion Congress and Exposition (ECCE)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2014, pp. 4881–4887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Bekka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E. H.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Zaim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N. Bernard, and D. Trichet, “A Novel Methodology for Optimal Design of Fractional Slot with Concentrated Windings,”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Energy Convers.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31, no. 3, pp. 1153–1160,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GaN 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Systems, “GaN Systems.” [Online]. Available: http://www.gansystems.com/. [Accessed: 15-Jan-2018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].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TDK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“Film Capacitors, Metallized Polypropylene Film Capacitors (MKP) - B32674...B32674 Datasheet,” no. May.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E. Simons, “Estimating Parallel Plate-Fin Heat Sink Thermal Resistance.” [Online]. Available: https://www.electronics-cooling.com/2003/02/estimating-parallel-plate-fin-heat-sink-thermal-resistance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1875072"/>
            <a:ext cx="2068954" cy="20689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1056" y="4282301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48561" y="5778816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61730" y="6430222"/>
            <a:ext cx="809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power.eee.metu.edu.tr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6" y="12954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" r="-1"/>
          <a:stretch/>
        </p:blipFill>
        <p:spPr bwMode="auto">
          <a:xfrm>
            <a:off x="2362199" y="1439170"/>
            <a:ext cx="5411167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1389895" y="813804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ntegrated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odular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1942" y="6415410"/>
            <a:ext cx="8132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Shea, A., &amp; </a:t>
            </a:r>
            <a:r>
              <a:rPr lang="en-US" sz="1200" dirty="0" err="1"/>
              <a:t>Jahns</a:t>
            </a:r>
            <a:r>
              <a:rPr lang="en-US" sz="1200" dirty="0"/>
              <a:t>, T. M. (2014). Hardware integration for an integrated modular motor drive including distributed control. In 2014 IEEE Energy Conversion Congress and Exposition (ECCE) (pp. 4881–4887). IEEE. </a:t>
            </a:r>
            <a:endParaRPr lang="tr-T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9917" y="4623533"/>
            <a:ext cx="38392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Increased power density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cost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EMI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4623532"/>
            <a:ext cx="38099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Fault tolerance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Redundancy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stress</a:t>
            </a:r>
            <a:endParaRPr lang="en-US" dirty="0" smtClean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42" y="2369447"/>
            <a:ext cx="3900958" cy="26842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3427" y="1019891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Challenges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7862" y="6095259"/>
            <a:ext cx="8132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GaN Systems. (</a:t>
            </a:r>
            <a:r>
              <a:rPr lang="en-US" sz="1200" dirty="0" err="1"/>
              <a:t>n.d.</a:t>
            </a:r>
            <a:r>
              <a:rPr lang="en-US" sz="1200" dirty="0"/>
              <a:t>). GaN Systems E-mode GaN FETs. Retrieved January 15, 2018, from http://www.gansystems.com/</a:t>
            </a:r>
            <a:endParaRPr lang="tr-TR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Marz</a:t>
            </a:r>
            <a:r>
              <a:rPr lang="en-US" sz="1200" dirty="0"/>
              <a:t>, M., </a:t>
            </a:r>
            <a:r>
              <a:rPr lang="en-US" sz="1200" dirty="0" err="1"/>
              <a:t>Schletz</a:t>
            </a:r>
            <a:r>
              <a:rPr lang="en-US" sz="1200" dirty="0"/>
              <a:t>, A., </a:t>
            </a:r>
            <a:r>
              <a:rPr lang="en-US" sz="1200" dirty="0" err="1"/>
              <a:t>Eckardt</a:t>
            </a:r>
            <a:r>
              <a:rPr lang="en-US" sz="1200" dirty="0"/>
              <a:t>, B., </a:t>
            </a:r>
            <a:r>
              <a:rPr lang="en-US" sz="1200" dirty="0" err="1"/>
              <a:t>Egelkraut</a:t>
            </a:r>
            <a:r>
              <a:rPr lang="en-US" sz="1200" dirty="0"/>
              <a:t>, S., &amp; </a:t>
            </a:r>
            <a:r>
              <a:rPr lang="en-US" sz="1200" dirty="0" err="1"/>
              <a:t>Rauh</a:t>
            </a:r>
            <a:r>
              <a:rPr lang="en-US" sz="1200" dirty="0"/>
              <a:t>, H. (2010). Power electronics system integration for electric and hybrid vehicles. Integrated Power Electronics Systems (CIPS), 2010 6th International Conference on, 16–18. </a:t>
            </a:r>
            <a:endParaRPr lang="tr-TR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Wang</a:t>
            </a:r>
            <a:r>
              <a:rPr lang="en-US" sz="1200" dirty="0"/>
              <a:t>, J. (2015). Design of Multilevel Integrated Modular Motor Drive with Gallium Nitride Power Devices. Thesis</a:t>
            </a:r>
            <a:r>
              <a:rPr lang="en-US" sz="1200" dirty="0" smtClean="0"/>
              <a:t>.</a:t>
            </a:r>
            <a:endParaRPr lang="tr-T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67972" y="5489408"/>
            <a:ext cx="7801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Multi-</a:t>
            </a:r>
            <a:r>
              <a:rPr lang="tr-TR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physics</a:t>
            </a: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esign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optimization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49" y="1482653"/>
            <a:ext cx="780168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Physical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management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motor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vibration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Structural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Limited available space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converter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height</a:t>
            </a: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Inter-dependencies between parts</a:t>
            </a:r>
          </a:p>
          <a:p>
            <a:pPr>
              <a:spcAft>
                <a:spcPts val="600"/>
              </a:spcAft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779" y="3611443"/>
            <a:ext cx="3573932" cy="16168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867" y="2536178"/>
            <a:ext cx="1215557" cy="10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404" y="986104"/>
            <a:ext cx="5343870" cy="1945810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065837"/>
              </p:ext>
            </p:extLst>
          </p:nvPr>
        </p:nvGraphicFramePr>
        <p:xfrm>
          <a:off x="1066800" y="3003617"/>
          <a:ext cx="5019163" cy="376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7" imgW="2485904" imgH="1866757" progId="Visio.Drawing.15">
                  <p:embed/>
                </p:oleObj>
              </mc:Choice>
              <mc:Fallback>
                <p:oleObj name="Visio" r:id="rId7" imgW="2485904" imgH="1866757" progId="Visio.Drawing.15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03617"/>
                        <a:ext cx="5019163" cy="3769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617" y="3724509"/>
            <a:ext cx="3401983" cy="2269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015" y="1032051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2515F7"/>
                </a:solidFill>
              </a:rPr>
              <a:t>n</a:t>
            </a:r>
            <a:endParaRPr lang="en-US" dirty="0">
              <a:solidFill>
                <a:srgbClr val="2515F7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938316" y="1320826"/>
            <a:ext cx="329958" cy="267791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851" y="6232475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n</a:t>
            </a:r>
            <a:r>
              <a:rPr lang="tr-TR" baseline="-25000" dirty="0" err="1" smtClean="0">
                <a:solidFill>
                  <a:srgbClr val="2515F7"/>
                </a:solidFill>
              </a:rPr>
              <a:t>p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70537" y="6063387"/>
            <a:ext cx="483646" cy="331895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84557" y="3841817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n</a:t>
            </a:r>
            <a:r>
              <a:rPr lang="tr-TR" baseline="-25000" dirty="0" err="1" smtClean="0">
                <a:solidFill>
                  <a:srgbClr val="2515F7"/>
                </a:solidFill>
              </a:rPr>
              <a:t>s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130494" y="4238501"/>
            <a:ext cx="322586" cy="370854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20924" y="6271786"/>
            <a:ext cx="224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Switching</a:t>
            </a:r>
            <a:r>
              <a:rPr lang="tr-TR" dirty="0" smtClean="0">
                <a:solidFill>
                  <a:srgbClr val="2515F7"/>
                </a:solidFill>
              </a:rPr>
              <a:t> </a:t>
            </a:r>
            <a:r>
              <a:rPr lang="tr-TR" dirty="0" err="1" smtClean="0">
                <a:solidFill>
                  <a:srgbClr val="2515F7"/>
                </a:solidFill>
              </a:rPr>
              <a:t>frequency</a:t>
            </a:r>
            <a:endParaRPr lang="tr-TR" dirty="0" smtClean="0">
              <a:solidFill>
                <a:srgbClr val="2515F7"/>
              </a:solidFill>
            </a:endParaRPr>
          </a:p>
          <a:p>
            <a:r>
              <a:rPr lang="tr-TR" dirty="0" err="1" smtClean="0">
                <a:solidFill>
                  <a:srgbClr val="2515F7"/>
                </a:solidFill>
              </a:rPr>
              <a:t>Modulation</a:t>
            </a:r>
            <a:r>
              <a:rPr lang="tr-TR" dirty="0" smtClean="0">
                <a:solidFill>
                  <a:srgbClr val="2515F7"/>
                </a:solidFill>
              </a:rPr>
              <a:t> </a:t>
            </a:r>
            <a:r>
              <a:rPr lang="tr-TR" dirty="0" err="1" smtClean="0">
                <a:solidFill>
                  <a:srgbClr val="2515F7"/>
                </a:solidFill>
              </a:rPr>
              <a:t>depth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505200" y="6365333"/>
            <a:ext cx="0" cy="35614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22505" y="3087676"/>
            <a:ext cx="916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endParaRPr lang="tr-TR" dirty="0" smtClean="0">
              <a:solidFill>
                <a:srgbClr val="251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dirty="0">
              <a:solidFill>
                <a:srgbClr val="2515F7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796827" y="3554721"/>
            <a:ext cx="153131" cy="345006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86600" y="604466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Slot</a:t>
            </a:r>
            <a:r>
              <a:rPr lang="tr-TR" dirty="0" smtClean="0">
                <a:solidFill>
                  <a:srgbClr val="2515F7"/>
                </a:solidFill>
              </a:rPr>
              <a:t>/</a:t>
            </a:r>
            <a:r>
              <a:rPr lang="tr-TR" dirty="0" err="1" smtClean="0">
                <a:solidFill>
                  <a:srgbClr val="2515F7"/>
                </a:solidFill>
              </a:rPr>
              <a:t>module</a:t>
            </a:r>
            <a:r>
              <a:rPr lang="tr-TR" dirty="0" smtClean="0">
                <a:solidFill>
                  <a:srgbClr val="2515F7"/>
                </a:solidFill>
              </a:rPr>
              <a:t>/</a:t>
            </a:r>
            <a:r>
              <a:rPr lang="tr-TR" dirty="0" err="1" smtClean="0">
                <a:solidFill>
                  <a:srgbClr val="2515F7"/>
                </a:solidFill>
              </a:rPr>
              <a:t>phase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454928" y="5363951"/>
            <a:ext cx="102691" cy="637198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86800" y="3998091"/>
            <a:ext cx="53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baseline="-25000" dirty="0" err="1" smtClean="0">
                <a:solidFill>
                  <a:srgbClr val="2515F7"/>
                </a:solidFill>
              </a:rPr>
              <a:t>m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454928" y="4238501"/>
            <a:ext cx="246563" cy="86795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352800" y="6360841"/>
            <a:ext cx="0" cy="35614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3" grpId="0"/>
      <p:bldP spid="27" grpId="0"/>
      <p:bldP spid="31" grpId="0"/>
      <p:bldP spid="33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System Model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6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5945" y="1034902"/>
            <a:ext cx="2159126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System Inputs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Constraints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Material properties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Ambient conditions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Datasheet values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9908" y="989625"/>
            <a:ext cx="1432919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tr-TR" sz="1400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out</a:t>
            </a:r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8 kW</a:t>
            </a:r>
          </a:p>
          <a:p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tr-TR" sz="14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dc</a:t>
            </a:r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540 V</a:t>
            </a:r>
          </a:p>
          <a:p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tr-TR" sz="14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600 </a:t>
            </a:r>
            <a:r>
              <a:rPr lang="tr-TR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rpm</a:t>
            </a:r>
            <a:endParaRPr lang="tr-T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 = 3 </a:t>
            </a:r>
            <a:r>
              <a:rPr lang="tr-TR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phases</a:t>
            </a:r>
            <a:endParaRPr lang="en-US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70213" y="2974790"/>
            <a:ext cx="5050592" cy="2821178"/>
          </a:xfrm>
          <a:prstGeom prst="roundRect">
            <a:avLst>
              <a:gd name="adj" fmla="val 29574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845313" y="2373128"/>
            <a:ext cx="300391" cy="572089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2483" y="6393367"/>
            <a:ext cx="162159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Cost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function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843084" y="5788333"/>
            <a:ext cx="300391" cy="572089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2463" y="1047259"/>
            <a:ext cx="1963191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tr-TR" dirty="0" err="1" smtClean="0"/>
              <a:t>Copper</a:t>
            </a:r>
            <a:r>
              <a:rPr lang="tr-TR" dirty="0" smtClean="0"/>
              <a:t>: AWG </a:t>
            </a:r>
            <a:r>
              <a:rPr lang="tr-TR" dirty="0" err="1" smtClean="0"/>
              <a:t>wire</a:t>
            </a:r>
            <a:endParaRPr lang="tr-TR" dirty="0" smtClean="0"/>
          </a:p>
          <a:p>
            <a:r>
              <a:rPr lang="tr-TR" dirty="0" err="1" smtClean="0"/>
              <a:t>Magnet</a:t>
            </a:r>
            <a:r>
              <a:rPr lang="tr-TR" dirty="0" smtClean="0"/>
              <a:t>: NdFe45H</a:t>
            </a:r>
          </a:p>
          <a:p>
            <a:r>
              <a:rPr lang="tr-TR" dirty="0" smtClean="0"/>
              <a:t>Steel: M25035A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89940" y="2073389"/>
            <a:ext cx="1666748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tr-TR" sz="1600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rms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35 </a:t>
            </a:r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/m</a:t>
            </a:r>
          </a:p>
          <a:p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avg 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0.6 T</a:t>
            </a:r>
          </a:p>
          <a:p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rms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 4 A/mm</a:t>
            </a:r>
            <a:r>
              <a:rPr lang="tr-TR" sz="1600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  <a:p>
            <a:r>
              <a:rPr lang="el-G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η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dirty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96 %</a:t>
            </a:r>
          </a:p>
          <a:p>
            <a:r>
              <a:rPr lang="el-G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η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dirty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98 </a:t>
            </a:r>
            <a:r>
              <a:rPr lang="tr-TR" sz="1600" dirty="0">
                <a:latin typeface="Helvetica" panose="020B0604020202020204" pitchFamily="34" charset="0"/>
                <a:cs typeface="Helvetica" panose="020B0604020202020204" pitchFamily="34" charset="0"/>
              </a:rPr>
              <a:t>%</a:t>
            </a:r>
          </a:p>
          <a:p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dc-r </a:t>
            </a:r>
            <a:r>
              <a:rPr lang="tr-TR" sz="1600" dirty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1 %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438400" y="1204544"/>
            <a:ext cx="1744083" cy="1670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77080" y="1454650"/>
            <a:ext cx="1505403" cy="95568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86678" y="1824043"/>
            <a:ext cx="218223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tr-TR" dirty="0" smtClean="0"/>
              <a:t>Tamb </a:t>
            </a:r>
            <a:r>
              <a:rPr lang="tr-TR" dirty="0"/>
              <a:t>= 50 </a:t>
            </a:r>
            <a:r>
              <a:rPr lang="tr-TR" baseline="30000" dirty="0" smtClean="0"/>
              <a:t>0</a:t>
            </a:r>
            <a:r>
              <a:rPr lang="tr-TR" dirty="0" smtClean="0"/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62226" y="2259352"/>
            <a:ext cx="2281774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Metallized </a:t>
            </a:r>
            <a:r>
              <a:rPr lang="en-US" dirty="0"/>
              <a:t>Polypropylene Film Capacitors (MKP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tr-TR" dirty="0" smtClean="0"/>
              <a:t>E-</a:t>
            </a:r>
            <a:r>
              <a:rPr lang="tr-TR" dirty="0" err="1" smtClean="0"/>
              <a:t>mode</a:t>
            </a:r>
            <a:r>
              <a:rPr lang="tr-TR" dirty="0" smtClean="0"/>
              <a:t> GaN FETs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943600" y="1394582"/>
            <a:ext cx="914400" cy="28181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945595" y="1939185"/>
            <a:ext cx="946632" cy="454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5" idx="1"/>
          </p:cNvCxnSpPr>
          <p:nvPr/>
        </p:nvCxnSpPr>
        <p:spPr>
          <a:xfrm>
            <a:off x="5876196" y="2198692"/>
            <a:ext cx="986030" cy="42999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301806" y="3064254"/>
            <a:ext cx="1394144" cy="303227"/>
          </a:xfrm>
          <a:prstGeom prst="roundRect">
            <a:avLst>
              <a:gd name="adj" fmla="val 39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Electrical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602827" y="4178927"/>
            <a:ext cx="1394144" cy="303227"/>
          </a:xfrm>
          <a:prstGeom prst="roundRect">
            <a:avLst>
              <a:gd name="adj" fmla="val 391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15000" y="4178928"/>
            <a:ext cx="1715978" cy="303227"/>
          </a:xfrm>
          <a:prstGeom prst="roundRect">
            <a:avLst>
              <a:gd name="adj" fmla="val 391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Electromagnetic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135290" y="5383556"/>
            <a:ext cx="1715978" cy="303227"/>
          </a:xfrm>
          <a:prstGeom prst="roundRect">
            <a:avLst>
              <a:gd name="adj" fmla="val 391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Geometrical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822394" y="3221644"/>
            <a:ext cx="1467906" cy="9387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662351">
            <a:off x="2783633" y="3375274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Drive </a:t>
            </a:r>
            <a:r>
              <a:rPr lang="tr-TR" sz="1600" dirty="0" err="1" smtClean="0"/>
              <a:t>losses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331661" y="3378366"/>
            <a:ext cx="1259336" cy="7707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665394">
            <a:off x="3408352" y="3684469"/>
            <a:ext cx="158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Device </a:t>
            </a:r>
            <a:r>
              <a:rPr lang="tr-TR" sz="1600" dirty="0" err="1" smtClean="0"/>
              <a:t>temp</a:t>
            </a:r>
            <a:r>
              <a:rPr lang="tr-TR" sz="1600" dirty="0" smtClean="0"/>
              <a:t>.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856688" y="4500684"/>
            <a:ext cx="1260620" cy="10301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432397">
            <a:off x="2710919" y="4954424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Heat</a:t>
            </a:r>
            <a:r>
              <a:rPr lang="tr-TR" sz="1600" dirty="0" smtClean="0"/>
              <a:t> </a:t>
            </a:r>
            <a:r>
              <a:rPr lang="tr-TR" sz="1600" dirty="0" err="1" smtClean="0"/>
              <a:t>sink</a:t>
            </a:r>
            <a:r>
              <a:rPr lang="tr-TR" sz="1600" dirty="0" smtClean="0"/>
              <a:t> size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32097" y="4482772"/>
            <a:ext cx="1142932" cy="8777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432397">
            <a:off x="3633307" y="4719792"/>
            <a:ext cx="131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Thermal</a:t>
            </a:r>
            <a:r>
              <a:rPr lang="tr-TR" sz="1600" dirty="0" smtClean="0"/>
              <a:t> </a:t>
            </a:r>
            <a:r>
              <a:rPr lang="tr-TR" sz="1600" dirty="0" err="1" smtClean="0"/>
              <a:t>res</a:t>
            </a:r>
            <a:r>
              <a:rPr lang="tr-TR" sz="1600" dirty="0" smtClean="0"/>
              <a:t>.</a:t>
            </a:r>
            <a:endParaRPr lang="en-US" sz="16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969499" y="3383305"/>
            <a:ext cx="3500" cy="1992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5400000">
            <a:off x="4202580" y="4155033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Capacitor</a:t>
            </a:r>
            <a:r>
              <a:rPr lang="tr-TR" sz="1600" dirty="0" smtClean="0"/>
              <a:t> size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739399" y="5813880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Power</a:t>
            </a:r>
            <a:r>
              <a:rPr lang="tr-TR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density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39399" y="6114321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Efficiency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9399" y="6423398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Material</a:t>
            </a:r>
            <a:r>
              <a:rPr lang="tr-TR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cost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2" name="Straight Arrow Connector 71"/>
          <p:cNvCxnSpPr>
            <a:stCxn id="43" idx="3"/>
          </p:cNvCxnSpPr>
          <p:nvPr/>
        </p:nvCxnSpPr>
        <p:spPr>
          <a:xfrm>
            <a:off x="5695950" y="3215868"/>
            <a:ext cx="1430907" cy="9389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374683" y="3377003"/>
            <a:ext cx="1141756" cy="7704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436892" y="4505195"/>
            <a:ext cx="1030623" cy="8709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872955" y="4505195"/>
            <a:ext cx="1221269" cy="10043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976541">
            <a:off x="4851244" y="3674232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Current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 rot="1976541">
            <a:off x="5608213" y="3371316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Rated</a:t>
            </a:r>
            <a:r>
              <a:rPr lang="tr-TR" sz="1600" dirty="0" smtClean="0"/>
              <a:t> </a:t>
            </a:r>
            <a:r>
              <a:rPr lang="tr-TR" sz="1600" dirty="0" err="1" smtClean="0"/>
              <a:t>voltage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 rot="19108201">
            <a:off x="4872649" y="4664503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Torque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 rot="19203968">
            <a:off x="5661590" y="4941205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Motor </a:t>
            </a:r>
            <a:r>
              <a:rPr lang="tr-TR" sz="1600" dirty="0" err="1" smtClean="0"/>
              <a:t>dimensions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09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  <p:bldP spid="8" grpId="0" animBg="1"/>
      <p:bldP spid="20" grpId="0" animBg="1"/>
      <p:bldP spid="21" grpId="0" animBg="1"/>
      <p:bldP spid="23" grpId="0"/>
      <p:bldP spid="24" grpId="0"/>
      <p:bldP spid="34" grpId="0"/>
      <p:bldP spid="35" grpId="0"/>
      <p:bldP spid="43" grpId="0" animBg="1"/>
      <p:bldP spid="45" grpId="0" animBg="1"/>
      <p:bldP spid="46" grpId="0" animBg="1"/>
      <p:bldP spid="47" grpId="0" animBg="1"/>
      <p:bldP spid="51" grpId="0"/>
      <p:bldP spid="53" grpId="0"/>
      <p:bldP spid="57" grpId="0"/>
      <p:bldP spid="64" grpId="0"/>
      <p:bldP spid="66" grpId="0"/>
      <p:bldP spid="69" grpId="0"/>
      <p:bldP spid="70" grpId="0"/>
      <p:bldP spid="71" grpId="0"/>
      <p:bldP spid="85" grpId="0"/>
      <p:bldP spid="86" grpId="0"/>
      <p:bldP spid="87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219824" y="994564"/>
                <a:ext cx="38855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tr-TR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</a:t>
                </a:r>
                <a:r>
                  <a:rPr lang="tr-TR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dimensions</a:t>
                </a:r>
                <a:r>
                  <a:rPr lang="tr-TR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>
                  <a:spcAft>
                    <a:spcPts val="1200"/>
                  </a:spcAft>
                </a:pPr>
                <a:endParaRPr lang="en-US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4" y="994564"/>
                <a:ext cx="3885576" cy="861774"/>
              </a:xfrm>
              <a:prstGeom prst="rect">
                <a:avLst/>
              </a:prstGeom>
              <a:blipFill>
                <a:blip r:embed="rId5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224077" y="2697401"/>
                <a:ext cx="3885576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tr-TR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</a:t>
                </a:r>
                <a:r>
                  <a:rPr lang="tr-TR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dimensions</a:t>
                </a:r>
                <a:r>
                  <a:rPr lang="tr-TR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>
                  <a:spcAft>
                    <a:spcPts val="1200"/>
                  </a:spcAft>
                </a:pPr>
                <a:r>
                  <a:rPr lang="tr-TR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Electrical</a:t>
                </a:r>
                <a:r>
                  <a:rPr lang="tr-TR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tr-TR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</a:t>
                </a:r>
              </a:p>
              <a:p>
                <a:pPr>
                  <a:spcAft>
                    <a:spcPts val="1200"/>
                  </a:spcAft>
                </a:pPr>
                <a:r>
                  <a:rPr lang="tr-TR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link model</a:t>
                </a:r>
              </a:p>
              <a:p>
                <a:pPr>
                  <a:spcAft>
                    <a:spcPts val="1200"/>
                  </a:spcAft>
                </a:pPr>
                <a:r>
                  <a:rPr lang="tr-TR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Magnetic</a:t>
                </a:r>
                <a:r>
                  <a:rPr lang="tr-TR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</a:t>
                </a:r>
                <a:r>
                  <a:rPr lang="tr-TR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</a:t>
                </a:r>
                <a:r>
                  <a:rPr lang="tr-TR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77" y="2697401"/>
                <a:ext cx="3885576" cy="1723549"/>
              </a:xfrm>
              <a:prstGeom prst="rect">
                <a:avLst/>
              </a:prstGeom>
              <a:blipFill>
                <a:blip r:embed="rId6"/>
                <a:stretch>
                  <a:fillRect l="-1413" b="-4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5029200"/>
            <a:ext cx="2036058" cy="12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t="4410" r="7652"/>
          <a:stretch/>
        </p:blipFill>
        <p:spPr bwMode="auto">
          <a:xfrm>
            <a:off x="3337606" y="1354914"/>
            <a:ext cx="3138842" cy="16516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4230367" y="990600"/>
            <a:ext cx="156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nterleaving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3662" y="42670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652" y="4724400"/>
            <a:ext cx="1945361" cy="17654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7150" y="3316171"/>
            <a:ext cx="302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845" y="3741715"/>
            <a:ext cx="2036058" cy="12411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416" y="5095517"/>
            <a:ext cx="1802916" cy="17154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019795" y="3312921"/>
            <a:ext cx="2657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" descr="therma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63737"/>
            <a:ext cx="3076711" cy="157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1546" y="3806802"/>
            <a:ext cx="2753617" cy="12048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0099" y="1203781"/>
            <a:ext cx="2551002" cy="155442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051409" y="990600"/>
            <a:ext cx="156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Link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824" y="994564"/>
            <a:ext cx="200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dimensioning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17622" y="1497491"/>
                <a:ext cx="140512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2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622" y="1497491"/>
                <a:ext cx="1405128" cy="338554"/>
              </a:xfrm>
              <a:prstGeom prst="rect">
                <a:avLst/>
              </a:prstGeom>
              <a:blipFill>
                <a:blip r:embed="rId12"/>
                <a:stretch>
                  <a:fillRect l="-2609" r="-43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2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3" grpId="0"/>
      <p:bldP spid="26" grpId="0"/>
      <p:bldP spid="30" grpId="0"/>
      <p:bldP spid="31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3199" y="587332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Switching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modules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8789"/>
          <a:stretch/>
        </p:blipFill>
        <p:spPr bwMode="auto">
          <a:xfrm>
            <a:off x="1092763" y="1263540"/>
            <a:ext cx="3479237" cy="2857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590862" y="2967711"/>
            <a:ext cx="2981138" cy="45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r="6251"/>
          <a:stretch/>
        </p:blipFill>
        <p:spPr bwMode="auto">
          <a:xfrm>
            <a:off x="5055163" y="1381253"/>
            <a:ext cx="3555437" cy="25830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5492666" y="3264269"/>
            <a:ext cx="3222719" cy="45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159563" y="2590708"/>
            <a:ext cx="1447800" cy="377003"/>
          </a:xfrm>
          <a:prstGeom prst="roundRect">
            <a:avLst>
              <a:gd name="adj" fmla="val 44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442862" y="3310011"/>
            <a:ext cx="1710538" cy="271389"/>
          </a:xfrm>
          <a:prstGeom prst="roundRect">
            <a:avLst>
              <a:gd name="adj" fmla="val 44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r="8564"/>
          <a:stretch/>
        </p:blipFill>
        <p:spPr bwMode="auto">
          <a:xfrm>
            <a:off x="5035790" y="4069193"/>
            <a:ext cx="3642909" cy="27778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r="7219"/>
          <a:stretch/>
        </p:blipFill>
        <p:spPr bwMode="auto">
          <a:xfrm>
            <a:off x="1189412" y="4166297"/>
            <a:ext cx="3512609" cy="25836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Oval 27"/>
          <p:cNvSpPr/>
          <p:nvPr/>
        </p:nvSpPr>
        <p:spPr>
          <a:xfrm>
            <a:off x="2095568" y="5422545"/>
            <a:ext cx="304800" cy="3048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34168" y="5217459"/>
            <a:ext cx="228600" cy="205086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57244" y="5029325"/>
            <a:ext cx="228600" cy="2286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58168" y="4590534"/>
            <a:ext cx="228600" cy="2286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48384" y="4704834"/>
            <a:ext cx="228600" cy="2286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19317</TotalTime>
  <Words>929</Words>
  <Application>Microsoft Office PowerPoint</Application>
  <PresentationFormat>On-screen Show (4:3)</PresentationFormat>
  <Paragraphs>181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Helvetica</vt:lpstr>
      <vt:lpstr>Hevletica</vt:lpstr>
      <vt:lpstr>Times New Roman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436</cp:revision>
  <dcterms:created xsi:type="dcterms:W3CDTF">2006-08-16T00:00:00Z</dcterms:created>
  <dcterms:modified xsi:type="dcterms:W3CDTF">2018-03-26T16:46:29Z</dcterms:modified>
</cp:coreProperties>
</file>