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266" r:id="rId3"/>
    <p:sldId id="312" r:id="rId4"/>
    <p:sldId id="271" r:id="rId5"/>
    <p:sldId id="268" r:id="rId6"/>
    <p:sldId id="273" r:id="rId7"/>
    <p:sldId id="269" r:id="rId8"/>
    <p:sldId id="274" r:id="rId9"/>
    <p:sldId id="272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7" r:id="rId18"/>
    <p:sldId id="265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02" r:id="rId28"/>
    <p:sldId id="304" r:id="rId29"/>
    <p:sldId id="293" r:id="rId30"/>
    <p:sldId id="294" r:id="rId31"/>
    <p:sldId id="295" r:id="rId32"/>
    <p:sldId id="296" r:id="rId33"/>
    <p:sldId id="297" r:id="rId34"/>
    <p:sldId id="298" r:id="rId35"/>
    <p:sldId id="306" r:id="rId36"/>
    <p:sldId id="311" r:id="rId37"/>
    <p:sldId id="299" r:id="rId38"/>
    <p:sldId id="310" r:id="rId39"/>
    <p:sldId id="301" r:id="rId40"/>
    <p:sldId id="303" r:id="rId41"/>
    <p:sldId id="307" r:id="rId42"/>
    <p:sldId id="308" r:id="rId43"/>
    <p:sldId id="309" r:id="rId44"/>
    <p:sldId id="291" r:id="rId45"/>
    <p:sldId id="292" r:id="rId46"/>
    <p:sldId id="26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75" r:id="rId55"/>
    <p:sldId id="305" r:id="rId56"/>
    <p:sldId id="313" r:id="rId57"/>
    <p:sldId id="314" r:id="rId58"/>
    <p:sldId id="315" r:id="rId59"/>
    <p:sldId id="31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17" d="100"/>
          <a:sy n="117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4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8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7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0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6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8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3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5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4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9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3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8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24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1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2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5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9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0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344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6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33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2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645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4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3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0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1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2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74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0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43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6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98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62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81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76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0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72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3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Literature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Research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IMMD Ver.2 Design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06/10/2018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1058816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able to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withstand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 temporary fault (e.g. a short-circuit fault)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without being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damaged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different drive elements have a high degree of isolation between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capable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operating in fault-conditions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minimum level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performance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having multiple independent phases or redundant drive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elements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330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(Standard motor)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70" y="952680"/>
            <a:ext cx="82078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Switch-redundant topologies.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leg connected to the neutral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point.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redundant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leg.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Full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H-bridge/cascaded inverters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doption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a delta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connection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U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direct AC/AC matrix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converters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mploy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current servo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amplifiers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methods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require a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reconfiguration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both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hardware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and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software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the system once a fault has occurred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Switch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Topology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946383"/>
            <a:ext cx="4653643" cy="29386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7657" y="1108314"/>
            <a:ext cx="824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TRIACs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SCRs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82493" y="3006216"/>
            <a:ext cx="62048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60128" y="2821550"/>
            <a:ext cx="1387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66233" y="2195231"/>
            <a:ext cx="904875" cy="2204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0847" y="2353381"/>
            <a:ext cx="17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short-circuit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neutral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57" y="1102178"/>
            <a:ext cx="5686425" cy="3086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65540" y="4386288"/>
            <a:ext cx="3563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open-circuit 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290" y="134917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0" y="824593"/>
            <a:ext cx="4832871" cy="53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VSI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788" y="470302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571500"/>
            <a:ext cx="5627234" cy="4033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9840" y="954953"/>
            <a:ext cx="260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Configured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5-leg</a:t>
            </a:r>
          </a:p>
        </p:txBody>
      </p:sp>
    </p:spTree>
    <p:extLst>
      <p:ext uri="{BB962C8B-B14F-4D97-AF65-F5344CB8AC3E}">
        <p14:creationId xmlns:p14="http://schemas.microsoft.com/office/powerpoint/2010/main" val="4233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bridge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Drive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177" y="111871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4" y="673889"/>
            <a:ext cx="4229100" cy="29813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854" y="4100039"/>
            <a:ext cx="90351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Due to the increased device count, </a:t>
            </a:r>
            <a:r>
              <a:rPr lang="en-US" dirty="0" smtClean="0">
                <a:solidFill>
                  <a:srgbClr val="002060"/>
                </a:solidFill>
              </a:rPr>
              <a:t>inverter </a:t>
            </a:r>
            <a:r>
              <a:rPr lang="en-US" dirty="0">
                <a:solidFill>
                  <a:srgbClr val="FF0000"/>
                </a:solidFill>
              </a:rPr>
              <a:t>switching losses </a:t>
            </a:r>
            <a:r>
              <a:rPr lang="en-US" dirty="0">
                <a:solidFill>
                  <a:srgbClr val="002060"/>
                </a:solidFill>
              </a:rPr>
              <a:t>increase during normal </a:t>
            </a:r>
            <a:r>
              <a:rPr lang="en-US" dirty="0" smtClean="0">
                <a:solidFill>
                  <a:srgbClr val="002060"/>
                </a:solidFill>
              </a:rPr>
              <a:t>operation.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ince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semiconductor devices must withstand the </a:t>
            </a:r>
            <a:r>
              <a:rPr lang="en-US" dirty="0">
                <a:solidFill>
                  <a:srgbClr val="FF0000"/>
                </a:solidFill>
              </a:rPr>
              <a:t>phase voltage </a:t>
            </a:r>
            <a:r>
              <a:rPr lang="en-US" dirty="0">
                <a:solidFill>
                  <a:srgbClr val="002060"/>
                </a:solidFill>
              </a:rPr>
              <a:t>rather than the line voltage, the power device voltage ratings are reduced and switching losses may even decrease; which, in turn, </a:t>
            </a:r>
            <a:r>
              <a:rPr lang="en-US" dirty="0">
                <a:solidFill>
                  <a:srgbClr val="FF0000"/>
                </a:solidFill>
              </a:rPr>
              <a:t>reduces the heat sink </a:t>
            </a:r>
            <a:r>
              <a:rPr lang="en-US" dirty="0" smtClean="0">
                <a:solidFill>
                  <a:srgbClr val="FF0000"/>
                </a:solidFill>
              </a:rPr>
              <a:t>requirements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a 3-phase system, the volt-amperes rating of a </a:t>
            </a:r>
            <a:r>
              <a:rPr lang="en-US" dirty="0">
                <a:solidFill>
                  <a:srgbClr val="FF0000"/>
                </a:solidFill>
              </a:rPr>
              <a:t>full H-bridge inverter is 2</a:t>
            </a:r>
            <a:r>
              <a:rPr lang="en-US" dirty="0" smtClean="0">
                <a:solidFill>
                  <a:srgbClr val="FF0000"/>
                </a:solidFill>
              </a:rPr>
              <a:t>/√3 </a:t>
            </a:r>
            <a:r>
              <a:rPr lang="en-US" dirty="0">
                <a:solidFill>
                  <a:srgbClr val="FF0000"/>
                </a:solidFill>
              </a:rPr>
              <a:t>times that of a half-bridge inverter</a:t>
            </a:r>
            <a:r>
              <a:rPr lang="en-US" dirty="0">
                <a:solidFill>
                  <a:srgbClr val="002060"/>
                </a:solidFill>
              </a:rPr>
              <a:t>, as the number of </a:t>
            </a:r>
            <a:r>
              <a:rPr lang="en-US" dirty="0" smtClean="0">
                <a:solidFill>
                  <a:srgbClr val="002060"/>
                </a:solidFill>
              </a:rPr>
              <a:t>power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switches </a:t>
            </a:r>
            <a:r>
              <a:rPr lang="en-US" dirty="0">
                <a:solidFill>
                  <a:srgbClr val="002060"/>
                </a:solidFill>
              </a:rPr>
              <a:t>doubles, but each switch must withstand only the phase voltage instead of the line </a:t>
            </a:r>
            <a:r>
              <a:rPr lang="en-US" dirty="0" smtClean="0">
                <a:solidFill>
                  <a:srgbClr val="002060"/>
                </a:solidFill>
              </a:rPr>
              <a:t>voltage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537"/>
            <a:ext cx="7475055" cy="5429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for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3-phase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drives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6332" y="3081863"/>
            <a:ext cx="30576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product of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number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switches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and the rating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each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switch (V·I) is increased by a </a:t>
            </a:r>
            <a:r>
              <a:rPr lang="en-US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tor 1.15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6921" y="85126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Redundant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bridge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arm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70094" y="1286780"/>
            <a:ext cx="157841" cy="499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6840" y="635017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Solution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less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switch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number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840" y="3451195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30858" y="3943350"/>
            <a:ext cx="355474" cy="31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61068" y="4241890"/>
            <a:ext cx="1882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</a:rPr>
              <a:t>A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phase can be completely short circuited to limit the short circuit current in case of a turn to turn short circuit fault, while it is still possible to control the two remaining phases.</a:t>
            </a:r>
          </a:p>
        </p:txBody>
      </p:sp>
    </p:spTree>
    <p:extLst>
      <p:ext uri="{BB962C8B-B14F-4D97-AF65-F5344CB8AC3E}">
        <p14:creationId xmlns:p14="http://schemas.microsoft.com/office/powerpoint/2010/main" val="7410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Magnetic coupling between modules should be analyzed.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«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any case, it must be noted that, unless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magnetic coupling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between phases is eliminated,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no truly independent operation of the individual phases is possible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which may result in an undesirable pulsating torque in the machine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.»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Limit the short circuit current. Inductance calculation is necessary.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da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Core loss and magnet loss calculation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Kanayan yara ?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Fault’ta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bara nasıl davranıyor,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incelemeye değer.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The power converter must be equipped with the necessary means to quickly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detect and respond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to several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fault conditions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; including, winding open-circuit faults, short-circuit faults, power transistor faults, etc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Fault’lar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incelenmeye başlandı.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IMMD Ver.2’de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protection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devresi şart oğlu şart…</a:t>
            </a: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i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Modular Motor</a:t>
            </a:r>
            <a:endParaRPr lang="en-US" sz="2800" i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Two distinct approaches are usually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ach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machine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phase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is regarded as a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single module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is designed so that every phase operates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independently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(a)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second procedure is to have various sets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isolated 3-phase windings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that are independently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supplied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5" y="3448050"/>
            <a:ext cx="7762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Types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 a motor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drive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tolerant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topologies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non-modular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Fault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tolerant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topologies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modular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Isolation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requirements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Short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inductance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Stator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configurations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modular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Multi-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modular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detection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Applications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High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evaluation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Fractional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Slot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Concentrated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Slots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Poles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Modular Motor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85073"/>
            <a:ext cx="84618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required that it is magnetically, electrically, thermally and physically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isolated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from the rest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These isolation requirements must be fulfilled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both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at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and at the power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converter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side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Three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case of a phase fault, the corresponding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3-phase winding is isolated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continues to operate with a reduced power. 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multiple stator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windings can be arranged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EMF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phasor distribution of each 3-phase set is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(bu bizim durum)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in-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contact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ess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mutual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coupling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here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an angular displacement between the EMF phasors belonging to different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sets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uygulasak mı dediğimiz yapı)</a:t>
            </a:r>
            <a:endParaRPr lang="tr-TR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sets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shifted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by an electrical angle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π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3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upplied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currents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delay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6n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period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Overlapped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 (nötrden?)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be supplied as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3n-phase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I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ncrease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winding factor and a reduction of the air-gap 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MMF harmonic </a:t>
            </a:r>
            <a:r>
              <a:rPr lang="en-US" sz="2000" b="1" i="1" dirty="0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, rotor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1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-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Comparison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8904" b="12623"/>
          <a:stretch/>
        </p:blipFill>
        <p:spPr>
          <a:xfrm>
            <a:off x="138793" y="750822"/>
            <a:ext cx="6351814" cy="2407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568" r="5485" b="11686"/>
          <a:stretch/>
        </p:blipFill>
        <p:spPr>
          <a:xfrm>
            <a:off x="4286250" y="3146686"/>
            <a:ext cx="3290207" cy="2410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9954" b="12717"/>
          <a:stretch/>
        </p:blipFill>
        <p:spPr>
          <a:xfrm>
            <a:off x="138793" y="3146686"/>
            <a:ext cx="4147457" cy="239540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86250" y="2809965"/>
            <a:ext cx="2204357" cy="25978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1815" y="5217138"/>
            <a:ext cx="2719076" cy="26109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057" y="1617900"/>
            <a:ext cx="2481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dirty="0">
                <a:solidFill>
                  <a:srgbClr val="C00000"/>
                </a:solidFill>
              </a:rPr>
              <a:t>only one able to sustain multiple electrical </a:t>
            </a:r>
            <a:r>
              <a:rPr lang="en-US" sz="1600" dirty="0" smtClean="0">
                <a:solidFill>
                  <a:srgbClr val="C00000"/>
                </a:solidFill>
              </a:rPr>
              <a:t>faults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39765" y="2202675"/>
            <a:ext cx="569249" cy="493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884" y="5777481"/>
            <a:ext cx="437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an </a:t>
            </a:r>
            <a:r>
              <a:rPr lang="en-US" dirty="0">
                <a:solidFill>
                  <a:srgbClr val="C00000"/>
                </a:solidFill>
              </a:rPr>
              <a:t>also tolerate more than one electrical fault in different modules when the number of 3-phase winding sets is higher than two.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7007" y="5386633"/>
            <a:ext cx="0" cy="390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39765" y="2622285"/>
            <a:ext cx="634564" cy="73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9014" y="2424124"/>
            <a:ext cx="2016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C00000"/>
                </a:solidFill>
              </a:rPr>
              <a:t>Actual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cost</a:t>
            </a:r>
            <a:r>
              <a:rPr lang="tr-TR" sz="1600" dirty="0" smtClean="0">
                <a:solidFill>
                  <a:srgbClr val="C00000"/>
                </a:solidFill>
              </a:rPr>
              <a:t> is </a:t>
            </a:r>
            <a:r>
              <a:rPr lang="tr-TR" sz="1600" dirty="0" err="1" smtClean="0">
                <a:solidFill>
                  <a:srgbClr val="C00000"/>
                </a:solidFill>
              </a:rPr>
              <a:t>higher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5763" y="5940829"/>
            <a:ext cx="2520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Bizim durum olabilirmiş, 2-seri, 2-paralel olmasa…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4271389" y="6263995"/>
            <a:ext cx="56437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Gelelim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mevzusuna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859986"/>
            <a:ext cx="8801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One </a:t>
            </a:r>
            <a:r>
              <a:rPr lang="en-US" dirty="0">
                <a:solidFill>
                  <a:srgbClr val="002060"/>
                </a:solidFill>
              </a:rPr>
              <a:t>common approach is to design the PM machine with a </a:t>
            </a:r>
            <a:r>
              <a:rPr lang="en-US" b="1" dirty="0">
                <a:solidFill>
                  <a:srgbClr val="002060"/>
                </a:solidFill>
              </a:rPr>
              <a:t>high enough phase inductance </a:t>
            </a:r>
            <a:r>
              <a:rPr lang="en-US" dirty="0">
                <a:solidFill>
                  <a:srgbClr val="002060"/>
                </a:solidFill>
              </a:rPr>
              <a:t>so as to limit the short-circuit currents to a given </a:t>
            </a:r>
            <a:r>
              <a:rPr lang="en-US" dirty="0" smtClean="0">
                <a:solidFill>
                  <a:srgbClr val="002060"/>
                </a:solidFill>
              </a:rPr>
              <a:t>threshold.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 </a:t>
            </a:r>
            <a:r>
              <a:rPr lang="en-US" dirty="0">
                <a:solidFill>
                  <a:srgbClr val="002060"/>
                </a:solidFill>
              </a:rPr>
              <a:t>a consequence, the </a:t>
            </a:r>
            <a:r>
              <a:rPr lang="en-US" b="1" dirty="0">
                <a:solidFill>
                  <a:srgbClr val="002060"/>
                </a:solidFill>
              </a:rPr>
              <a:t>power factor </a:t>
            </a:r>
            <a:r>
              <a:rPr lang="en-US" dirty="0">
                <a:solidFill>
                  <a:srgbClr val="002060"/>
                </a:solidFill>
              </a:rPr>
              <a:t>at healthy conditions is </a:t>
            </a:r>
            <a:r>
              <a:rPr lang="en-US" b="1" dirty="0">
                <a:solidFill>
                  <a:srgbClr val="002060"/>
                </a:solidFill>
              </a:rPr>
              <a:t>low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t </a:t>
            </a:r>
            <a:r>
              <a:rPr lang="en-US" dirty="0">
                <a:solidFill>
                  <a:srgbClr val="002060"/>
                </a:solidFill>
              </a:rPr>
              <a:t>must be ensured that the </a:t>
            </a:r>
            <a:r>
              <a:rPr lang="en-US" b="1" dirty="0">
                <a:solidFill>
                  <a:srgbClr val="002060"/>
                </a:solidFill>
              </a:rPr>
              <a:t>magnetic coupling </a:t>
            </a:r>
            <a:r>
              <a:rPr lang="en-US" dirty="0">
                <a:solidFill>
                  <a:srgbClr val="002060"/>
                </a:solidFill>
              </a:rPr>
              <a:t>between machine phases is reduced in order for the current in the faulted phase not to affect the flux linked by the remaining healthy </a:t>
            </a:r>
            <a:r>
              <a:rPr lang="en-US" dirty="0" smtClean="0">
                <a:solidFill>
                  <a:srgbClr val="002060"/>
                </a:solidFill>
              </a:rPr>
              <a:t>phases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braking torque </a:t>
            </a:r>
            <a:r>
              <a:rPr lang="en-US" dirty="0">
                <a:solidFill>
                  <a:srgbClr val="002060"/>
                </a:solidFill>
              </a:rPr>
              <a:t>arising from a winding short-circuit fault is another aspect that must be taken into consideration; specially at low </a:t>
            </a:r>
            <a:r>
              <a:rPr lang="en-US" dirty="0" smtClean="0">
                <a:solidFill>
                  <a:srgbClr val="002060"/>
                </a:solidFill>
              </a:rPr>
              <a:t>speeds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r>
              <a:rPr lang="tr-TR" b="1" dirty="0" err="1" smtClean="0">
                <a:solidFill>
                  <a:srgbClr val="002060"/>
                </a:solidFill>
              </a:rPr>
              <a:t>Different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approach</a:t>
            </a:r>
            <a:r>
              <a:rPr lang="tr-TR" b="1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Machines with the </a:t>
            </a:r>
            <a:r>
              <a:rPr lang="en-US" b="1" dirty="0">
                <a:solidFill>
                  <a:srgbClr val="002060"/>
                </a:solidFill>
              </a:rPr>
              <a:t>magnets located in the stator </a:t>
            </a:r>
            <a:r>
              <a:rPr lang="en-US" dirty="0">
                <a:solidFill>
                  <a:srgbClr val="002060"/>
                </a:solidFill>
              </a:rPr>
              <a:t>and different kinds of actuators in order to reduce the PM flux linkage.</a:t>
            </a:r>
          </a:p>
        </p:txBody>
      </p:sp>
    </p:spTree>
    <p:extLst>
      <p:ext uri="{BB962C8B-B14F-4D97-AF65-F5344CB8AC3E}">
        <p14:creationId xmlns:p14="http://schemas.microsoft.com/office/powerpoint/2010/main" val="31556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4619824"/>
            <a:ext cx="8801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Kendime not: </a:t>
            </a:r>
            <a:r>
              <a:rPr lang="tr-TR" dirty="0" smtClean="0">
                <a:solidFill>
                  <a:srgbClr val="002060"/>
                </a:solidFill>
              </a:rPr>
              <a:t>Bizim tasarım ne derece </a:t>
            </a:r>
            <a:r>
              <a:rPr lang="tr-TR" dirty="0" err="1" smtClean="0">
                <a:solidFill>
                  <a:srgbClr val="002060"/>
                </a:solidFill>
              </a:rPr>
              <a:t>magnetically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isolated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Maxwell’de</a:t>
            </a:r>
            <a:r>
              <a:rPr lang="tr-TR" dirty="0" smtClean="0">
                <a:solidFill>
                  <a:srgbClr val="002060"/>
                </a:solidFill>
              </a:rPr>
              <a:t> deneyebiliriz. Şöyle ki, sırayla sadece belli fazlara akım versek, diğer fazların (veya modüllerin) </a:t>
            </a:r>
            <a:r>
              <a:rPr lang="tr-TR" dirty="0" err="1" smtClean="0">
                <a:solidFill>
                  <a:srgbClr val="002060"/>
                </a:solidFill>
              </a:rPr>
              <a:t>endüklenen</a:t>
            </a:r>
            <a:r>
              <a:rPr lang="tr-TR" dirty="0" smtClean="0">
                <a:solidFill>
                  <a:srgbClr val="002060"/>
                </a:solidFill>
              </a:rPr>
              <a:t> gerilimlerinde ne kadar değişim olduğuna bakılabilir. 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Kendime not</a:t>
            </a:r>
            <a:r>
              <a:rPr lang="tr-TR" b="1" dirty="0" smtClean="0">
                <a:solidFill>
                  <a:srgbClr val="FF0000"/>
                </a:solidFill>
              </a:rPr>
              <a:t>: </a:t>
            </a:r>
            <a:r>
              <a:rPr lang="tr-TR" dirty="0" smtClean="0">
                <a:solidFill>
                  <a:srgbClr val="002060"/>
                </a:solidFill>
              </a:rPr>
              <a:t>Bizim tasarımı (24 </a:t>
            </a:r>
            <a:r>
              <a:rPr lang="tr-TR" dirty="0" err="1" smtClean="0">
                <a:solidFill>
                  <a:srgbClr val="002060"/>
                </a:solidFill>
              </a:rPr>
              <a:t>slot</a:t>
            </a:r>
            <a:r>
              <a:rPr lang="tr-TR" dirty="0" smtClean="0">
                <a:solidFill>
                  <a:srgbClr val="002060"/>
                </a:solidFill>
              </a:rPr>
              <a:t>) </a:t>
            </a:r>
            <a:r>
              <a:rPr lang="tr-TR" dirty="0" err="1" smtClean="0">
                <a:solidFill>
                  <a:srgbClr val="002060"/>
                </a:solidFill>
              </a:rPr>
              <a:t>bi</a:t>
            </a:r>
            <a:r>
              <a:rPr lang="tr-TR" dirty="0" smtClean="0">
                <a:solidFill>
                  <a:srgbClr val="002060"/>
                </a:solidFill>
              </a:rPr>
              <a:t> de </a:t>
            </a:r>
            <a:r>
              <a:rPr lang="tr-TR" dirty="0" err="1" smtClean="0">
                <a:solidFill>
                  <a:srgbClr val="002060"/>
                </a:solidFill>
              </a:rPr>
              <a:t>alternate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teeth</a:t>
            </a:r>
            <a:r>
              <a:rPr lang="tr-TR" dirty="0" smtClean="0">
                <a:solidFill>
                  <a:srgbClr val="002060"/>
                </a:solidFill>
              </a:rPr>
              <a:t> ile denesek mi? Hem performansı vs. nasıl değişiyor hem de yukardakiyle aynı yöntemle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coupling</a:t>
            </a:r>
            <a:r>
              <a:rPr lang="tr-TR" dirty="0" smtClean="0">
                <a:solidFill>
                  <a:srgbClr val="002060"/>
                </a:solidFill>
              </a:rPr>
              <a:t> ne kadar değişiyor bakılabilir.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" y="935492"/>
            <a:ext cx="4890407" cy="1488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764" y="673889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Magnetic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Bildiğimiz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inductance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19991" y="1417007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2248" y="1155404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32236" y="2036517"/>
            <a:ext cx="1191987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64427" y="1155403"/>
            <a:ext cx="561976" cy="4705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764" y="2424238"/>
            <a:ext cx="8907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T</a:t>
            </a:r>
            <a:r>
              <a:rPr lang="en-US" b="1" dirty="0" err="1" smtClean="0">
                <a:solidFill>
                  <a:srgbClr val="002060"/>
                </a:solidFill>
              </a:rPr>
              <a:t>echniques</a:t>
            </a:r>
            <a:r>
              <a:rPr lang="en-US" b="1" dirty="0" smtClean="0">
                <a:solidFill>
                  <a:srgbClr val="002060"/>
                </a:solidFill>
              </a:rPr>
              <a:t> to </a:t>
            </a:r>
            <a:r>
              <a:rPr lang="en-US" b="1" dirty="0">
                <a:solidFill>
                  <a:srgbClr val="002060"/>
                </a:solidFill>
              </a:rPr>
              <a:t>reduce the mutual </a:t>
            </a:r>
            <a:r>
              <a:rPr lang="en-US" b="1" dirty="0" err="1" smtClean="0">
                <a:solidFill>
                  <a:srgbClr val="002060"/>
                </a:solidFill>
              </a:rPr>
              <a:t>inductanc</a:t>
            </a:r>
            <a:r>
              <a:rPr lang="tr-TR" b="1" dirty="0" smtClean="0">
                <a:solidFill>
                  <a:srgbClr val="002060"/>
                </a:solidFill>
              </a:rPr>
              <a:t>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employ certain winding configurations that inherently lead to a negligible </a:t>
            </a:r>
            <a:r>
              <a:rPr lang="en-US" dirty="0" smtClean="0">
                <a:solidFill>
                  <a:srgbClr val="002060"/>
                </a:solidFill>
              </a:rPr>
              <a:t>coupling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case of </a:t>
            </a:r>
            <a:r>
              <a:rPr lang="tr-TR" dirty="0" smtClean="0">
                <a:solidFill>
                  <a:srgbClr val="002060"/>
                </a:solidFill>
              </a:rPr>
              <a:t>SM-</a:t>
            </a:r>
            <a:r>
              <a:rPr lang="en-US" dirty="0" smtClean="0">
                <a:solidFill>
                  <a:srgbClr val="002060"/>
                </a:solidFill>
              </a:rPr>
              <a:t>PM </a:t>
            </a:r>
            <a:r>
              <a:rPr lang="en-US" dirty="0">
                <a:solidFill>
                  <a:srgbClr val="002060"/>
                </a:solidFill>
              </a:rPr>
              <a:t>machines, the air-gap component of the mutual inductance between phases can be </a:t>
            </a:r>
            <a:r>
              <a:rPr lang="en-US" dirty="0" smtClean="0">
                <a:solidFill>
                  <a:srgbClr val="002060"/>
                </a:solidFill>
              </a:rPr>
              <a:t>reduced </a:t>
            </a:r>
            <a:r>
              <a:rPr lang="tr-TR" dirty="0" err="1" smtClean="0">
                <a:solidFill>
                  <a:srgbClr val="002060"/>
                </a:solidFill>
              </a:rPr>
              <a:t>with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deep </a:t>
            </a:r>
            <a:r>
              <a:rPr lang="en-US" dirty="0">
                <a:solidFill>
                  <a:srgbClr val="002060"/>
                </a:solidFill>
              </a:rPr>
              <a:t>magnets together with a nonmagnetic retaining </a:t>
            </a:r>
            <a:r>
              <a:rPr lang="en-US" dirty="0" smtClean="0">
                <a:solidFill>
                  <a:srgbClr val="002060"/>
                </a:solidFill>
              </a:rPr>
              <a:t>sleeve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order to reduce the slot leakage component of the mutual inductance, each slot must contain only coils belonging to a single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b="1" dirty="0" smtClean="0">
                <a:solidFill>
                  <a:srgbClr val="002060"/>
                </a:solidFill>
              </a:rPr>
              <a:t>(Bu </a:t>
            </a:r>
            <a:r>
              <a:rPr lang="tr-TR" b="1" dirty="0" err="1" smtClean="0">
                <a:solidFill>
                  <a:srgbClr val="002060"/>
                </a:solidFill>
              </a:rPr>
              <a:t>alternate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teeth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heralde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Electrical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a power switch or winding </a:t>
            </a:r>
            <a:r>
              <a:rPr lang="en-US" b="1" dirty="0">
                <a:solidFill>
                  <a:srgbClr val="002060"/>
                </a:solidFill>
              </a:rPr>
              <a:t>short-circuit</a:t>
            </a:r>
            <a:r>
              <a:rPr lang="en-US" dirty="0">
                <a:solidFill>
                  <a:srgbClr val="002060"/>
                </a:solidFill>
              </a:rPr>
              <a:t> fault may cause the neutral point of the star connection to rise to the DC link voltage, so that the ability to deliver a net torque is </a:t>
            </a:r>
            <a:r>
              <a:rPr lang="en-US" dirty="0" smtClean="0">
                <a:solidFill>
                  <a:srgbClr val="002060"/>
                </a:solidFill>
              </a:rPr>
              <a:t>lost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By employing a </a:t>
            </a:r>
            <a:r>
              <a:rPr lang="en-US" b="1" dirty="0">
                <a:solidFill>
                  <a:srgbClr val="002060"/>
                </a:solidFill>
              </a:rPr>
              <a:t>full H-bridge inverter</a:t>
            </a:r>
            <a:r>
              <a:rPr lang="en-US" dirty="0">
                <a:solidFill>
                  <a:srgbClr val="002060"/>
                </a:solidFill>
              </a:rPr>
              <a:t>, each machine phase becomes electrically independent and an additional degree of freedom for machine supply is </a:t>
            </a:r>
            <a:r>
              <a:rPr lang="en-US" dirty="0" smtClean="0">
                <a:solidFill>
                  <a:srgbClr val="002060"/>
                </a:solidFill>
              </a:rPr>
              <a:t>gained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lthough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use of a full H-bridge inverter doubles the number of power semiconductor switches, it only slightly increases the volt-amperes rating of the inverter, as each power switch needs to withstand only the phase voltage instead of the line voltage in a star-connected system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5-phase machine </a:t>
            </a:r>
            <a:r>
              <a:rPr lang="en-US" dirty="0">
                <a:solidFill>
                  <a:srgbClr val="002060"/>
                </a:solidFill>
              </a:rPr>
              <a:t>supplied from a half-bridge inverter is capable of delivering a significant amount of torque with a low torque ripple, even after the loss of one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Multi 3-phase’lerde bir faz gittiğinde tüm 3-faz’ı uçurmak gerekiyor. Dolayısıyla örneğin 2 modül varsa 1 faz gittiğinde güç %50’ye düşüyor.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Thermal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If no proper thermal isolation between phases exists, the locally generated heat will propagate to neighboring phases, jeopardizing the integrity of the healthy phase windings isolation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order to attain an effective thermal isolation between phases, it is necessary </a:t>
            </a:r>
            <a:r>
              <a:rPr lang="en-US" dirty="0" smtClean="0">
                <a:solidFill>
                  <a:srgbClr val="002060"/>
                </a:solidFill>
              </a:rPr>
              <a:t>that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phase windings </a:t>
            </a:r>
            <a:r>
              <a:rPr lang="en-US" dirty="0" smtClean="0">
                <a:solidFill>
                  <a:srgbClr val="002060"/>
                </a:solidFill>
              </a:rPr>
              <a:t>are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physically separated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good thermal path to the cooling surface (most usually the stator outer surface) is </a:t>
            </a:r>
            <a:r>
              <a:rPr lang="en-US" dirty="0" smtClean="0">
                <a:solidFill>
                  <a:srgbClr val="002060"/>
                </a:solidFill>
              </a:rPr>
              <a:t>provided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Bu konuda bir çalışma yapmak gerekir mi?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Beyin kasırgası:</a:t>
            </a:r>
          </a:p>
          <a:p>
            <a:r>
              <a:rPr lang="tr-TR" dirty="0" err="1" smtClean="0">
                <a:solidFill>
                  <a:srgbClr val="002060"/>
                </a:solidFill>
              </a:rPr>
              <a:t>Loss’un</a:t>
            </a:r>
            <a:r>
              <a:rPr lang="tr-TR" dirty="0" smtClean="0">
                <a:solidFill>
                  <a:srgbClr val="002060"/>
                </a:solidFill>
              </a:rPr>
              <a:t> büyük kısmı </a:t>
            </a:r>
            <a:r>
              <a:rPr lang="tr-TR" dirty="0" err="1" smtClean="0">
                <a:solidFill>
                  <a:srgbClr val="002060"/>
                </a:solidFill>
              </a:rPr>
              <a:t>copper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loss</a:t>
            </a:r>
            <a:r>
              <a:rPr lang="tr-TR" dirty="0" smtClean="0">
                <a:solidFill>
                  <a:srgbClr val="002060"/>
                </a:solidFill>
              </a:rPr>
              <a:t> olarak statorda çıkıyor. Soğumak için de en iyi yol </a:t>
            </a:r>
            <a:r>
              <a:rPr lang="tr-TR" dirty="0" err="1" smtClean="0">
                <a:solidFill>
                  <a:srgbClr val="002060"/>
                </a:solidFill>
              </a:rPr>
              <a:t>radial</a:t>
            </a:r>
            <a:r>
              <a:rPr lang="tr-TR" dirty="0" smtClean="0">
                <a:solidFill>
                  <a:srgbClr val="002060"/>
                </a:solidFill>
              </a:rPr>
              <a:t> olarak kasadan havaya doğru ısı transferi (diye biliyorum). Aslında </a:t>
            </a:r>
            <a:r>
              <a:rPr lang="tr-TR" dirty="0" err="1" smtClean="0">
                <a:solidFill>
                  <a:srgbClr val="002060"/>
                </a:solidFill>
              </a:rPr>
              <a:t>back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core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heigh</a:t>
            </a:r>
            <a:r>
              <a:rPr lang="tr-TR" dirty="0" smtClean="0">
                <a:solidFill>
                  <a:srgbClr val="002060"/>
                </a:solidFill>
              </a:rPr>
              <a:t> ile motorun soğuması arasında bir bağ var.</a:t>
            </a:r>
          </a:p>
          <a:p>
            <a:endParaRPr lang="tr-TR" dirty="0">
              <a:solidFill>
                <a:srgbClr val="002060"/>
              </a:solidFill>
            </a:endParaRPr>
          </a:p>
          <a:p>
            <a:r>
              <a:rPr lang="tr-TR" dirty="0" smtClean="0">
                <a:solidFill>
                  <a:srgbClr val="002060"/>
                </a:solidFill>
              </a:rPr>
              <a:t>**</a:t>
            </a:r>
            <a:r>
              <a:rPr lang="en-US" dirty="0" smtClean="0">
                <a:solidFill>
                  <a:srgbClr val="002060"/>
                </a:solidFill>
              </a:rPr>
              <a:t>Additionally</a:t>
            </a:r>
            <a:r>
              <a:rPr lang="en-US" dirty="0">
                <a:solidFill>
                  <a:srgbClr val="002060"/>
                </a:solidFill>
              </a:rPr>
              <a:t>, FSCWs are most commonly employed in </a:t>
            </a:r>
            <a:r>
              <a:rPr lang="en-US" b="1" dirty="0">
                <a:solidFill>
                  <a:srgbClr val="002060"/>
                </a:solidFill>
              </a:rPr>
              <a:t>high pole number </a:t>
            </a:r>
            <a:r>
              <a:rPr lang="en-US" dirty="0">
                <a:solidFill>
                  <a:srgbClr val="002060"/>
                </a:solidFill>
              </a:rPr>
              <a:t>machine designs, for which the multi-pole magnetic circuit with </a:t>
            </a:r>
            <a:r>
              <a:rPr lang="en-US" b="1" dirty="0">
                <a:solidFill>
                  <a:srgbClr val="002060"/>
                </a:solidFill>
              </a:rPr>
              <a:t>small stator yokes </a:t>
            </a:r>
            <a:r>
              <a:rPr lang="en-US" dirty="0">
                <a:solidFill>
                  <a:srgbClr val="002060"/>
                </a:solidFill>
              </a:rPr>
              <a:t>can lead to a significant reduction in the machine’s weight and </a:t>
            </a:r>
            <a:r>
              <a:rPr lang="en-US" dirty="0" err="1" smtClean="0">
                <a:solidFill>
                  <a:srgbClr val="002060"/>
                </a:solidFill>
              </a:rPr>
              <a:t>vol</a:t>
            </a:r>
            <a:r>
              <a:rPr lang="tr-TR" dirty="0" smtClean="0">
                <a:solidFill>
                  <a:srgbClr val="002060"/>
                </a:solidFill>
              </a:rPr>
              <a:t>u</a:t>
            </a:r>
            <a:r>
              <a:rPr lang="en-US" dirty="0" smtClean="0">
                <a:solidFill>
                  <a:srgbClr val="002060"/>
                </a:solidFill>
              </a:rPr>
              <a:t>me</a:t>
            </a:r>
            <a:r>
              <a:rPr lang="tr-TR" dirty="0" smtClean="0">
                <a:solidFill>
                  <a:srgbClr val="002060"/>
                </a:solidFill>
              </a:rPr>
              <a:t>. 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high slot fill factor and the small stator yoke also provide for a </a:t>
            </a:r>
            <a:r>
              <a:rPr lang="en-US" b="1" dirty="0">
                <a:solidFill>
                  <a:srgbClr val="002060"/>
                </a:solidFill>
              </a:rPr>
              <a:t>good thermal path </a:t>
            </a:r>
            <a:r>
              <a:rPr lang="en-US" dirty="0">
                <a:solidFill>
                  <a:srgbClr val="002060"/>
                </a:solidFill>
              </a:rPr>
              <a:t>between the coils and the machine’s outer </a:t>
            </a:r>
            <a:r>
              <a:rPr lang="en-US" dirty="0" smtClean="0">
                <a:solidFill>
                  <a:srgbClr val="002060"/>
                </a:solidFill>
              </a:rPr>
              <a:t>surface</a:t>
            </a:r>
            <a:r>
              <a:rPr lang="tr-TR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 case of a terminal short-circuit fault, the </a:t>
            </a:r>
            <a:r>
              <a:rPr lang="en-US" dirty="0" smtClean="0">
                <a:solidFill>
                  <a:srgbClr val="002060"/>
                </a:solidFill>
              </a:rPr>
              <a:t>short-circuit </a:t>
            </a:r>
            <a:r>
              <a:rPr lang="en-US" dirty="0">
                <a:solidFill>
                  <a:srgbClr val="002060"/>
                </a:solidFill>
              </a:rPr>
              <a:t>current in a PMSM is mainly limited by the </a:t>
            </a:r>
            <a:r>
              <a:rPr lang="en-US" dirty="0">
                <a:solidFill>
                  <a:srgbClr val="FF0000"/>
                </a:solidFill>
              </a:rPr>
              <a:t>d-axis inductance</a:t>
            </a:r>
            <a:r>
              <a:rPr lang="en-US" dirty="0">
                <a:solidFill>
                  <a:srgbClr val="002060"/>
                </a:solidFill>
              </a:rPr>
              <a:t>; specially at high speeds, when the winding reactance largely dominates over the phase resistance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low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speed’de</a:t>
            </a:r>
            <a:r>
              <a:rPr lang="tr-TR" dirty="0" smtClean="0">
                <a:solidFill>
                  <a:srgbClr val="FF0000"/>
                </a:solidFill>
              </a:rPr>
              <a:t> bu iyice sıkıntı).</a:t>
            </a:r>
          </a:p>
          <a:p>
            <a:r>
              <a:rPr lang="en-US" dirty="0">
                <a:solidFill>
                  <a:srgbClr val="002060"/>
                </a:solidFill>
              </a:rPr>
              <a:t>This requirement is usually achieved by designing the slot geometry so that </a:t>
            </a:r>
            <a:r>
              <a:rPr lang="en-US" dirty="0">
                <a:solidFill>
                  <a:srgbClr val="FF0000"/>
                </a:solidFill>
              </a:rPr>
              <a:t>a high slot leakage inductance</a:t>
            </a:r>
            <a:r>
              <a:rPr lang="en-US" dirty="0">
                <a:solidFill>
                  <a:srgbClr val="002060"/>
                </a:solidFill>
              </a:rPr>
              <a:t> is </a:t>
            </a:r>
            <a:r>
              <a:rPr lang="en-US" dirty="0" err="1" smtClean="0">
                <a:solidFill>
                  <a:srgbClr val="002060"/>
                </a:solidFill>
              </a:rPr>
              <a:t>obtaine</a:t>
            </a:r>
            <a:r>
              <a:rPr lang="tr-TR" dirty="0" smtClean="0">
                <a:solidFill>
                  <a:srgbClr val="002060"/>
                </a:solidFill>
              </a:rPr>
              <a:t>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64083"/>
              </p:ext>
            </p:extLst>
          </p:nvPr>
        </p:nvGraphicFramePr>
        <p:xfrm>
          <a:off x="236762" y="2574796"/>
          <a:ext cx="53476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536">
                  <a:extLst>
                    <a:ext uri="{9D8B030D-6E8A-4147-A177-3AD203B41FA5}">
                      <a16:colId xmlns:a16="http://schemas.microsoft.com/office/drawing/2014/main" val="109739517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206355402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386849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Our</a:t>
                      </a:r>
                      <a:r>
                        <a:rPr lang="tr-TR" dirty="0" smtClean="0"/>
                        <a:t> Design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9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Ephm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2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35 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8.5 A (1.0 </a:t>
                      </a:r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pu</a:t>
                      </a:r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1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2.87</a:t>
                      </a:r>
                      <a:r>
                        <a:rPr lang="tr-TR" baseline="0" dirty="0" smtClean="0"/>
                        <a:t>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Geometri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0.78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Arttırılabilir</a:t>
                      </a:r>
                      <a:r>
                        <a:rPr lang="tr-TR" baseline="0" dirty="0" smtClean="0">
                          <a:solidFill>
                            <a:srgbClr val="002060"/>
                          </a:solidFill>
                        </a:rPr>
                        <a:t> mi?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9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3.66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15.16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3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Power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0.972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3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13.5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44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2328" y="4830729"/>
            <a:ext cx="3031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</a:rPr>
              <a:t>Kabuller: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No </a:t>
            </a:r>
            <a:r>
              <a:rPr lang="tr-TR" sz="1600" dirty="0" err="1" smtClean="0">
                <a:solidFill>
                  <a:srgbClr val="002060"/>
                </a:solidFill>
              </a:rPr>
              <a:t>saliency</a:t>
            </a:r>
            <a:endParaRPr lang="tr-T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err="1" smtClean="0">
                <a:solidFill>
                  <a:srgbClr val="002060"/>
                </a:solidFill>
              </a:rPr>
              <a:t>Iphm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and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Ephm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are</a:t>
            </a:r>
            <a:r>
              <a:rPr lang="tr-TR" sz="1600" dirty="0" smtClean="0">
                <a:solidFill>
                  <a:srgbClr val="002060"/>
                </a:solidFill>
              </a:rPr>
              <a:t> in-</a:t>
            </a:r>
            <a:r>
              <a:rPr lang="tr-TR" sz="1600" dirty="0" err="1" smtClean="0">
                <a:solidFill>
                  <a:srgbClr val="002060"/>
                </a:solidFill>
              </a:rPr>
              <a:t>phase</a:t>
            </a:r>
            <a:endParaRPr lang="tr-TR" sz="1600" dirty="0" smtClean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43079" y="5328499"/>
            <a:ext cx="56924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36838" y="5865730"/>
            <a:ext cx="3031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Not a </a:t>
            </a:r>
            <a:r>
              <a:rPr lang="tr-TR" sz="1600" dirty="0" err="1" smtClean="0">
                <a:solidFill>
                  <a:srgbClr val="FF0000"/>
                </a:solidFill>
              </a:rPr>
              <a:t>coincidence</a:t>
            </a:r>
            <a:r>
              <a:rPr lang="tr-TR" sz="1600" dirty="0" smtClean="0">
                <a:solidFill>
                  <a:srgbClr val="FF0000"/>
                </a:solidFill>
              </a:rPr>
              <a:t>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6838" y="6204284"/>
            <a:ext cx="303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kVA</a:t>
            </a:r>
            <a:r>
              <a:rPr lang="tr-TR" dirty="0" smtClean="0"/>
              <a:t> </a:t>
            </a:r>
            <a:r>
              <a:rPr lang="tr-TR" dirty="0" err="1" smtClean="0"/>
              <a:t>rating</a:t>
            </a:r>
            <a:r>
              <a:rPr lang="tr-TR" dirty="0" smtClean="0"/>
              <a:t> %40 arttı.</a:t>
            </a:r>
          </a:p>
        </p:txBody>
      </p:sp>
    </p:spTree>
    <p:extLst>
      <p:ext uri="{BB962C8B-B14F-4D97-AF65-F5344CB8AC3E}">
        <p14:creationId xmlns:p14="http://schemas.microsoft.com/office/powerpoint/2010/main" val="34020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Having a high phase inductance results in an increased stator iron flux, if compared to a machine with negligible inductance. This demands that the stator yoke is increased by a factor </a:t>
            </a:r>
            <a:r>
              <a:rPr lang="en-US" dirty="0" smtClean="0">
                <a:solidFill>
                  <a:srgbClr val="002060"/>
                </a:solidFill>
              </a:rPr>
              <a:t>of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√2.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Why</a:t>
            </a:r>
            <a:r>
              <a:rPr lang="tr-TR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Bir önceki analizde çıkmıştı bu </a:t>
            </a:r>
            <a:r>
              <a:rPr lang="en-US" dirty="0">
                <a:solidFill>
                  <a:srgbClr val="002060"/>
                </a:solidFill>
              </a:rPr>
              <a:t>√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tr-TR" dirty="0" smtClean="0">
                <a:solidFill>
                  <a:srgbClr val="002060"/>
                </a:solidFill>
              </a:rPr>
              <a:t>. Aslında 1.0 </a:t>
            </a:r>
            <a:r>
              <a:rPr lang="tr-TR" dirty="0" err="1" smtClean="0">
                <a:solidFill>
                  <a:srgbClr val="002060"/>
                </a:solidFill>
              </a:rPr>
              <a:t>pu</a:t>
            </a:r>
            <a:r>
              <a:rPr lang="tr-TR" dirty="0" smtClean="0">
                <a:solidFill>
                  <a:srgbClr val="002060"/>
                </a:solidFill>
              </a:rPr>
              <a:t> değil de arada bir değer yapılsa? Ne şiş yansın ne kebap…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smtClean="0">
                <a:solidFill>
                  <a:srgbClr val="FF0000"/>
                </a:solidFill>
              </a:rPr>
              <a:t>Gözlem</a:t>
            </a:r>
            <a:r>
              <a:rPr lang="tr-TR" dirty="0" smtClean="0">
                <a:solidFill>
                  <a:srgbClr val="FF0000"/>
                </a:solidFill>
              </a:rPr>
              <a:t>: </a:t>
            </a:r>
            <a:r>
              <a:rPr lang="tr-TR" dirty="0" err="1" smtClean="0">
                <a:solidFill>
                  <a:srgbClr val="002060"/>
                </a:solidFill>
              </a:rPr>
              <a:t>Power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factor</a:t>
            </a:r>
            <a:r>
              <a:rPr lang="tr-TR" dirty="0" smtClean="0">
                <a:solidFill>
                  <a:srgbClr val="002060"/>
                </a:solidFill>
              </a:rPr>
              <a:t> düştükçe akım artmıyor muydu normalde? </a:t>
            </a:r>
            <a:r>
              <a:rPr lang="tr-TR" dirty="0" err="1" smtClean="0">
                <a:solidFill>
                  <a:srgbClr val="002060"/>
                </a:solidFill>
              </a:rPr>
              <a:t>Inverter</a:t>
            </a:r>
            <a:r>
              <a:rPr lang="tr-TR" dirty="0" smtClean="0">
                <a:solidFill>
                  <a:srgbClr val="002060"/>
                </a:solidFill>
              </a:rPr>
              <a:t> size büyüyordu falan. Önceki analizde </a:t>
            </a:r>
            <a:r>
              <a:rPr lang="tr-TR" dirty="0" err="1" smtClean="0">
                <a:solidFill>
                  <a:srgbClr val="002060"/>
                </a:solidFill>
              </a:rPr>
              <a:t>bi</a:t>
            </a:r>
            <a:r>
              <a:rPr lang="tr-TR" dirty="0" smtClean="0">
                <a:solidFill>
                  <a:srgbClr val="002060"/>
                </a:solidFill>
              </a:rPr>
              <a:t> gariplik var sanki. Gerilim (</a:t>
            </a:r>
            <a:r>
              <a:rPr lang="tr-TR" dirty="0" err="1" smtClean="0">
                <a:solidFill>
                  <a:srgbClr val="002060"/>
                </a:solidFill>
              </a:rPr>
              <a:t>Vt</a:t>
            </a:r>
            <a:r>
              <a:rPr lang="tr-TR" dirty="0" smtClean="0">
                <a:solidFill>
                  <a:srgbClr val="002060"/>
                </a:solidFill>
              </a:rPr>
              <a:t>) 83 </a:t>
            </a:r>
            <a:r>
              <a:rPr lang="tr-TR" dirty="0" err="1" smtClean="0">
                <a:solidFill>
                  <a:srgbClr val="002060"/>
                </a:solidFill>
              </a:rPr>
              <a:t>V’tan</a:t>
            </a:r>
            <a:r>
              <a:rPr lang="tr-TR" dirty="0" smtClean="0">
                <a:solidFill>
                  <a:srgbClr val="002060"/>
                </a:solidFill>
              </a:rPr>
              <a:t> 114 </a:t>
            </a:r>
            <a:r>
              <a:rPr lang="tr-TR" dirty="0" err="1" smtClean="0">
                <a:solidFill>
                  <a:srgbClr val="002060"/>
                </a:solidFill>
              </a:rPr>
              <a:t>V’a</a:t>
            </a:r>
            <a:r>
              <a:rPr lang="tr-TR" dirty="0" smtClean="0">
                <a:solidFill>
                  <a:srgbClr val="002060"/>
                </a:solidFill>
              </a:rPr>
              <a:t> çıktı. DC bara gerilimi yetmiyorsa akımı arttırmak gerekecek. Eph düşük, Iph yüksek yeni bir tasarım mı yapılacak?</a:t>
            </a:r>
          </a:p>
          <a:p>
            <a:endParaRPr lang="tr-TR" b="1" dirty="0" smtClean="0">
              <a:solidFill>
                <a:srgbClr val="002060"/>
              </a:solidFill>
            </a:endParaRPr>
          </a:p>
          <a:p>
            <a:r>
              <a:rPr lang="tr-TR" sz="2000" b="1" dirty="0" smtClean="0">
                <a:solidFill>
                  <a:srgbClr val="002060"/>
                </a:solidFill>
              </a:rPr>
              <a:t>H-</a:t>
            </a:r>
            <a:r>
              <a:rPr lang="tr-TR" sz="2000" b="1" dirty="0" err="1" smtClean="0">
                <a:solidFill>
                  <a:srgbClr val="002060"/>
                </a:solidFill>
              </a:rPr>
              <a:t>bridge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dirty="0" smtClean="0">
                <a:solidFill>
                  <a:srgbClr val="002060"/>
                </a:solidFill>
              </a:rPr>
              <a:t>3-phase </a:t>
            </a:r>
            <a:r>
              <a:rPr lang="tr-TR" sz="2000" dirty="0" err="1" smtClean="0">
                <a:solidFill>
                  <a:srgbClr val="002060"/>
                </a:solidFill>
              </a:rPr>
              <a:t>inverter</a:t>
            </a:r>
            <a:r>
              <a:rPr lang="tr-TR" sz="2000" dirty="0" smtClean="0">
                <a:solidFill>
                  <a:srgbClr val="002060"/>
                </a:solidFill>
              </a:rPr>
              <a:t> ve </a:t>
            </a:r>
            <a:r>
              <a:rPr lang="tr-TR" sz="2000" dirty="0" err="1" smtClean="0">
                <a:solidFill>
                  <a:srgbClr val="002060"/>
                </a:solidFill>
              </a:rPr>
              <a:t>inductance</a:t>
            </a:r>
            <a:r>
              <a:rPr lang="tr-TR" sz="2000" dirty="0" smtClean="0">
                <a:solidFill>
                  <a:srgbClr val="002060"/>
                </a:solidFill>
              </a:rPr>
              <a:t> üzerine bir analiz: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For a 3-phase system,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kVA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rating of a full H-bridge inverter is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/√3 </a:t>
            </a:r>
            <a:r>
              <a:rPr lang="en-US" b="1" dirty="0">
                <a:solidFill>
                  <a:srgbClr val="002060"/>
                </a:solidFill>
              </a:rPr>
              <a:t>times </a:t>
            </a:r>
            <a:r>
              <a:rPr lang="en-US" dirty="0">
                <a:solidFill>
                  <a:srgbClr val="002060"/>
                </a:solidFill>
              </a:rPr>
              <a:t>that of a half-bridge </a:t>
            </a:r>
            <a:r>
              <a:rPr lang="en-US" dirty="0" smtClean="0">
                <a:solidFill>
                  <a:srgbClr val="002060"/>
                </a:solidFill>
              </a:rPr>
              <a:t>inverter</a:t>
            </a:r>
            <a:r>
              <a:rPr lang="tr-TR" dirty="0" smtClean="0">
                <a:solidFill>
                  <a:srgbClr val="002060"/>
                </a:solidFill>
              </a:rPr>
              <a:t>. (</a:t>
            </a:r>
            <a:r>
              <a:rPr lang="tr-TR" b="1" dirty="0" smtClean="0">
                <a:solidFill>
                  <a:srgbClr val="002060"/>
                </a:solidFill>
              </a:rPr>
              <a:t>15 %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>
                <a:solidFill>
                  <a:srgbClr val="002060"/>
                </a:solidFill>
              </a:rPr>
              <a:t>Power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factor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with</a:t>
            </a:r>
            <a:r>
              <a:rPr lang="tr-TR" dirty="0" smtClean="0">
                <a:solidFill>
                  <a:srgbClr val="002060"/>
                </a:solidFill>
              </a:rPr>
              <a:t> 1.0 </a:t>
            </a:r>
            <a:r>
              <a:rPr lang="tr-TR" dirty="0" err="1" smtClean="0">
                <a:solidFill>
                  <a:srgbClr val="002060"/>
                </a:solidFill>
              </a:rPr>
              <a:t>pu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inductance</a:t>
            </a:r>
            <a:r>
              <a:rPr lang="tr-TR" dirty="0" smtClean="0">
                <a:solidFill>
                  <a:srgbClr val="002060"/>
                </a:solidFill>
              </a:rPr>
              <a:t> is </a:t>
            </a:r>
            <a:r>
              <a:rPr lang="tr-TR" b="1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/√</a:t>
            </a:r>
            <a:r>
              <a:rPr lang="tr-TR" b="1" dirty="0" smtClean="0">
                <a:solidFill>
                  <a:srgbClr val="002060"/>
                </a:solidFill>
              </a:rPr>
              <a:t>2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</a:rPr>
              <a:t>(</a:t>
            </a:r>
            <a:r>
              <a:rPr lang="tr-TR" b="1" dirty="0" smtClean="0">
                <a:solidFill>
                  <a:srgbClr val="002060"/>
                </a:solidFill>
              </a:rPr>
              <a:t>41 %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  <a:r>
              <a:rPr lang="tr-TR" b="1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FF0000"/>
                </a:solidFill>
              </a:rPr>
              <a:t>Total </a:t>
            </a:r>
            <a:r>
              <a:rPr lang="tr-TR" b="1" dirty="0" err="1" smtClean="0">
                <a:solidFill>
                  <a:srgbClr val="FF0000"/>
                </a:solidFill>
              </a:rPr>
              <a:t>kVA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rating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increases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2√</a:t>
            </a:r>
            <a:r>
              <a:rPr lang="tr-TR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√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tr-TR" b="1" dirty="0" smtClean="0">
                <a:solidFill>
                  <a:srgbClr val="FF0000"/>
                </a:solidFill>
              </a:rPr>
              <a:t> (63%)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he </a:t>
            </a:r>
            <a:r>
              <a:rPr lang="en-US" b="1" dirty="0">
                <a:solidFill>
                  <a:srgbClr val="002060"/>
                </a:solidFill>
              </a:rPr>
              <a:t>current angle </a:t>
            </a:r>
            <a:r>
              <a:rPr lang="en-US" dirty="0">
                <a:solidFill>
                  <a:srgbClr val="002060"/>
                </a:solidFill>
              </a:rPr>
              <a:t>with respect to the </a:t>
            </a:r>
            <a:r>
              <a:rPr lang="en-US" b="1" dirty="0">
                <a:solidFill>
                  <a:srgbClr val="002060"/>
                </a:solidFill>
              </a:rPr>
              <a:t>back-EMF</a:t>
            </a:r>
            <a:r>
              <a:rPr lang="en-US" dirty="0">
                <a:solidFill>
                  <a:srgbClr val="002060"/>
                </a:solidFill>
              </a:rPr>
              <a:t> can be advanced by </a:t>
            </a:r>
            <a:r>
              <a:rPr lang="en-US" b="1" dirty="0">
                <a:solidFill>
                  <a:srgbClr val="002060"/>
                </a:solidFill>
              </a:rPr>
              <a:t>ψ = 30◦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his </a:t>
            </a:r>
            <a:r>
              <a:rPr lang="en-US" dirty="0">
                <a:solidFill>
                  <a:srgbClr val="002060"/>
                </a:solidFill>
              </a:rPr>
              <a:t>increases the </a:t>
            </a:r>
            <a:r>
              <a:rPr lang="en-US" b="1" dirty="0">
                <a:solidFill>
                  <a:srgbClr val="002060"/>
                </a:solidFill>
              </a:rPr>
              <a:t>current</a:t>
            </a:r>
            <a:r>
              <a:rPr lang="en-US" dirty="0">
                <a:solidFill>
                  <a:srgbClr val="002060"/>
                </a:solidFill>
              </a:rPr>
              <a:t> necessary to deliver the rated</a:t>
            </a:r>
            <a:r>
              <a:rPr lang="en-US" b="1" dirty="0">
                <a:solidFill>
                  <a:srgbClr val="002060"/>
                </a:solidFill>
              </a:rPr>
              <a:t> torque by a 15%, </a:t>
            </a:r>
            <a:r>
              <a:rPr lang="en-US" dirty="0">
                <a:solidFill>
                  <a:srgbClr val="002060"/>
                </a:solidFill>
              </a:rPr>
              <a:t>but </a:t>
            </a:r>
            <a:r>
              <a:rPr lang="en-US" b="1" dirty="0">
                <a:solidFill>
                  <a:srgbClr val="002060"/>
                </a:solidFill>
              </a:rPr>
              <a:t>reduces</a:t>
            </a:r>
            <a:r>
              <a:rPr lang="en-US" dirty="0">
                <a:solidFill>
                  <a:srgbClr val="002060"/>
                </a:solidFill>
              </a:rPr>
              <a:t> the required </a:t>
            </a:r>
            <a:r>
              <a:rPr lang="en-US" b="1" dirty="0">
                <a:solidFill>
                  <a:srgbClr val="002060"/>
                </a:solidFill>
              </a:rPr>
              <a:t>voltage</a:t>
            </a:r>
            <a:r>
              <a:rPr lang="en-US" dirty="0">
                <a:solidFill>
                  <a:srgbClr val="002060"/>
                </a:solidFill>
              </a:rPr>
              <a:t> by a </a:t>
            </a:r>
            <a:r>
              <a:rPr lang="en-US" b="1" dirty="0">
                <a:solidFill>
                  <a:srgbClr val="002060"/>
                </a:solidFill>
              </a:rPr>
              <a:t>29</a:t>
            </a:r>
            <a:r>
              <a:rPr lang="en-US" b="1" dirty="0" smtClean="0">
                <a:solidFill>
                  <a:srgbClr val="002060"/>
                </a:solidFill>
              </a:rPr>
              <a:t>%</a:t>
            </a:r>
            <a:r>
              <a:rPr lang="tr-TR" b="1" dirty="0" smtClean="0">
                <a:solidFill>
                  <a:srgbClr val="002060"/>
                </a:solidFill>
              </a:rPr>
              <a:t>. </a:t>
            </a:r>
            <a:r>
              <a:rPr lang="tr-TR" b="1" dirty="0" err="1" smtClean="0">
                <a:solidFill>
                  <a:srgbClr val="002060"/>
                </a:solidFill>
              </a:rPr>
              <a:t>kVA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reduction</a:t>
            </a:r>
            <a:r>
              <a:rPr lang="tr-TR" b="1" dirty="0" smtClean="0">
                <a:solidFill>
                  <a:srgbClr val="002060"/>
                </a:solidFill>
              </a:rPr>
              <a:t> =&gt; 18%.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>
                <a:solidFill>
                  <a:srgbClr val="FF0000"/>
                </a:solidFill>
              </a:rPr>
              <a:t>In</a:t>
            </a:r>
            <a:r>
              <a:rPr lang="tr-TR" dirty="0" smtClean="0">
                <a:solidFill>
                  <a:srgbClr val="FF0000"/>
                </a:solidFill>
              </a:rPr>
              <a:t> total, </a:t>
            </a:r>
            <a:r>
              <a:rPr lang="tr-TR" b="1" dirty="0" err="1" smtClean="0">
                <a:solidFill>
                  <a:srgbClr val="FF0000"/>
                </a:solidFill>
              </a:rPr>
              <a:t>kVA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rating</a:t>
            </a:r>
            <a:r>
              <a:rPr lang="tr-TR" dirty="0" smtClean="0">
                <a:solidFill>
                  <a:srgbClr val="FF0000"/>
                </a:solidFill>
              </a:rPr>
              <a:t> is </a:t>
            </a:r>
            <a:r>
              <a:rPr lang="tr-TR" b="1" dirty="0" err="1" smtClean="0">
                <a:solidFill>
                  <a:srgbClr val="FF0000"/>
                </a:solidFill>
              </a:rPr>
              <a:t>increased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</a:t>
            </a:r>
            <a:r>
              <a:rPr lang="tr-TR" b="1" dirty="0" smtClean="0">
                <a:solidFill>
                  <a:srgbClr val="FF0000"/>
                </a:solidFill>
              </a:rPr>
              <a:t> 34%.</a:t>
            </a:r>
          </a:p>
        </p:txBody>
      </p:sp>
    </p:spTree>
    <p:extLst>
      <p:ext uri="{BB962C8B-B14F-4D97-AF65-F5344CB8AC3E}">
        <p14:creationId xmlns:p14="http://schemas.microsoft.com/office/powerpoint/2010/main" val="30175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Remarks</a:t>
            </a:r>
            <a:r>
              <a:rPr lang="tr-TR" b="1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Fractional-slot concentrated-windings inherently lead to </a:t>
            </a:r>
            <a:r>
              <a:rPr lang="en-US" b="1" dirty="0">
                <a:solidFill>
                  <a:srgbClr val="002060"/>
                </a:solidFill>
              </a:rPr>
              <a:t>high slot leakage inductances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b="1" dirty="0">
                <a:solidFill>
                  <a:srgbClr val="002060"/>
                </a:solidFill>
              </a:rPr>
              <a:t>high air-gap harmonic leakage components </a:t>
            </a:r>
            <a:r>
              <a:rPr lang="en-US" dirty="0">
                <a:solidFill>
                  <a:srgbClr val="002060"/>
                </a:solidFill>
              </a:rPr>
              <a:t>due to the rich harmonic content of the armature MMF </a:t>
            </a:r>
            <a:r>
              <a:rPr lang="en-US" dirty="0" smtClean="0">
                <a:solidFill>
                  <a:srgbClr val="002060"/>
                </a:solidFill>
              </a:rPr>
              <a:t>distribution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case of single-layer FSCWs, the increased MMF harmonic content compared to double-layer windings and the higher number of conductors belonging to the same phase in each slot leads to the </a:t>
            </a:r>
            <a:r>
              <a:rPr lang="en-US" b="1" dirty="0">
                <a:solidFill>
                  <a:srgbClr val="002060"/>
                </a:solidFill>
              </a:rPr>
              <a:t>highest phase self-inductance </a:t>
            </a:r>
            <a:r>
              <a:rPr lang="en-US" dirty="0">
                <a:solidFill>
                  <a:srgbClr val="002060"/>
                </a:solidFill>
              </a:rPr>
              <a:t>values.</a:t>
            </a:r>
            <a:endParaRPr lang="tr-T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Stator-1: </a:t>
            </a:r>
            <a:r>
              <a:rPr lang="tr-TR" sz="2000" b="1" dirty="0" err="1" smtClean="0">
                <a:solidFill>
                  <a:srgbClr val="002060"/>
                </a:solidFill>
              </a:rPr>
              <a:t>All-teeth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physically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702737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Types of 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faults;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inter-turn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coil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coil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faults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ground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lvl="1"/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short-circuit 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open circuit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DC bus capacitor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faults.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Power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supply failure or AC line fault in mains supplied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rectifier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Sensor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Control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equipment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Bearing 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faults.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Static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and dynamic eccentricity conditions (due to a bent shaft or a shaft misalignment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Gearbox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faults in non direct-driven machines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Stator-2: </a:t>
            </a:r>
            <a:r>
              <a:rPr lang="tr-TR" sz="2000" b="1" dirty="0" err="1" smtClean="0">
                <a:solidFill>
                  <a:srgbClr val="002060"/>
                </a:solidFill>
              </a:rPr>
              <a:t>All-teeth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physically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315" y="1612931"/>
            <a:ext cx="5021138" cy="5020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0977" y="2520374"/>
            <a:ext cx="2296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FF0000"/>
                </a:solidFill>
              </a:rPr>
              <a:t>Nasıl bir fark var?</a:t>
            </a:r>
          </a:p>
        </p:txBody>
      </p:sp>
    </p:spTree>
    <p:extLst>
      <p:ext uri="{BB962C8B-B14F-4D97-AF65-F5344CB8AC3E}">
        <p14:creationId xmlns:p14="http://schemas.microsoft.com/office/powerpoint/2010/main" val="29672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Stator-3: </a:t>
            </a:r>
            <a:r>
              <a:rPr lang="tr-TR" sz="2000" b="1" dirty="0" err="1" smtClean="0">
                <a:solidFill>
                  <a:srgbClr val="002060"/>
                </a:solidFill>
              </a:rPr>
              <a:t>All-teeth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shifted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57197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Stator-4: </a:t>
            </a:r>
            <a:r>
              <a:rPr lang="tr-TR" sz="2000" b="1" dirty="0" err="1" smtClean="0">
                <a:solidFill>
                  <a:srgbClr val="002060"/>
                </a:solidFill>
              </a:rPr>
              <a:t>All-teeth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shifted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60314"/>
            <a:ext cx="5021138" cy="50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Stator-5: </a:t>
            </a:r>
            <a:r>
              <a:rPr lang="tr-TR" sz="2000" b="1" dirty="0" err="1" smtClean="0">
                <a:solidFill>
                  <a:srgbClr val="002060"/>
                </a:solidFill>
              </a:rPr>
              <a:t>Alternate-teeth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physically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94573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Stator-6: </a:t>
            </a:r>
            <a:r>
              <a:rPr lang="tr-TR" sz="2000" b="1" dirty="0" err="1" smtClean="0">
                <a:solidFill>
                  <a:srgbClr val="002060"/>
                </a:solidFill>
              </a:rPr>
              <a:t>Alternate-teeth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shifted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29259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4645479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tr-TR" sz="2000" b="1" dirty="0" smtClean="0">
              <a:solidFill>
                <a:srgbClr val="002060"/>
              </a:solidFill>
            </a:endParaRPr>
          </a:p>
          <a:p>
            <a:pPr algn="ctr"/>
            <a:r>
              <a:rPr lang="tr-TR" sz="2000" b="1" dirty="0" err="1" smtClean="0">
                <a:solidFill>
                  <a:srgbClr val="002060"/>
                </a:solidFill>
              </a:rPr>
              <a:t>Alternate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teeth</a:t>
            </a:r>
            <a:r>
              <a:rPr lang="tr-TR" sz="2000" b="1" dirty="0" smtClean="0">
                <a:solidFill>
                  <a:srgbClr val="002060"/>
                </a:solidFill>
              </a:rPr>
              <a:t> (</a:t>
            </a:r>
            <a:r>
              <a:rPr lang="tr-TR" sz="2000" b="1" dirty="0" err="1" smtClean="0">
                <a:solidFill>
                  <a:srgbClr val="002060"/>
                </a:solidFill>
              </a:rPr>
              <a:t>Single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layer</a:t>
            </a:r>
            <a:r>
              <a:rPr lang="tr-TR" sz="2000" b="1" dirty="0" smtClean="0">
                <a:solidFill>
                  <a:srgbClr val="002060"/>
                </a:solidFill>
              </a:rPr>
              <a:t>)</a:t>
            </a:r>
            <a:endParaRPr lang="tr-TR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H</a:t>
            </a:r>
            <a:r>
              <a:rPr lang="en-US" dirty="0" err="1" smtClean="0">
                <a:solidFill>
                  <a:srgbClr val="002060"/>
                </a:solidFill>
              </a:rPr>
              <a:t>igher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winding </a:t>
            </a:r>
            <a:r>
              <a:rPr lang="en-US" dirty="0" smtClean="0">
                <a:solidFill>
                  <a:srgbClr val="002060"/>
                </a:solidFill>
              </a:rPr>
              <a:t>factors</a:t>
            </a:r>
            <a:endParaRPr lang="tr-TR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2060"/>
                </a:solidFill>
              </a:rPr>
              <a:t>Higher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slot </a:t>
            </a:r>
            <a:r>
              <a:rPr lang="en-US" dirty="0">
                <a:solidFill>
                  <a:srgbClr val="002060"/>
                </a:solidFill>
              </a:rPr>
              <a:t>fill factor </a:t>
            </a:r>
            <a:r>
              <a:rPr lang="tr-TR" dirty="0" smtClean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</a:rPr>
              <a:t>additional insulation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H</a:t>
            </a:r>
            <a:r>
              <a:rPr lang="en-US" dirty="0" err="1" smtClean="0">
                <a:solidFill>
                  <a:srgbClr val="002060"/>
                </a:solidFill>
              </a:rPr>
              <a:t>igher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phase </a:t>
            </a:r>
            <a:r>
              <a:rPr lang="en-US" dirty="0" smtClean="0">
                <a:solidFill>
                  <a:srgbClr val="002060"/>
                </a:solidFill>
              </a:rPr>
              <a:t>self-inductance</a:t>
            </a:r>
            <a:endParaRPr lang="tr-TR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L</a:t>
            </a:r>
            <a:r>
              <a:rPr lang="en-US" dirty="0" err="1" smtClean="0">
                <a:solidFill>
                  <a:srgbClr val="002060"/>
                </a:solidFill>
              </a:rPr>
              <a:t>ower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mutual </a:t>
            </a:r>
            <a:r>
              <a:rPr lang="en-US" dirty="0" smtClean="0">
                <a:solidFill>
                  <a:srgbClr val="002060"/>
                </a:solidFill>
              </a:rPr>
              <a:t>inductance</a:t>
            </a:r>
            <a:endParaRPr lang="tr-TR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2060"/>
                </a:solidFill>
              </a:rPr>
              <a:t>Higher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physical </a:t>
            </a:r>
            <a:r>
              <a:rPr lang="en-US" dirty="0">
                <a:solidFill>
                  <a:srgbClr val="002060"/>
                </a:solidFill>
              </a:rPr>
              <a:t>and thermal isolation </a:t>
            </a:r>
            <a:r>
              <a:rPr lang="tr-TR" dirty="0" smtClean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</a:rPr>
              <a:t>improved fault-</a:t>
            </a:r>
            <a:r>
              <a:rPr lang="en-US" dirty="0" err="1" smtClean="0">
                <a:solidFill>
                  <a:srgbClr val="002060"/>
                </a:solidFill>
              </a:rPr>
              <a:t>toleran</a:t>
            </a:r>
            <a:r>
              <a:rPr lang="tr-TR" dirty="0" smtClean="0">
                <a:solidFill>
                  <a:srgbClr val="002060"/>
                </a:solidFill>
              </a:rPr>
              <a:t>t </a:t>
            </a:r>
            <a:r>
              <a:rPr lang="tr-TR" dirty="0" err="1" smtClean="0">
                <a:solidFill>
                  <a:srgbClr val="002060"/>
                </a:solidFill>
              </a:rPr>
              <a:t>capability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  <a:endParaRPr lang="tr-TR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2060"/>
                </a:solidFill>
              </a:rPr>
              <a:t>Easier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manufacturing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>
              <a:solidFill>
                <a:srgbClr val="002060"/>
              </a:solidFill>
            </a:endParaRPr>
          </a:p>
          <a:p>
            <a:pPr algn="ctr"/>
            <a:endParaRPr lang="tr-TR" b="1" dirty="0" smtClean="0">
              <a:solidFill>
                <a:srgbClr val="002060"/>
              </a:solidFill>
            </a:endParaRPr>
          </a:p>
          <a:p>
            <a:pPr algn="ctr"/>
            <a:endParaRPr lang="tr-TR" b="1" dirty="0">
              <a:solidFill>
                <a:srgbClr val="002060"/>
              </a:solidFill>
            </a:endParaRPr>
          </a:p>
          <a:p>
            <a:pPr algn="ctr"/>
            <a:endParaRPr lang="tr-TR" b="1" dirty="0" smtClean="0">
              <a:solidFill>
                <a:srgbClr val="002060"/>
              </a:solidFill>
            </a:endParaRPr>
          </a:p>
          <a:p>
            <a:pPr algn="ctr"/>
            <a:r>
              <a:rPr lang="tr-TR" b="1" dirty="0" err="1" smtClean="0">
                <a:solidFill>
                  <a:srgbClr val="002060"/>
                </a:solidFill>
              </a:rPr>
              <a:t>All-teeth</a:t>
            </a:r>
            <a:r>
              <a:rPr lang="tr-TR" b="1" dirty="0" smtClean="0">
                <a:solidFill>
                  <a:srgbClr val="002060"/>
                </a:solidFill>
              </a:rPr>
              <a:t> (</a:t>
            </a:r>
            <a:r>
              <a:rPr lang="tr-TR" b="1" dirty="0" err="1" smtClean="0">
                <a:solidFill>
                  <a:srgbClr val="002060"/>
                </a:solidFill>
              </a:rPr>
              <a:t>Double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>
                <a:solidFill>
                  <a:srgbClr val="002060"/>
                </a:solidFill>
              </a:rPr>
              <a:t>layer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end-windings are </a:t>
            </a:r>
            <a:r>
              <a:rPr lang="en-US" dirty="0" smtClean="0">
                <a:solidFill>
                  <a:srgbClr val="002060"/>
                </a:solidFill>
              </a:rPr>
              <a:t>shorter</a:t>
            </a:r>
            <a:endParaRPr lang="tr-TR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induced back-EMF waveform </a:t>
            </a:r>
            <a:r>
              <a:rPr lang="tr-TR" dirty="0" err="1" smtClean="0">
                <a:solidFill>
                  <a:srgbClr val="002060"/>
                </a:solidFill>
              </a:rPr>
              <a:t>are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more </a:t>
            </a:r>
            <a:r>
              <a:rPr lang="en-US" dirty="0" smtClean="0">
                <a:solidFill>
                  <a:srgbClr val="002060"/>
                </a:solidFill>
              </a:rPr>
              <a:t>sinusoidal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2060"/>
                </a:solidFill>
              </a:rPr>
              <a:t>Lower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air-gap MMF harmonic and subharmonic </a:t>
            </a:r>
            <a:r>
              <a:rPr lang="en-US" dirty="0" smtClean="0">
                <a:solidFill>
                  <a:srgbClr val="002060"/>
                </a:solidFill>
              </a:rPr>
              <a:t>content</a:t>
            </a:r>
            <a:r>
              <a:rPr lang="tr-TR" dirty="0" smtClean="0">
                <a:solidFill>
                  <a:srgbClr val="002060"/>
                </a:solidFill>
              </a:rPr>
              <a:t> (rotor </a:t>
            </a:r>
            <a:r>
              <a:rPr lang="tr-TR" dirty="0" err="1" smtClean="0">
                <a:solidFill>
                  <a:srgbClr val="002060"/>
                </a:solidFill>
              </a:rPr>
              <a:t>losses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unbalanced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radial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forces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torque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ripple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vibration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etc</a:t>
            </a:r>
            <a:r>
              <a:rPr lang="tr-TR" dirty="0" smtClean="0">
                <a:solidFill>
                  <a:srgbClr val="002060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66" y="673889"/>
            <a:ext cx="2771881" cy="277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666" y="3992336"/>
            <a:ext cx="2771881" cy="27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0240" y="4550822"/>
            <a:ext cx="3224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</a:rPr>
              <a:t>Mixed </a:t>
            </a:r>
            <a:r>
              <a:rPr lang="tr-TR" sz="2000" dirty="0" err="1" smtClean="0">
                <a:solidFill>
                  <a:srgbClr val="002060"/>
                </a:solidFill>
              </a:rPr>
              <a:t>single</a:t>
            </a:r>
            <a:r>
              <a:rPr lang="tr-TR" sz="2000" dirty="0" smtClean="0">
                <a:solidFill>
                  <a:srgbClr val="002060"/>
                </a:solidFill>
              </a:rPr>
              <a:t>/</a:t>
            </a:r>
            <a:r>
              <a:rPr lang="tr-TR" sz="2000" dirty="0" err="1" smtClean="0">
                <a:solidFill>
                  <a:srgbClr val="002060"/>
                </a:solidFill>
              </a:rPr>
              <a:t>double-layer</a:t>
            </a:r>
            <a:endParaRPr lang="tr-TR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38" t="22789" r="63900" b="7313"/>
          <a:stretch/>
        </p:blipFill>
        <p:spPr>
          <a:xfrm>
            <a:off x="4874079" y="673889"/>
            <a:ext cx="3837214" cy="3782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5331" t="13662" r="8650" b="3855"/>
          <a:stretch/>
        </p:blipFill>
        <p:spPr>
          <a:xfrm>
            <a:off x="65313" y="2791931"/>
            <a:ext cx="3976007" cy="40007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313" y="2364835"/>
            <a:ext cx="4229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Four-layer FSCW machine with </a:t>
            </a:r>
            <a:r>
              <a:rPr lang="en-US" sz="2000" dirty="0" err="1">
                <a:solidFill>
                  <a:srgbClr val="002060"/>
                </a:solidFill>
              </a:rPr>
              <a:t>yq</a:t>
            </a:r>
            <a:r>
              <a:rPr lang="en-US" sz="2000" dirty="0">
                <a:solidFill>
                  <a:srgbClr val="002060"/>
                </a:solidFill>
              </a:rPr>
              <a:t> = </a:t>
            </a:r>
            <a:r>
              <a:rPr lang="en-US" sz="2000" dirty="0" smtClean="0">
                <a:solidFill>
                  <a:srgbClr val="002060"/>
                </a:solidFill>
              </a:rPr>
              <a:t>2</a:t>
            </a:r>
            <a:endParaRPr lang="tr-T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Stator-7: </a:t>
            </a:r>
            <a:r>
              <a:rPr lang="en-US" sz="2000" b="1" dirty="0" smtClean="0">
                <a:solidFill>
                  <a:srgbClr val="002060"/>
                </a:solidFill>
              </a:rPr>
              <a:t>Alternate 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en-US" sz="2000" b="1" dirty="0" smtClean="0">
                <a:solidFill>
                  <a:srgbClr val="002060"/>
                </a:solidFill>
              </a:rPr>
              <a:t>Double stator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70080"/>
            <a:ext cx="5021138" cy="5020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47757" y="5769760"/>
            <a:ext cx="2490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Mümkün mü?</a:t>
            </a:r>
          </a:p>
          <a:p>
            <a:r>
              <a:rPr lang="tr-TR" sz="2000" dirty="0" smtClean="0">
                <a:solidFill>
                  <a:srgbClr val="FF0000"/>
                </a:solidFill>
              </a:rPr>
              <a:t>Veya bunun </a:t>
            </a:r>
            <a:r>
              <a:rPr lang="tr-TR" sz="2000" dirty="0" err="1" smtClean="0">
                <a:solidFill>
                  <a:srgbClr val="FF0000"/>
                </a:solidFill>
              </a:rPr>
              <a:t>all-teeth</a:t>
            </a:r>
            <a:r>
              <a:rPr lang="tr-TR" sz="2000" dirty="0" smtClean="0">
                <a:solidFill>
                  <a:srgbClr val="FF0000"/>
                </a:solidFill>
              </a:rPr>
              <a:t> olanı…</a:t>
            </a:r>
          </a:p>
        </p:txBody>
      </p:sp>
    </p:spTree>
    <p:extLst>
      <p:ext uri="{BB962C8B-B14F-4D97-AF65-F5344CB8AC3E}">
        <p14:creationId xmlns:p14="http://schemas.microsoft.com/office/powerpoint/2010/main" val="2345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2060"/>
                </a:solidFill>
              </a:rPr>
              <a:t>Şöyle bir şey var:</a:t>
            </a:r>
          </a:p>
          <a:p>
            <a:endParaRPr lang="tr-TR" sz="2000" dirty="0">
              <a:solidFill>
                <a:srgbClr val="002060"/>
              </a:solidFill>
            </a:endParaRPr>
          </a:p>
          <a:p>
            <a:r>
              <a:rPr lang="en-US" dirty="0"/>
              <a:t>M. </a:t>
            </a:r>
            <a:r>
              <a:rPr lang="en-US" dirty="0" err="1"/>
              <a:t>Cistelecan</a:t>
            </a:r>
            <a:r>
              <a:rPr lang="en-US" dirty="0"/>
              <a:t>, F. Ferreira, and M. </a:t>
            </a:r>
            <a:r>
              <a:rPr lang="en-US" dirty="0" err="1"/>
              <a:t>Popescu</a:t>
            </a:r>
            <a:r>
              <a:rPr lang="en-US" dirty="0"/>
              <a:t>, </a:t>
            </a:r>
            <a:r>
              <a:rPr lang="en-US" b="1" dirty="0" smtClean="0"/>
              <a:t>Three </a:t>
            </a:r>
            <a:r>
              <a:rPr lang="en-US" b="1" dirty="0"/>
              <a:t>phase tooth-concentrated multiple-layer </a:t>
            </a:r>
            <a:r>
              <a:rPr lang="en-US" b="1" dirty="0" smtClean="0"/>
              <a:t>fractional </a:t>
            </a:r>
            <a:r>
              <a:rPr lang="en-US" b="1" dirty="0"/>
              <a:t>windings with low space harmonic content</a:t>
            </a:r>
            <a:r>
              <a:rPr lang="en-US" dirty="0"/>
              <a:t>," in Energy Conversion Congress and Exposition (ECCE), 2010 IEEE , Atlanta, GA, USA, September 2010, pp. </a:t>
            </a:r>
            <a:r>
              <a:rPr lang="en-US" dirty="0" smtClean="0"/>
              <a:t>1399</a:t>
            </a:r>
            <a:r>
              <a:rPr lang="tr-TR" dirty="0" smtClean="0"/>
              <a:t>-</a:t>
            </a:r>
            <a:r>
              <a:rPr lang="en-US" dirty="0" smtClean="0"/>
              <a:t>1405</a:t>
            </a:r>
            <a:r>
              <a:rPr lang="en-US" dirty="0"/>
              <a:t>.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70" y="2346147"/>
            <a:ext cx="5946323" cy="18868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764" y="4394822"/>
            <a:ext cx="8352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Adopting a higher number of layers helps </a:t>
            </a:r>
            <a:r>
              <a:rPr lang="en-US" dirty="0" smtClean="0">
                <a:solidFill>
                  <a:srgbClr val="002060"/>
                </a:solidFill>
              </a:rPr>
              <a:t>reduce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harmonic content of the armature </a:t>
            </a:r>
            <a:r>
              <a:rPr lang="en-US" dirty="0" smtClean="0">
                <a:solidFill>
                  <a:srgbClr val="002060"/>
                </a:solidFill>
              </a:rPr>
              <a:t>MMF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torque </a:t>
            </a:r>
            <a:r>
              <a:rPr lang="en-US" dirty="0" smtClean="0">
                <a:solidFill>
                  <a:srgbClr val="002060"/>
                </a:solidFill>
              </a:rPr>
              <a:t>ripple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rotor </a:t>
            </a:r>
            <a:r>
              <a:rPr lang="en-US" dirty="0" smtClean="0">
                <a:solidFill>
                  <a:srgbClr val="002060"/>
                </a:solidFill>
              </a:rPr>
              <a:t>losses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Stator-8 (</a:t>
            </a:r>
            <a:r>
              <a:rPr lang="tr-TR" sz="2000" b="1" dirty="0" err="1" smtClean="0">
                <a:solidFill>
                  <a:srgbClr val="002060"/>
                </a:solidFill>
              </a:rPr>
              <a:t>proposed</a:t>
            </a:r>
            <a:r>
              <a:rPr lang="tr-TR" sz="2000" b="1" dirty="0" smtClean="0">
                <a:solidFill>
                  <a:srgbClr val="002060"/>
                </a:solidFill>
              </a:rPr>
              <a:t>): </a:t>
            </a:r>
            <a:r>
              <a:rPr lang="en-US" sz="2000" b="1" dirty="0" smtClean="0">
                <a:solidFill>
                  <a:srgbClr val="002060"/>
                </a:solidFill>
              </a:rPr>
              <a:t>Al</a:t>
            </a:r>
            <a:r>
              <a:rPr lang="tr-TR" sz="2000" b="1" dirty="0" smtClean="0">
                <a:solidFill>
                  <a:srgbClr val="002060"/>
                </a:solidFill>
              </a:rPr>
              <a:t>l</a:t>
            </a:r>
            <a:r>
              <a:rPr lang="en-US" sz="2000" b="1" dirty="0" smtClean="0">
                <a:solidFill>
                  <a:srgbClr val="002060"/>
                </a:solidFill>
              </a:rPr>
              <a:t> teeth</a:t>
            </a:r>
            <a:r>
              <a:rPr lang="tr-TR" sz="2000" b="1" dirty="0" smtClean="0">
                <a:solidFill>
                  <a:srgbClr val="002060"/>
                </a:solidFill>
              </a:rPr>
              <a:t>, 4-phase, 3-module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588438"/>
            <a:ext cx="5021138" cy="5020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3731" y="5927894"/>
            <a:ext cx="3003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Çifte modülerlik: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1-faz gittiğinde bütün modülü kapatman gerekmeyebilir.</a:t>
            </a:r>
          </a:p>
        </p:txBody>
      </p:sp>
    </p:spTree>
    <p:extLst>
      <p:ext uri="{BB962C8B-B14F-4D97-AF65-F5344CB8AC3E}">
        <p14:creationId xmlns:p14="http://schemas.microsoft.com/office/powerpoint/2010/main" val="40466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Rates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992296"/>
            <a:ext cx="8749519" cy="4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5486" y="875498"/>
            <a:ext cx="2702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solidFill>
                  <a:srgbClr val="002060"/>
                </a:solidFill>
              </a:rPr>
              <a:t>Stator-8 (</a:t>
            </a:r>
            <a:r>
              <a:rPr lang="tr-TR" sz="2000" b="1" dirty="0" err="1" smtClean="0">
                <a:solidFill>
                  <a:srgbClr val="002060"/>
                </a:solidFill>
              </a:rPr>
              <a:t>proposed</a:t>
            </a:r>
            <a:r>
              <a:rPr lang="tr-TR" sz="2000" b="1" dirty="0" smtClean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386" t="7819" r="71384" b="52482"/>
          <a:stretch/>
        </p:blipFill>
        <p:spPr>
          <a:xfrm>
            <a:off x="359229" y="1197109"/>
            <a:ext cx="1706336" cy="19500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540" t="59298" r="1857"/>
          <a:stretch/>
        </p:blipFill>
        <p:spPr>
          <a:xfrm>
            <a:off x="2916556" y="1196470"/>
            <a:ext cx="3206659" cy="19504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0023" t="7669" r="18194" b="53383"/>
          <a:stretch/>
        </p:blipFill>
        <p:spPr>
          <a:xfrm>
            <a:off x="6221187" y="1196470"/>
            <a:ext cx="2191038" cy="19500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6765" y="3279919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3-phase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4x6 </a:t>
            </a:r>
            <a:r>
              <a:rPr lang="tr-TR" sz="1600" dirty="0">
                <a:solidFill>
                  <a:srgbClr val="002060"/>
                </a:solidFill>
              </a:rPr>
              <a:t>= </a:t>
            </a:r>
            <a:r>
              <a:rPr lang="tr-TR" sz="1600" dirty="0" smtClean="0">
                <a:solidFill>
                  <a:srgbClr val="002060"/>
                </a:solidFill>
              </a:rPr>
              <a:t>24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1TF: 75% 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2TF: 50% redundancy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85025" y="3279919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3-phase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4x12 = 48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1TF</a:t>
            </a:r>
            <a:r>
              <a:rPr lang="tr-TR" sz="1600" dirty="0">
                <a:solidFill>
                  <a:srgbClr val="002060"/>
                </a:solidFill>
              </a:rPr>
              <a:t>: </a:t>
            </a:r>
            <a:r>
              <a:rPr lang="tr-TR" sz="1600" dirty="0" smtClean="0">
                <a:solidFill>
                  <a:srgbClr val="002060"/>
                </a:solidFill>
              </a:rPr>
              <a:t>92% </a:t>
            </a:r>
            <a:r>
              <a:rPr lang="tr-TR" sz="1600" dirty="0">
                <a:solidFill>
                  <a:srgbClr val="002060"/>
                </a:solidFill>
              </a:rPr>
              <a:t>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2TF: </a:t>
            </a:r>
            <a:r>
              <a:rPr lang="tr-TR" sz="1600" dirty="0" smtClean="0">
                <a:solidFill>
                  <a:srgbClr val="002060"/>
                </a:solidFill>
              </a:rPr>
              <a:t>83% redundancy</a:t>
            </a:r>
            <a:endParaRPr lang="tr-TR" sz="16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3215" y="3267486"/>
            <a:ext cx="251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4-phase</a:t>
            </a:r>
            <a:endParaRPr lang="tr-T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3-module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4x6 = 24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1TF</a:t>
            </a:r>
            <a:r>
              <a:rPr lang="tr-TR" sz="1600" dirty="0">
                <a:solidFill>
                  <a:srgbClr val="002060"/>
                </a:solidFill>
              </a:rPr>
              <a:t>: 92% 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2TF*: </a:t>
            </a:r>
            <a:r>
              <a:rPr lang="tr-TR" sz="1600" dirty="0">
                <a:solidFill>
                  <a:srgbClr val="002060"/>
                </a:solidFill>
              </a:rPr>
              <a:t>83% </a:t>
            </a:r>
            <a:r>
              <a:rPr lang="tr-TR" sz="1600" dirty="0" smtClean="0">
                <a:solidFill>
                  <a:srgbClr val="002060"/>
                </a:solidFill>
              </a:rPr>
              <a:t>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2TF</a:t>
            </a:r>
            <a:r>
              <a:rPr lang="tr-TR" sz="1600" dirty="0" smtClean="0">
                <a:solidFill>
                  <a:srgbClr val="002060"/>
                </a:solidFill>
              </a:rPr>
              <a:t>**: 75% redundancy</a:t>
            </a:r>
            <a:endParaRPr lang="tr-TR" sz="16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765" y="5877063"/>
            <a:ext cx="5643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</a:rPr>
              <a:t>kVA</a:t>
            </a:r>
            <a:r>
              <a:rPr lang="tr-TR" sz="1600" dirty="0" smtClean="0">
                <a:solidFill>
                  <a:srgbClr val="FF0000"/>
                </a:solidFill>
              </a:rPr>
              <a:t> hesaplama işi anlaşılmadı !</a:t>
            </a:r>
          </a:p>
          <a:p>
            <a:r>
              <a:rPr lang="tr-TR" sz="1600" dirty="0" smtClean="0">
                <a:solidFill>
                  <a:srgbClr val="FF0000"/>
                </a:solidFill>
              </a:rPr>
              <a:t>Redundancy hesabında dengesizlik nasıl gözetilecek?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6765" y="4971048"/>
            <a:ext cx="8278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i="1" dirty="0" smtClean="0">
                <a:solidFill>
                  <a:srgbClr val="002060"/>
                </a:solidFill>
              </a:rPr>
              <a:t>* </a:t>
            </a:r>
            <a:r>
              <a:rPr lang="tr-TR" sz="1600" i="1" dirty="0" err="1" smtClean="0">
                <a:solidFill>
                  <a:srgbClr val="002060"/>
                </a:solidFill>
              </a:rPr>
              <a:t>If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the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second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phase</a:t>
            </a:r>
            <a:r>
              <a:rPr lang="tr-TR" sz="1600" i="1" dirty="0" smtClean="0">
                <a:solidFill>
                  <a:srgbClr val="002060"/>
                </a:solidFill>
              </a:rPr>
              <a:t> is </a:t>
            </a:r>
            <a:r>
              <a:rPr lang="tr-TR" sz="1600" i="1" dirty="0" err="1" smtClean="0">
                <a:solidFill>
                  <a:srgbClr val="002060"/>
                </a:solidFill>
              </a:rPr>
              <a:t>from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another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module</a:t>
            </a:r>
            <a:endParaRPr lang="tr-TR" sz="1600" i="1" dirty="0" smtClean="0">
              <a:solidFill>
                <a:srgbClr val="002060"/>
              </a:solidFill>
            </a:endParaRPr>
          </a:p>
          <a:p>
            <a:r>
              <a:rPr lang="tr-TR" sz="1600" i="1" dirty="0" smtClean="0">
                <a:solidFill>
                  <a:srgbClr val="002060"/>
                </a:solidFill>
              </a:rPr>
              <a:t>** </a:t>
            </a:r>
            <a:r>
              <a:rPr lang="tr-TR" sz="1600" i="1" dirty="0" err="1" smtClean="0">
                <a:solidFill>
                  <a:srgbClr val="002060"/>
                </a:solidFill>
              </a:rPr>
              <a:t>If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the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>
                <a:solidFill>
                  <a:srgbClr val="002060"/>
                </a:solidFill>
              </a:rPr>
              <a:t>second</a:t>
            </a:r>
            <a:r>
              <a:rPr lang="tr-TR" sz="1600" i="1" dirty="0">
                <a:solidFill>
                  <a:srgbClr val="002060"/>
                </a:solidFill>
              </a:rPr>
              <a:t> </a:t>
            </a:r>
            <a:r>
              <a:rPr lang="tr-TR" sz="1600" i="1" dirty="0" err="1">
                <a:solidFill>
                  <a:srgbClr val="002060"/>
                </a:solidFill>
              </a:rPr>
              <a:t>phase</a:t>
            </a:r>
            <a:r>
              <a:rPr lang="tr-TR" sz="1600" i="1" dirty="0">
                <a:solidFill>
                  <a:srgbClr val="002060"/>
                </a:solidFill>
              </a:rPr>
              <a:t> is </a:t>
            </a:r>
            <a:r>
              <a:rPr lang="tr-TR" sz="1600" i="1" dirty="0" err="1">
                <a:solidFill>
                  <a:srgbClr val="002060"/>
                </a:solidFill>
              </a:rPr>
              <a:t>from</a:t>
            </a:r>
            <a:r>
              <a:rPr lang="tr-TR" sz="1600" i="1" dirty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the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same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module</a:t>
            </a:r>
            <a:endParaRPr lang="tr-TR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229" y="875498"/>
            <a:ext cx="8678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solidFill>
                  <a:srgbClr val="002060"/>
                </a:solidFill>
              </a:rPr>
              <a:t>6-fazlı olsa mesela?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9229" y="1477217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6</a:t>
            </a:r>
            <a:r>
              <a:rPr lang="tr-TR" sz="1600" dirty="0" smtClean="0">
                <a:solidFill>
                  <a:srgbClr val="002060"/>
                </a:solidFill>
              </a:rPr>
              <a:t>-phase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2</a:t>
            </a:r>
            <a:r>
              <a:rPr lang="tr-TR" sz="1600" dirty="0" smtClean="0">
                <a:solidFill>
                  <a:srgbClr val="002060"/>
                </a:solidFill>
              </a:rPr>
              <a:t>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2x12 </a:t>
            </a:r>
            <a:r>
              <a:rPr lang="tr-TR" sz="1600" dirty="0">
                <a:solidFill>
                  <a:srgbClr val="002060"/>
                </a:solidFill>
              </a:rPr>
              <a:t>= </a:t>
            </a:r>
            <a:r>
              <a:rPr lang="tr-TR" sz="1600" dirty="0" smtClean="0">
                <a:solidFill>
                  <a:srgbClr val="002060"/>
                </a:solidFill>
              </a:rPr>
              <a:t>24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1TF: 92% 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2TF: </a:t>
            </a:r>
            <a:r>
              <a:rPr lang="tr-TR" sz="1600" dirty="0">
                <a:solidFill>
                  <a:srgbClr val="002060"/>
                </a:solidFill>
              </a:rPr>
              <a:t>83% </a:t>
            </a:r>
            <a:r>
              <a:rPr lang="tr-TR" sz="1600" dirty="0" smtClean="0">
                <a:solidFill>
                  <a:srgbClr val="002060"/>
                </a:solidFill>
              </a:rPr>
              <a:t>redundancy</a:t>
            </a:r>
            <a:endParaRPr lang="tr-TR" sz="16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867" y="3174685"/>
            <a:ext cx="8450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</a:rPr>
              <a:t>Question</a:t>
            </a:r>
            <a:r>
              <a:rPr lang="tr-TR" sz="16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tr-TR" sz="1600" dirty="0" err="1" smtClean="0">
                <a:solidFill>
                  <a:srgbClr val="FF0000"/>
                </a:solidFill>
              </a:rPr>
              <a:t>What</a:t>
            </a:r>
            <a:r>
              <a:rPr lang="tr-TR" sz="1600" dirty="0" smtClean="0">
                <a:solidFill>
                  <a:srgbClr val="FF0000"/>
                </a:solidFill>
              </a:rPr>
              <a:t> is </a:t>
            </a:r>
            <a:r>
              <a:rPr lang="tr-TR" sz="1600" dirty="0" err="1" smtClean="0">
                <a:solidFill>
                  <a:srgbClr val="FF0000"/>
                </a:solidFill>
              </a:rPr>
              <a:t>the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likelihood</a:t>
            </a:r>
            <a:r>
              <a:rPr lang="tr-TR" sz="1600" dirty="0" smtClean="0">
                <a:solidFill>
                  <a:srgbClr val="FF0000"/>
                </a:solidFill>
              </a:rPr>
              <a:t> of a </a:t>
            </a:r>
            <a:r>
              <a:rPr lang="tr-TR" sz="1600" dirty="0" err="1" smtClean="0">
                <a:solidFill>
                  <a:srgbClr val="FF0000"/>
                </a:solidFill>
              </a:rPr>
              <a:t>complete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module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fault</a:t>
            </a:r>
            <a:r>
              <a:rPr lang="tr-TR" sz="1600" dirty="0" smtClean="0">
                <a:solidFill>
                  <a:srgbClr val="FF0000"/>
                </a:solidFill>
              </a:rPr>
              <a:t>? Control </a:t>
            </a:r>
            <a:r>
              <a:rPr lang="tr-TR" sz="1600" dirty="0" err="1" smtClean="0">
                <a:solidFill>
                  <a:srgbClr val="FF0000"/>
                </a:solidFill>
              </a:rPr>
              <a:t>circuit</a:t>
            </a:r>
            <a:r>
              <a:rPr lang="tr-TR" sz="1600" dirty="0" smtClean="0">
                <a:solidFill>
                  <a:srgbClr val="FF0000"/>
                </a:solidFill>
              </a:rPr>
              <a:t> mesela.</a:t>
            </a:r>
          </a:p>
          <a:p>
            <a:r>
              <a:rPr lang="tr-TR" sz="1600" dirty="0" smtClean="0">
                <a:solidFill>
                  <a:srgbClr val="FF0000"/>
                </a:solidFill>
              </a:rPr>
              <a:t>Bu soru aslında ‘Faz sayısını neden maksimum </a:t>
            </a:r>
            <a:r>
              <a:rPr lang="tr-TR" sz="1600" dirty="0" err="1" smtClean="0">
                <a:solidFill>
                  <a:srgbClr val="FF0000"/>
                </a:solidFill>
              </a:rPr>
              <a:t>yapmıyoruz?’un</a:t>
            </a:r>
            <a:r>
              <a:rPr lang="tr-TR" sz="1600" dirty="0" smtClean="0">
                <a:solidFill>
                  <a:srgbClr val="FF0000"/>
                </a:solidFill>
              </a:rPr>
              <a:t> cevabını verecek.</a:t>
            </a:r>
          </a:p>
        </p:txBody>
      </p:sp>
    </p:spTree>
    <p:extLst>
      <p:ext uri="{BB962C8B-B14F-4D97-AF65-F5344CB8AC3E}">
        <p14:creationId xmlns:p14="http://schemas.microsoft.com/office/powerpoint/2010/main" val="4724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2060"/>
                </a:solidFill>
              </a:rPr>
              <a:t>Şöyle bir şey varmış: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23" y="990891"/>
            <a:ext cx="2973658" cy="2809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1" y="1252329"/>
            <a:ext cx="3550920" cy="252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702" y="3854631"/>
            <a:ext cx="2973658" cy="2956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360" y="3854631"/>
            <a:ext cx="3575642" cy="26887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3423" y="1934161"/>
            <a:ext cx="2435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24-slot alternate-teeth </a:t>
            </a:r>
            <a:r>
              <a:rPr lang="en-US" dirty="0"/>
              <a:t>asymmetric six-phase </a:t>
            </a:r>
            <a:r>
              <a:rPr lang="en-US" dirty="0" smtClean="0"/>
              <a:t>PMSM</a:t>
            </a:r>
            <a:endParaRPr lang="tr-T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36764" y="4570996"/>
            <a:ext cx="258263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24-slot all-teeth</a:t>
            </a:r>
            <a:r>
              <a:rPr lang="tr-TR" dirty="0" smtClean="0"/>
              <a:t> </a:t>
            </a:r>
            <a:r>
              <a:rPr lang="en-US" dirty="0" smtClean="0"/>
              <a:t>asymmetric </a:t>
            </a:r>
            <a:r>
              <a:rPr lang="en-US" dirty="0"/>
              <a:t>six-phase PMSM</a:t>
            </a:r>
            <a:r>
              <a:rPr lang="en-US" sz="2000" dirty="0"/>
              <a:t> </a:t>
            </a:r>
            <a:br>
              <a:rPr lang="en-US" sz="2000" dirty="0"/>
            </a:br>
            <a:endParaRPr lang="tr-TR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1666" t="3826" r="7603" b="52604"/>
          <a:stretch/>
        </p:blipFill>
        <p:spPr>
          <a:xfrm>
            <a:off x="5519055" y="1430893"/>
            <a:ext cx="3584121" cy="3683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9472" t="3348" r="48919" b="52821"/>
          <a:stretch/>
        </p:blipFill>
        <p:spPr>
          <a:xfrm>
            <a:off x="0" y="633925"/>
            <a:ext cx="3371850" cy="341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193" t="49310" r="27948" b="6729"/>
          <a:stretch/>
        </p:blipFill>
        <p:spPr>
          <a:xfrm>
            <a:off x="2542508" y="3742637"/>
            <a:ext cx="3107176" cy="31350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5274" y="1415276"/>
            <a:ext cx="2479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two coils of same phase shifting by 150 degree;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64084" y="878333"/>
            <a:ext cx="2479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two adjacent coils per phase 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9055" y="5528615"/>
            <a:ext cx="2479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two adjacent coils per phase with unequal teeth widths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7778" y="1255492"/>
            <a:ext cx="5146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S1’de motor akımı varken (iletimde), S1’i kapatmaya çalıştığımızda kapanmayacaktır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S1’e yük binecektir (</a:t>
            </a:r>
            <a:r>
              <a:rPr lang="tr-TR" dirty="0" err="1" smtClean="0">
                <a:solidFill>
                  <a:srgbClr val="002060"/>
                </a:solidFill>
              </a:rPr>
              <a:t>conduction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loss</a:t>
            </a:r>
            <a:r>
              <a:rPr lang="tr-TR" dirty="0" smtClean="0">
                <a:solidFill>
                  <a:srgbClr val="002060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Motor faz akımındaki </a:t>
            </a:r>
            <a:r>
              <a:rPr lang="tr-TR" dirty="0" err="1" smtClean="0">
                <a:solidFill>
                  <a:srgbClr val="002060"/>
                </a:solidFill>
              </a:rPr>
              <a:t>DC’den</a:t>
            </a:r>
            <a:r>
              <a:rPr lang="tr-TR" dirty="0" smtClean="0">
                <a:solidFill>
                  <a:srgbClr val="002060"/>
                </a:solidFill>
              </a:rPr>
              <a:t> tespit edilebilir mi?</a:t>
            </a:r>
          </a:p>
        </p:txBody>
      </p:sp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47" y="3486151"/>
            <a:ext cx="6416153" cy="3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64" y="578799"/>
            <a:ext cx="4023016" cy="2168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850" y="2650672"/>
            <a:ext cx="4160624" cy="1975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850" y="4612554"/>
            <a:ext cx="4192006" cy="19904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5052" y="4044786"/>
            <a:ext cx="1858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Iphase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rgbClr val="FFC000"/>
                </a:solidFill>
              </a:rPr>
              <a:t>IS1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IS2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069" y="3042061"/>
            <a:ext cx="539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117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73889"/>
            <a:ext cx="84618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This becomes of the utmost importance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 safety critical applications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in which the failure of the system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cannot be </a:t>
            </a: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tolerated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For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non safety critical systems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such as those found in production industry, fault-tolerance can also bring benefits regarding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increased running times and longer maintenance cycles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Aerospace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fuel pump [62,66–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69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], flap and slat actuators [70–73], cabin pressure control servo-drive actuator [12], drives more-electric-aircraft in general [74–81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Automotive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traction [82–87], X-by-wire systems (braking, steering, etc.) [65, 88, 89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Generation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Wind turbine [90–93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Marine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Propulsion [27, 61, 94, 95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use of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dual-stator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machine designs and redundant drive structures is common in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ship propulsion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applications</a:t>
            </a:r>
            <a:endParaRPr lang="en-US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" y="4474029"/>
            <a:ext cx="9143165" cy="21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Traction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" y="1004366"/>
            <a:ext cx="3673929" cy="22168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49366" y="897464"/>
            <a:ext cx="4894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Pirius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4.774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10.47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9366" y="2083939"/>
            <a:ext cx="4608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7.729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1.04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22809" y="3284268"/>
            <a:ext cx="166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Coincidence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817" y="3956771"/>
            <a:ext cx="7247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limations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cooling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setup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Mechanical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parts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Tip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extra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litz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9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324" y="5052771"/>
            <a:ext cx="2498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here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" y="640665"/>
            <a:ext cx="5959232" cy="44684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190298" y="4209393"/>
            <a:ext cx="181302" cy="871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" y="673889"/>
            <a:ext cx="5293203" cy="3969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54868" y="1463997"/>
            <a:ext cx="3811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Dimensions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Flux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(13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↑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(50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Coil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(3.5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Number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turns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3.5 kat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</a:p>
          <a:p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444" y="4832888"/>
            <a:ext cx="7893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tasarımda aynı DC Link voltajı ve aynı modül sayısı var. Bu durumda faz gerilimi sabit.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çok düşmesine rağmen 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aynı akım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var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drive’da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Haliyle verimi hep aynı gidiyor.</a:t>
            </a: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Böyle mi olmalı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444" y="6279914"/>
            <a:ext cx="783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 analizlerde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yok, yani aslında var da frekanstan etkilenmiyor. </a:t>
            </a:r>
            <a:endParaRPr lang="tr-TR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among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most common faults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as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consequence of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internal interruption of the motor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 at the machine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terminals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stresses on the connectors that link the motor and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an electrical failure on an inverter phase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leg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the inability to produce a standard 3-phase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constant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magnitude rotating magnetic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large torque 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mainly at twice the frequency of the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23059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Derken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GaN’ları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içeren şöyle bir analiz yaptım: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770" y="4904249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76197" y="489876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6" y="1281630"/>
            <a:ext cx="4449238" cy="333621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726326" y="3012387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9437" y="2846849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817" y="5517607"/>
            <a:ext cx="7097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cs typeface="Arial" panose="020B0604020202020204" pitchFamily="34" charset="0"/>
              </a:rPr>
              <a:t>En düşük 24A, en yüksek 10A faz akımı var.</a:t>
            </a:r>
          </a:p>
          <a:p>
            <a:r>
              <a:rPr lang="tr-TR" dirty="0" smtClean="0">
                <a:cs typeface="Arial" panose="020B0604020202020204" pitchFamily="34" charset="0"/>
              </a:rPr>
              <a:t>Hesap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Tepe akımı x 1.5 kat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marjin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</a:t>
            </a:r>
            <a:r>
              <a:rPr lang="tr-TR" dirty="0" smtClean="0">
                <a:cs typeface="Arial" panose="020B0604020202020204" pitchFamily="34" charset="0"/>
              </a:rPr>
              <a:t>60 Amperlik GaN kullansam hep, ne olur? Apart </a:t>
            </a:r>
            <a:r>
              <a:rPr lang="tr-TR" dirty="0" err="1" smtClean="0">
                <a:cs typeface="Arial" panose="020B0604020202020204" pitchFamily="34" charset="0"/>
              </a:rPr>
              <a:t>from</a:t>
            </a:r>
            <a:r>
              <a:rPr lang="tr-TR" dirty="0" smtClean="0">
                <a:cs typeface="Arial" panose="020B0604020202020204" pitchFamily="34" charset="0"/>
              </a:rPr>
              <a:t> </a:t>
            </a:r>
            <a:r>
              <a:rPr lang="tr-TR" dirty="0" err="1" smtClean="0">
                <a:cs typeface="Arial" panose="020B0604020202020204" pitchFamily="34" charset="0"/>
              </a:rPr>
              <a:t>cost</a:t>
            </a:r>
            <a:r>
              <a:rPr lang="tr-TR" dirty="0" smtClean="0"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4" y="1281630"/>
            <a:ext cx="4464883" cy="334794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45977" y="491435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77404" y="4908871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27533" y="3022493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90644" y="2856955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Farklı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transistör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seçimleri: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" y="1012443"/>
            <a:ext cx="4526017" cy="339378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83170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2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1236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1.2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4770" y="508882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76197" y="508334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26326" y="2743200"/>
            <a:ext cx="0" cy="2345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3557753" y="2277357"/>
            <a:ext cx="507125" cy="28059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92717" y="508250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144" y="507702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97" y="1056240"/>
            <a:ext cx="4467608" cy="334999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7437384" y="2806262"/>
            <a:ext cx="0" cy="2205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74273" y="3271345"/>
            <a:ext cx="0" cy="18111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dağılımları: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7" y="1012443"/>
            <a:ext cx="5470500" cy="4102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8970" y="5489020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loss’u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hesaplayabilmeliyiz !</a:t>
            </a:r>
          </a:p>
        </p:txBody>
      </p:sp>
    </p:spTree>
    <p:extLst>
      <p:ext uri="{BB962C8B-B14F-4D97-AF65-F5344CB8AC3E}">
        <p14:creationId xmlns:p14="http://schemas.microsoft.com/office/powerpoint/2010/main" val="27293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3372" y="1162800"/>
            <a:ext cx="2822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PCB’ye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tüm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komponentlerin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sığdığı varsayılıyor !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870" y="4690958"/>
            <a:ext cx="8643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motor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Drive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stator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diameter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required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thermal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length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total,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Bu yanlış olabilir ! Bunu incelemek lazım.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468" t="5202" r="3314"/>
          <a:stretch/>
        </p:blipFill>
        <p:spPr>
          <a:xfrm>
            <a:off x="0" y="977636"/>
            <a:ext cx="6093372" cy="35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703" y="5316588"/>
            <a:ext cx="689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da böyle bir anımdır.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Tabi burada da yine aynı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var (PCB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komponentleri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sığıyor).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" y="1043221"/>
            <a:ext cx="5342213" cy="40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usual criteria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t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choice of the number of phases, poles and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slots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feasibility.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Non-overlapped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coil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Modularity.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factor.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Radial forces.</a:t>
            </a:r>
            <a:endParaRPr lang="tr-TR" sz="20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Cogging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torque and torque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ripple.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Rotor losses.</a:t>
            </a:r>
            <a:endParaRPr lang="tr-TR" sz="20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MMF subharmonics.</a:t>
            </a:r>
            <a:endParaRPr lang="tr-TR" sz="20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Peak </a:t>
            </a: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armature reaction.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Self-inductance.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Mutual </a:t>
            </a: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inductance between </a:t>
            </a: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phases.</a:t>
            </a:r>
            <a:endParaRPr lang="tr-TR" sz="20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Number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phases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factor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109"/>
            <a:ext cx="9078685" cy="35274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0392" y="4745691"/>
            <a:ext cx="8744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Anladığım kadarıyla, kutup sayısı stator oluk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saysına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ne kadar yakın olursa o kadar yüksek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elde ediyoruz, zaten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flux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linkage’ı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düşününce çok mantıklı. Ama eşit yapamıyoruz çünkü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cogging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var. Bu yüzden ‘’as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possible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’’.</a:t>
            </a:r>
          </a:p>
          <a:p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Biz 24/22 yapabilirmişiz aslında.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Alternate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teeth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yapmak da arttırıyor. Tabi modül sayısı 2 olacaktı.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30/26 motorda (1-layer), 3 fazda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0.936, 5 fazda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0.964.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625193" y="1420474"/>
            <a:ext cx="236764" cy="955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82884" y="1081920"/>
            <a:ext cx="1964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solidFill>
                  <a:srgbClr val="C00000"/>
                </a:solidFill>
                <a:cs typeface="Arial" panose="020B0604020202020204" pitchFamily="34" charset="0"/>
              </a:rPr>
              <a:t>Biz </a:t>
            </a:r>
            <a:r>
              <a:rPr lang="tr-TR" sz="16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burdayız</a:t>
            </a:r>
            <a:endParaRPr lang="tr-TR" sz="1600" dirty="0" smtClean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Radial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forces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392" y="2250329"/>
            <a:ext cx="8744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1-layer, 3-phase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1" y="2807718"/>
            <a:ext cx="6306234" cy="31189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47357" y="2562599"/>
            <a:ext cx="573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9/8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75663" y="2564852"/>
            <a:ext cx="870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12/10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392" y="5963922"/>
            <a:ext cx="8744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</a:t>
            </a:r>
            <a:r>
              <a:rPr lang="en-US" dirty="0" smtClean="0"/>
              <a:t>n </a:t>
            </a:r>
            <a:r>
              <a:rPr lang="en-US" dirty="0"/>
              <a:t>adequate rule to design FSCW machines with respect to the magnetic forces is that the </a:t>
            </a:r>
            <a:r>
              <a:rPr lang="en-US" dirty="0">
                <a:solidFill>
                  <a:srgbClr val="C00000"/>
                </a:solidFill>
              </a:rPr>
              <a:t>number of winding periodicities is an even number </a:t>
            </a:r>
            <a:r>
              <a:rPr lang="en-US" dirty="0"/>
              <a:t>and sufficiently high.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392" y="1262056"/>
            <a:ext cx="2552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gcd</a:t>
            </a:r>
            <a:r>
              <a:rPr lang="en-US" dirty="0">
                <a:solidFill>
                  <a:srgbClr val="002060"/>
                </a:solidFill>
              </a:rPr>
              <a:t>(2p,Q) &gt; </a:t>
            </a:r>
            <a:r>
              <a:rPr lang="en-US" dirty="0" smtClean="0">
                <a:solidFill>
                  <a:srgbClr val="002060"/>
                </a:solidFill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tr-TR" dirty="0" err="1" smtClean="0">
                <a:solidFill>
                  <a:srgbClr val="002060"/>
                </a:solidFill>
              </a:rPr>
              <a:t>Periodicity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0391" y="1724862"/>
            <a:ext cx="18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</a:rPr>
              <a:t>It</a:t>
            </a:r>
            <a:r>
              <a:rPr lang="tr-TR" dirty="0" smtClean="0">
                <a:solidFill>
                  <a:srgbClr val="002060"/>
                </a:solidFill>
              </a:rPr>
              <a:t> is 4 in </a:t>
            </a:r>
            <a:r>
              <a:rPr lang="tr-TR" dirty="0" err="1" smtClean="0">
                <a:solidFill>
                  <a:srgbClr val="002060"/>
                </a:solidFill>
              </a:rPr>
              <a:t>our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case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Cogging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702" y="1422537"/>
            <a:ext cx="8810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Np = </a:t>
            </a:r>
            <a:r>
              <a:rPr lang="en-US" dirty="0" smtClean="0">
                <a:solidFill>
                  <a:srgbClr val="002060"/>
                </a:solidFill>
              </a:rPr>
              <a:t>2p</a:t>
            </a:r>
            <a:r>
              <a:rPr lang="tr-TR" dirty="0" smtClean="0">
                <a:solidFill>
                  <a:srgbClr val="002060"/>
                </a:solidFill>
              </a:rPr>
              <a:t>/</a:t>
            </a:r>
            <a:r>
              <a:rPr lang="en-US" dirty="0" err="1" smtClean="0">
                <a:solidFill>
                  <a:srgbClr val="002060"/>
                </a:solidFill>
              </a:rPr>
              <a:t>gcd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(2p,Q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 smtClean="0">
              <a:solidFill>
                <a:srgbClr val="002060"/>
              </a:solidFill>
            </a:endParaRPr>
          </a:p>
          <a:p>
            <a:r>
              <a:rPr lang="tr-TR" dirty="0" err="1" smtClean="0">
                <a:solidFill>
                  <a:srgbClr val="002060"/>
                </a:solidFill>
              </a:rPr>
              <a:t>It</a:t>
            </a:r>
            <a:r>
              <a:rPr lang="tr-TR" dirty="0" smtClean="0">
                <a:solidFill>
                  <a:srgbClr val="002060"/>
                </a:solidFill>
              </a:rPr>
              <a:t> is 5 in </a:t>
            </a:r>
            <a:r>
              <a:rPr lang="tr-TR" dirty="0" err="1" smtClean="0">
                <a:solidFill>
                  <a:srgbClr val="002060"/>
                </a:solidFill>
              </a:rPr>
              <a:t>our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case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Having a high value of Np leads to a high frequency and low amplitude cogging </a:t>
            </a:r>
            <a:r>
              <a:rPr lang="en-US" dirty="0" smtClean="0">
                <a:solidFill>
                  <a:srgbClr val="002060"/>
                </a:solidFill>
              </a:rPr>
              <a:t>torque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>
              <a:solidFill>
                <a:srgbClr val="002060"/>
              </a:solidFill>
            </a:endParaRPr>
          </a:p>
          <a:p>
            <a:r>
              <a:rPr lang="tr-TR" b="1" dirty="0" smtClean="0">
                <a:solidFill>
                  <a:srgbClr val="002060"/>
                </a:solidFill>
              </a:rPr>
              <a:t>!!!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requirement of having a </a:t>
            </a:r>
            <a:r>
              <a:rPr lang="en-US" b="1" dirty="0">
                <a:solidFill>
                  <a:srgbClr val="002060"/>
                </a:solidFill>
              </a:rPr>
              <a:t>low number of periodicities </a:t>
            </a:r>
            <a:r>
              <a:rPr lang="en-US" dirty="0">
                <a:solidFill>
                  <a:srgbClr val="002060"/>
                </a:solidFill>
              </a:rPr>
              <a:t>to reduce the </a:t>
            </a:r>
            <a:r>
              <a:rPr lang="en-US" b="1" dirty="0">
                <a:solidFill>
                  <a:srgbClr val="002060"/>
                </a:solidFill>
              </a:rPr>
              <a:t>cogging torque </a:t>
            </a:r>
            <a:r>
              <a:rPr lang="en-US" dirty="0">
                <a:solidFill>
                  <a:srgbClr val="002060"/>
                </a:solidFill>
              </a:rPr>
              <a:t>is detrimental to reduce the </a:t>
            </a:r>
            <a:r>
              <a:rPr lang="en-US" b="1" dirty="0">
                <a:solidFill>
                  <a:srgbClr val="002060"/>
                </a:solidFill>
              </a:rPr>
              <a:t>radial forces </a:t>
            </a:r>
            <a:r>
              <a:rPr lang="en-US" dirty="0">
                <a:solidFill>
                  <a:srgbClr val="002060"/>
                </a:solidFill>
              </a:rPr>
              <a:t>in the air-gap, so a compromise between both criteria must be met.</a:t>
            </a:r>
          </a:p>
        </p:txBody>
      </p:sp>
    </p:spTree>
    <p:extLst>
      <p:ext uri="{BB962C8B-B14F-4D97-AF65-F5344CB8AC3E}">
        <p14:creationId xmlns:p14="http://schemas.microsoft.com/office/powerpoint/2010/main" val="12552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Rotor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702" y="1197109"/>
            <a:ext cx="88102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Rotor losses in PM machines are </a:t>
            </a:r>
            <a:r>
              <a:rPr lang="en-US" dirty="0" smtClean="0">
                <a:solidFill>
                  <a:srgbClr val="002060"/>
                </a:solidFill>
              </a:rPr>
              <a:t>caused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</a:t>
            </a:r>
            <a:r>
              <a:rPr lang="tr-TR" dirty="0" smtClean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existence of flux pulsations due to the stator </a:t>
            </a:r>
            <a:r>
              <a:rPr lang="en-US" dirty="0" smtClean="0">
                <a:solidFill>
                  <a:srgbClr val="002060"/>
                </a:solidFill>
              </a:rPr>
              <a:t>slots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presence of air-gap MMF </a:t>
            </a:r>
            <a:r>
              <a:rPr lang="en-US" dirty="0" smtClean="0">
                <a:solidFill>
                  <a:srgbClr val="002060"/>
                </a:solidFill>
              </a:rPr>
              <a:t>harmonics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rgbClr val="002060"/>
              </a:solidFill>
            </a:endParaRPr>
          </a:p>
          <a:p>
            <a:r>
              <a:rPr lang="tr-TR" b="1" dirty="0" smtClean="0">
                <a:solidFill>
                  <a:srgbClr val="002060"/>
                </a:solidFill>
              </a:rPr>
              <a:t>!!!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When </a:t>
            </a:r>
            <a:r>
              <a:rPr lang="en-US" dirty="0">
                <a:solidFill>
                  <a:srgbClr val="002060"/>
                </a:solidFill>
              </a:rPr>
              <a:t>the machine is designed with </a:t>
            </a:r>
            <a:r>
              <a:rPr lang="en-US" b="1" dirty="0">
                <a:solidFill>
                  <a:srgbClr val="002060"/>
                </a:solidFill>
              </a:rPr>
              <a:t>open slots </a:t>
            </a:r>
            <a:r>
              <a:rPr lang="en-US" dirty="0">
                <a:solidFill>
                  <a:srgbClr val="002060"/>
                </a:solidFill>
              </a:rPr>
              <a:t>and 1-layer FSCWs, the flux pulsations may be very high; specially </a:t>
            </a:r>
            <a:r>
              <a:rPr lang="en-US" b="1" dirty="0">
                <a:solidFill>
                  <a:srgbClr val="002060"/>
                </a:solidFill>
              </a:rPr>
              <a:t>when 2p ≈ Q </a:t>
            </a:r>
            <a:r>
              <a:rPr lang="en-US" dirty="0">
                <a:solidFill>
                  <a:srgbClr val="002060"/>
                </a:solidFill>
              </a:rPr>
              <a:t>and the pole-pitch is close to the slot-pitch, leading to high rotor </a:t>
            </a:r>
            <a:r>
              <a:rPr lang="en-US" dirty="0" smtClean="0">
                <a:solidFill>
                  <a:srgbClr val="002060"/>
                </a:solidFill>
              </a:rPr>
              <a:t>losses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Majority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stator winding faults begin as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insulation breakdown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failures that lead to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between several turns of a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large circulating current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that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generates a high amount of heat to be locally released within a short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undetected, inter-turn short-circuit faults rapidly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propagate to neighboring turns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culminating in major faults such as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coil to coil, phase to phase, phase to ground or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short-circuit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involving the whole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may happen as a consequence 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closing of all the high side or low side switches of the inverter,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DC bus short-circuit,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short-circuit between machine terminals in the terminal box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physical damage on the cables connecting the motor and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FSCW’lerde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, özellikle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alternate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teeth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ise,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phase-to-phase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olması zor.</a:t>
            </a: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Slotta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olan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fault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slotta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kalır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endParaRPr lang="tr-TR" dirty="0" smtClean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All-tooth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ise, aynı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slottaki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sargıları iyi izole ederek sağlanabilir.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End-winding’ler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zaten değmeyecek.</a:t>
            </a:r>
            <a:endParaRPr 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most common inverter faults involves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permanent opening of a power semiconductor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due to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damage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 the transistor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itself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logic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commanding the gate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corresponding inverter leg is allowed to flow only during part of electrical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cycle,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either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through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other transistor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or through the associated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free-wheeling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diode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dirty="0" err="1">
                <a:solidFill>
                  <a:srgbClr val="FF0000"/>
                </a:solidFill>
                <a:cs typeface="Arial" panose="020B0604020202020204" pitchFamily="34" charset="0"/>
              </a:rPr>
              <a:t>GaN’da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 olmayacak mesela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a DC component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currents 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waveform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may remain undetected for a long time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Transistor short-circuit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usually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occurs as a consequence of a single power semiconductor switch being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permanently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damage may be due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fault in the associated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free-wheeling diode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resence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impurities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fabrication process may also trigger the short-circuiting of the power semiconductor switch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erroneous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signals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caused by driver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malfunction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auxiliary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power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failure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electromagnetic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disturbance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control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software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errors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serious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fault condition that demands immediate remedial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other switch in the same leg has to be opened within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a few µs 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consequence of the fault, high magnitude DC current components that are mainly limited by the stator resistance appear in all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poses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risk in terms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withstand capability of the remaining healthy transistors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overheating 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 demagnetization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extremely high and oscillating torque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produced</a:t>
            </a:r>
          </a:p>
        </p:txBody>
      </p:sp>
    </p:spTree>
    <p:extLst>
      <p:ext uri="{BB962C8B-B14F-4D97-AF65-F5344CB8AC3E}">
        <p14:creationId xmlns:p14="http://schemas.microsoft.com/office/powerpoint/2010/main" val="26618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Fun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Facts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707752"/>
            <a:ext cx="84618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Among the stator related faults (37%), 23% were due to failures of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ground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4% due to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 turn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(1982)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slow speed motors (up to 720 rpm), the main cause of machine failure were failures in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stator windings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tator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amounted to be around a 25% of all the machine 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circuit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drive may account to 53% of the total faults; 38% and 7% of the faults corresponding to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power part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external auxiliaries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respectively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3" y="3603937"/>
            <a:ext cx="8688161" cy="2951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385347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Burda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nasıl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fault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oluyor?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803" y="4016544"/>
            <a:ext cx="1277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Bu normal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9239" y="5493068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Much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lower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than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expected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4574</TotalTime>
  <Words>4175</Words>
  <Application>Microsoft Office PowerPoint</Application>
  <PresentationFormat>On-screen Show (4:3)</PresentationFormat>
  <Paragraphs>559</Paragraphs>
  <Slides>59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298</cp:revision>
  <dcterms:created xsi:type="dcterms:W3CDTF">2017-10-01T19:36:44Z</dcterms:created>
  <dcterms:modified xsi:type="dcterms:W3CDTF">2018-10-14T13:59:52Z</dcterms:modified>
</cp:coreProperties>
</file>